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58" r:id="rId6"/>
    <p:sldId id="259" r:id="rId7"/>
    <p:sldId id="276" r:id="rId8"/>
    <p:sldId id="277" r:id="rId9"/>
    <p:sldId id="278" r:id="rId10"/>
    <p:sldId id="279" r:id="rId11"/>
    <p:sldId id="260" r:id="rId12"/>
    <p:sldId id="280" r:id="rId13"/>
    <p:sldId id="261" r:id="rId14"/>
    <p:sldId id="281" r:id="rId15"/>
    <p:sldId id="264" r:id="rId16"/>
    <p:sldId id="282" r:id="rId17"/>
    <p:sldId id="283" r:id="rId18"/>
    <p:sldId id="284" r:id="rId19"/>
    <p:sldId id="285" r:id="rId20"/>
    <p:sldId id="286" r:id="rId21"/>
    <p:sldId id="269" r:id="rId22"/>
    <p:sldId id="270" r:id="rId23"/>
    <p:sldId id="287" r:id="rId24"/>
    <p:sldId id="288" r:id="rId25"/>
    <p:sldId id="27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E4DE4-0059-8043-4573-78DDC429F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452423-B2BE-1CF3-2D94-B8DEC0FDD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04CC-BA50-A313-641A-5AC66034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64D7-B7F0-4086-B7AF-2FA3976EE0FB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F763C-9C53-86CC-0E45-10ED045B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4FF43-A15D-888E-72FB-85060962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7E5C-0CD4-497B-B941-DB53208B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00DD1-3CF1-60B0-3998-BE6F0599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987C77-43EC-3293-0147-10F39D65A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8924E7-CB95-B834-E5BE-06A1EA3E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64D7-B7F0-4086-B7AF-2FA3976EE0FB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5CECE-0383-45DC-850B-7050AAC0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AE64F-2D1D-A786-665C-63AE8ECD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7E5C-0CD4-497B-B941-DB53208B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5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8D26F8-1924-6938-E1E3-EB77CC40B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128317-23CA-66D3-5C53-A1BE2177D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BE2E6-49C8-B346-83AF-D129894B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64D7-B7F0-4086-B7AF-2FA3976EE0FB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9011C-0307-D04B-F129-BB4A6A72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4E2649-8DE0-78D1-BC54-315B28EF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7E5C-0CD4-497B-B941-DB53208B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0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6EB5A-6C17-A63D-ED17-0A1CAF27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48D51-BBFF-A33F-D785-C93D1FC0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47200-0521-5DDD-1856-960961B1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64D7-B7F0-4086-B7AF-2FA3976EE0FB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763F7-99E7-4489-C2AB-B1FBF7B1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D8F6D-EB0E-9E87-FC59-2BA307BF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7E5C-0CD4-497B-B941-DB53208B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2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18937-6C25-800C-67A2-717CE721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BEDEA8-0FFB-C127-520A-258DA455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389BD-1EA5-B373-88B6-D0683F42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64D7-B7F0-4086-B7AF-2FA3976EE0FB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73AE45-04D6-6956-0161-38863384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D601E-C89B-D764-6567-BBA92365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7E5C-0CD4-497B-B941-DB53208B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2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19D52-8C8B-DB50-452F-5C682270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77FF2-3673-46B1-D189-31FF940BD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E52E3F-3255-EA03-8B58-8909ACCDD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26336-FCD9-36D3-7E11-D28AAE3A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64D7-B7F0-4086-B7AF-2FA3976EE0FB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44055-586B-9E4D-1351-E7330A9A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C0A3CC-5624-9C5D-3833-F533FA1B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7E5C-0CD4-497B-B941-DB53208B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329ED-4DBA-2AB7-BF2C-D9565F40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D3913-A566-C60A-6DF2-4093F3F9E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D7B7FB-E81F-15DA-B847-85CB1DD5B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9F4732-6AA6-8BA3-46E7-83867C470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587060-E279-B2F3-BB1D-35270D99C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4859A2-681C-6A3C-D29D-6DB70B7E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64D7-B7F0-4086-B7AF-2FA3976EE0FB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BA3FE7-F9E7-94ED-DE1A-8122F3B7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44EA35-9C75-D97F-F34E-C94F4BC0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7E5C-0CD4-497B-B941-DB53208B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3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6C6FA-4538-6BF5-7E05-3FA88766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F5671-FF9E-F870-0C50-E0C4DEEE5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64D7-B7F0-4086-B7AF-2FA3976EE0FB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D3256F-F0E7-B43C-A89A-566298E3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6E861-9295-9A80-218E-8C638222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7E5C-0CD4-497B-B941-DB53208B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1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05D3F5-5D46-DE92-8E8C-79B2F0CA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64D7-B7F0-4086-B7AF-2FA3976EE0FB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106472-5D90-FA37-E5FB-27FAD541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E19692-16A9-EE98-EBF2-DFAE4918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7E5C-0CD4-497B-B941-DB53208B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3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E3EC1-B8E9-847C-7EEC-0193EDEB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53639-D7CB-24A9-1713-A6135D83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E675E-5EE3-9241-2B70-1973FD17E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243EA-4DB7-046C-11EA-1DDD4A2E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64D7-B7F0-4086-B7AF-2FA3976EE0FB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E2771-66BA-875A-4AD0-636A862C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AFB98-B336-DFB1-1949-DBBA7EDE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7E5C-0CD4-497B-B941-DB53208B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FFAF0-14B4-9DB6-8F1C-B49987A4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F3399D-6FA3-C23C-6C72-42A13EAC7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A90CB2-96C1-113B-B262-A4712099D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DF71AC-9A70-BA81-2608-DC7FDF92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64D7-B7F0-4086-B7AF-2FA3976EE0FB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0C0D0-C410-3508-A9CF-4DBB034E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D9A95-26C6-8C18-90DF-F5160F7E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7E5C-0CD4-497B-B941-DB53208B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3B0A49-3ED8-629C-72F1-9ECBA18B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703DD0-A365-42E7-C9FE-1FFE77FA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72491-4D4D-FA3B-B036-57E925EEE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764D7-B7F0-4086-B7AF-2FA3976EE0FB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6469D-2405-4088-3AEC-7952313DA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CCD0A-5515-9E36-BE01-63435C146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A7E5C-0CD4-497B-B941-DB53208BF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6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11" Type="http://schemas.openxmlformats.org/officeDocument/2006/relationships/image" Target="../media/image10.png"/><Relationship Id="rId5" Type="http://schemas.openxmlformats.org/officeDocument/2006/relationships/image" Target="../media/image24.pn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0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0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0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0C162-45E0-724D-F8A7-D43940B58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242"/>
            <a:ext cx="9144000" cy="1190969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Timestamp-based Transactional Isolation Checking of Database Systems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B0BB66-80B6-9E80-2A61-738819E98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2287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Hexu Li,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Hengfeng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Hongrong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Ouyang,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Na Yang,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Ruohao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Anqun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FA5899-0F41-8A03-5B8F-A59B262FB660}"/>
              </a:ext>
            </a:extLst>
          </p:cNvPr>
          <p:cNvSpPr txBox="1"/>
          <p:nvPr/>
        </p:nvSpPr>
        <p:spPr>
          <a:xfrm>
            <a:off x="1524000" y="3186258"/>
            <a:ext cx="8804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23, 2025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ICDE 2025, Hong Kong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495D51-D112-FAAC-9D49-1A59976EA3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9565"/>
          <a:stretch/>
        </p:blipFill>
        <p:spPr>
          <a:xfrm>
            <a:off x="10740274" y="0"/>
            <a:ext cx="1451726" cy="1523595"/>
          </a:xfrm>
          <a:prstGeom prst="rect">
            <a:avLst/>
          </a:prstGeom>
        </p:spPr>
      </p:pic>
      <p:grpSp>
        <p:nvGrpSpPr>
          <p:cNvPr id="5" name="Group 1">
            <a:extLst>
              <a:ext uri="{FF2B5EF4-FFF2-40B4-BE49-F238E27FC236}">
                <a16:creationId xmlns:a16="http://schemas.microsoft.com/office/drawing/2014/main" id="{64537E2B-B09D-F013-1F3E-ADFBAEAE9865}"/>
              </a:ext>
            </a:extLst>
          </p:cNvPr>
          <p:cNvGrpSpPr>
            <a:grpSpLocks noChangeAspect="1"/>
          </p:cNvGrpSpPr>
          <p:nvPr/>
        </p:nvGrpSpPr>
        <p:grpSpPr>
          <a:xfrm>
            <a:off x="696202" y="4672833"/>
            <a:ext cx="2121030" cy="846047"/>
            <a:chOff x="363420" y="183832"/>
            <a:chExt cx="6080414" cy="2425386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FF2009D-5FF5-D54C-3016-129CE74F5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9772"/>
            <a:stretch/>
          </p:blipFill>
          <p:spPr>
            <a:xfrm>
              <a:off x="2298085" y="266953"/>
              <a:ext cx="4145749" cy="226923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807A882-79B8-DCB3-8B76-4B78C439E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420" y="183832"/>
              <a:ext cx="1934665" cy="2425386"/>
            </a:xfrm>
            <a:prstGeom prst="rect">
              <a:avLst/>
            </a:prstGeom>
          </p:spPr>
        </p:pic>
      </p:grpSp>
      <p:pic>
        <p:nvPicPr>
          <p:cNvPr id="12" name="Picture 6" descr="About – OceanBase Database – Medium">
            <a:extLst>
              <a:ext uri="{FF2B5EF4-FFF2-40B4-BE49-F238E27FC236}">
                <a16:creationId xmlns:a16="http://schemas.microsoft.com/office/drawing/2014/main" id="{A5B771F3-DAE2-41A2-0FE1-24659486F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6" t="19957" r="5012" b="19405"/>
          <a:stretch/>
        </p:blipFill>
        <p:spPr bwMode="auto">
          <a:xfrm>
            <a:off x="3241112" y="4543358"/>
            <a:ext cx="1492914" cy="100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65AB1D-9DA0-481F-4FB2-19CAF803F67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9951" t="25091" r="1290" b="43193"/>
          <a:stretch/>
        </p:blipFill>
        <p:spPr>
          <a:xfrm>
            <a:off x="4960958" y="4667223"/>
            <a:ext cx="2270083" cy="659483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E1F77499-C24D-9F58-EAFC-4DABBFF46D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3" t="38481" r="11057" b="38749"/>
          <a:stretch/>
        </p:blipFill>
        <p:spPr bwMode="auto">
          <a:xfrm>
            <a:off x="7316571" y="4615701"/>
            <a:ext cx="4406829" cy="85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0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C54A5B1C-B0DC-2FC5-B24C-50772EB92905}"/>
              </a:ext>
            </a:extLst>
          </p:cNvPr>
          <p:cNvSpPr/>
          <p:nvPr/>
        </p:nvSpPr>
        <p:spPr>
          <a:xfrm>
            <a:off x="6348952" y="3087513"/>
            <a:ext cx="1046376" cy="28579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173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Preliminaries: axiomatic semantics of SI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[Framework:CONCUR2015]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46BD9B-4563-30D9-329A-7126D7F31D6B}"/>
              </a:ext>
            </a:extLst>
          </p:cNvPr>
          <p:cNvSpPr/>
          <p:nvPr/>
        </p:nvSpPr>
        <p:spPr>
          <a:xfrm>
            <a:off x="5580668" y="4911371"/>
            <a:ext cx="1611984" cy="292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W(x, 0) W(y, 0)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B5B5DB-36B1-0BD6-A683-239D4E133DD8}"/>
              </a:ext>
            </a:extLst>
          </p:cNvPr>
          <p:cNvSpPr/>
          <p:nvPr/>
        </p:nvSpPr>
        <p:spPr>
          <a:xfrm>
            <a:off x="8447987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0)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2EDC97-36FB-F1CF-5250-6594712F9A09}"/>
              </a:ext>
            </a:extLst>
          </p:cNvPr>
          <p:cNvSpPr/>
          <p:nvPr/>
        </p:nvSpPr>
        <p:spPr>
          <a:xfrm>
            <a:off x="9899718" y="5756640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R(y, 2)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A41EC7-8E97-AE10-157C-C0D4485FA251}"/>
              </a:ext>
            </a:extLst>
          </p:cNvPr>
          <p:cNvGrpSpPr/>
          <p:nvPr/>
        </p:nvGrpSpPr>
        <p:grpSpPr>
          <a:xfrm>
            <a:off x="6096000" y="4229500"/>
            <a:ext cx="1371598" cy="677158"/>
            <a:chOff x="6096000" y="4234213"/>
            <a:chExt cx="1371598" cy="677158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6751CDA-D419-30E1-EDBE-EB7E759247C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6096000" y="4234213"/>
              <a:ext cx="1371598" cy="67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013E858-AC06-9C29-73D1-9802ACF59CDE}"/>
                </a:ext>
              </a:extLst>
            </p:cNvPr>
            <p:cNvSpPr txBox="1"/>
            <p:nvPr/>
          </p:nvSpPr>
          <p:spPr>
            <a:xfrm>
              <a:off x="6458146" y="4282694"/>
              <a:ext cx="711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BAE6301-361D-CF92-4D61-2F269CA999D7}"/>
              </a:ext>
            </a:extLst>
          </p:cNvPr>
          <p:cNvGrpSpPr/>
          <p:nvPr/>
        </p:nvGrpSpPr>
        <p:grpSpPr>
          <a:xfrm>
            <a:off x="7192652" y="4779393"/>
            <a:ext cx="1255335" cy="369332"/>
            <a:chOff x="7192652" y="4590853"/>
            <a:chExt cx="1255335" cy="36933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8ED7C2C-179B-C272-0A9F-EA83E39DF590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7192652" y="4878374"/>
              <a:ext cx="1255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35CE210-208D-F7C9-26C6-5380C25540D5}"/>
                </a:ext>
              </a:extLst>
            </p:cNvPr>
            <p:cNvSpPr txBox="1"/>
            <p:nvPr/>
          </p:nvSpPr>
          <p:spPr>
            <a:xfrm>
              <a:off x="7514734" y="4590853"/>
              <a:ext cx="667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34A361D-A197-D5CA-B5D0-17ECFBF32C1F}"/>
              </a:ext>
            </a:extLst>
          </p:cNvPr>
          <p:cNvGrpSpPr/>
          <p:nvPr/>
        </p:nvGrpSpPr>
        <p:grpSpPr>
          <a:xfrm>
            <a:off x="6386660" y="5203602"/>
            <a:ext cx="3513058" cy="699154"/>
            <a:chOff x="6386660" y="5106299"/>
            <a:chExt cx="3513058" cy="699154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6AF7F62-FC6E-3BF0-E07B-92AC0EE3CCC6}"/>
                </a:ext>
              </a:extLst>
            </p:cNvPr>
            <p:cNvCxnSpPr>
              <a:cxnSpLocks/>
              <a:stCxn id="9" idx="2"/>
              <a:endCxn id="15" idx="1"/>
            </p:cNvCxnSpPr>
            <p:nvPr/>
          </p:nvCxnSpPr>
          <p:spPr>
            <a:xfrm>
              <a:off x="6386660" y="5106299"/>
              <a:ext cx="3513058" cy="69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3AF6791-BA45-0975-3B8B-9A600632AE4A}"/>
                </a:ext>
              </a:extLst>
            </p:cNvPr>
            <p:cNvSpPr txBox="1"/>
            <p:nvPr/>
          </p:nvSpPr>
          <p:spPr>
            <a:xfrm>
              <a:off x="7909090" y="5161176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FC10C1C-8597-96DD-45D4-59E875C27530}"/>
              </a:ext>
            </a:extLst>
          </p:cNvPr>
          <p:cNvGrpSpPr/>
          <p:nvPr/>
        </p:nvGrpSpPr>
        <p:grpSpPr>
          <a:xfrm>
            <a:off x="6386660" y="4373930"/>
            <a:ext cx="1934066" cy="546868"/>
            <a:chOff x="6386660" y="4185390"/>
            <a:chExt cx="1934066" cy="546868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E7B5DE67-4990-9DF2-CE74-8765BFE4C522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6386660" y="4196502"/>
              <a:ext cx="1934066" cy="5357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0D7864A-9828-43B9-57EE-E89AF4E17C62}"/>
                </a:ext>
              </a:extLst>
            </p:cNvPr>
            <p:cNvSpPr txBox="1"/>
            <p:nvPr/>
          </p:nvSpPr>
          <p:spPr>
            <a:xfrm>
              <a:off x="7076387" y="4185390"/>
              <a:ext cx="55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DA50A63-76B5-227E-C6FC-0D8A83184D67}"/>
              </a:ext>
            </a:extLst>
          </p:cNvPr>
          <p:cNvGrpSpPr/>
          <p:nvPr/>
        </p:nvGrpSpPr>
        <p:grpSpPr>
          <a:xfrm>
            <a:off x="8747288" y="4363662"/>
            <a:ext cx="783209" cy="556773"/>
            <a:chOff x="8634953" y="4354598"/>
            <a:chExt cx="783209" cy="556773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2C0A31B-B87E-46EC-0277-2F556DAFD7BC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8634953" y="4373930"/>
              <a:ext cx="619026" cy="53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4EC5CC7-9C0E-10C7-487E-C8F32DABC174}"/>
                </a:ext>
              </a:extLst>
            </p:cNvPr>
            <p:cNvSpPr txBox="1"/>
            <p:nvPr/>
          </p:nvSpPr>
          <p:spPr>
            <a:xfrm>
              <a:off x="8821131" y="4354598"/>
              <a:ext cx="59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C4DC5E2-620E-147E-7FB1-0820A19A22B2}"/>
              </a:ext>
            </a:extLst>
          </p:cNvPr>
          <p:cNvGrpSpPr/>
          <p:nvPr/>
        </p:nvGrpSpPr>
        <p:grpSpPr>
          <a:xfrm>
            <a:off x="9577633" y="5203602"/>
            <a:ext cx="792635" cy="553038"/>
            <a:chOff x="9577633" y="5015062"/>
            <a:chExt cx="792635" cy="553038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A9DFE6F-E7C1-8344-50E9-F490C3F82593}"/>
                </a:ext>
              </a:extLst>
            </p:cNvPr>
            <p:cNvCxnSpPr/>
            <p:nvPr/>
          </p:nvCxnSpPr>
          <p:spPr>
            <a:xfrm>
              <a:off x="9577633" y="5015062"/>
              <a:ext cx="716437" cy="553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103149E-98EA-A166-C91A-16AEB85DDAE8}"/>
                </a:ext>
              </a:extLst>
            </p:cNvPr>
            <p:cNvSpPr txBox="1"/>
            <p:nvPr/>
          </p:nvSpPr>
          <p:spPr>
            <a:xfrm>
              <a:off x="9869077" y="5059721"/>
              <a:ext cx="501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2F5D4BC-0A48-9B8B-9320-D70F713EBC3F}"/>
                  </a:ext>
                </a:extLst>
              </p:cNvPr>
              <p:cNvSpPr txBox="1"/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2F5D4BC-0A48-9B8B-9320-D70F713E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DEFE648-9973-265F-E3C4-DEF411D01CF7}"/>
                  </a:ext>
                </a:extLst>
              </p:cNvPr>
              <p:cNvSpPr txBox="1"/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DEFE648-9973-265F-E3C4-DEF411D0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A1BCB39-5886-35F3-F977-54ECD1636A37}"/>
                  </a:ext>
                </a:extLst>
              </p:cNvPr>
              <p:cNvSpPr txBox="1"/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A1BCB39-5886-35F3-F977-54ECD1636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E1B13FE-34C3-99F3-42D2-78F46B318BE8}"/>
                  </a:ext>
                </a:extLst>
              </p:cNvPr>
              <p:cNvSpPr txBox="1"/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E1B13FE-34C3-99F3-42D2-78F46B318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EB606F-664C-633A-98EA-39D9926E888C}"/>
              </a:ext>
            </a:extLst>
          </p:cNvPr>
          <p:cNvGrpSpPr/>
          <p:nvPr/>
        </p:nvGrpSpPr>
        <p:grpSpPr>
          <a:xfrm>
            <a:off x="9623194" y="4373930"/>
            <a:ext cx="1666973" cy="1392137"/>
            <a:chOff x="9623194" y="4373930"/>
            <a:chExt cx="1666973" cy="1392137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C63ACACA-3943-19BC-6E21-99BA314807AA}"/>
                </a:ext>
              </a:extLst>
            </p:cNvPr>
            <p:cNvCxnSpPr>
              <a:cxnSpLocks/>
            </p:cNvCxnSpPr>
            <p:nvPr/>
          </p:nvCxnSpPr>
          <p:spPr>
            <a:xfrm>
              <a:off x="9623194" y="4373930"/>
              <a:ext cx="1666973" cy="13921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7095F40-84C1-1F32-5D64-F4CDBF63F06B}"/>
                </a:ext>
              </a:extLst>
            </p:cNvPr>
            <p:cNvSpPr txBox="1"/>
            <p:nvPr/>
          </p:nvSpPr>
          <p:spPr>
            <a:xfrm>
              <a:off x="10252433" y="4747178"/>
              <a:ext cx="52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VIS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264BAE-75CA-405B-D491-A3E0E1FE1558}"/>
                  </a:ext>
                </a:extLst>
              </p:cNvPr>
              <p:cNvSpPr txBox="1"/>
              <p:nvPr/>
            </p:nvSpPr>
            <p:spPr>
              <a:xfrm>
                <a:off x="550987" y="3459664"/>
                <a:ext cx="4087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history satisfies SI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PREFIX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NOCONFLICT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264BAE-75CA-405B-D491-A3E0E1FE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7" y="3459664"/>
                <a:ext cx="4087304" cy="923330"/>
              </a:xfrm>
              <a:prstGeom prst="rect">
                <a:avLst/>
              </a:prstGeom>
              <a:blipFill>
                <a:blip r:embed="rId7"/>
                <a:stretch>
                  <a:fillRect l="-119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069B1486-1431-3D15-8FDF-54F46B1FD87A}"/>
              </a:ext>
            </a:extLst>
          </p:cNvPr>
          <p:cNvSpPr/>
          <p:nvPr/>
        </p:nvSpPr>
        <p:spPr>
          <a:xfrm>
            <a:off x="7467598" y="4083384"/>
            <a:ext cx="2270289" cy="292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W(x, 1) W(y, 2) </a:t>
            </a:r>
            <a:r>
              <a:rPr lang="en-US" dirty="0">
                <a:solidFill>
                  <a:schemeClr val="tx1"/>
                </a:solidFill>
              </a:rPr>
              <a:t>R(x, 1)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298294-D5DB-8766-0F37-38BFF756AC85}"/>
              </a:ext>
            </a:extLst>
          </p:cNvPr>
          <p:cNvSpPr txBox="1"/>
          <p:nvPr/>
        </p:nvSpPr>
        <p:spPr>
          <a:xfrm>
            <a:off x="7711517" y="1446347"/>
            <a:ext cx="3732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NOCONFLICT: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allowed to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on the same 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other words,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write on the same key cannot be concurrent)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D711A1-2401-7740-4E78-8F86596AC295}"/>
              </a:ext>
            </a:extLst>
          </p:cNvPr>
          <p:cNvSpPr txBox="1"/>
          <p:nvPr/>
        </p:nvSpPr>
        <p:spPr>
          <a:xfrm>
            <a:off x="550987" y="5519400"/>
            <a:ext cx="408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 (visibility, a strict partial order): if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see the effects of another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56BC5D-362C-5379-BB89-7B2B3FF815F6}"/>
              </a:ext>
            </a:extLst>
          </p:cNvPr>
          <p:cNvSpPr txBox="1"/>
          <p:nvPr/>
        </p:nvSpPr>
        <p:spPr>
          <a:xfrm>
            <a:off x="550987" y="4778694"/>
            <a:ext cx="408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(arbitration, a strict total order): the total commit order of all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938A607-024E-4420-1658-A70050908CA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987" y="1323681"/>
            <a:ext cx="696374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094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insight: use timestamps to determine VIS and AR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7DC4E0-C96C-E420-1D6F-208D2192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32" y="5937087"/>
            <a:ext cx="3639058" cy="2476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3AC16F-F31F-62E8-69B2-8BC421F1A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0" y="5490403"/>
            <a:ext cx="3762900" cy="2857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BC2770E-0C85-DC80-769F-086ECC2B3A55}"/>
              </a:ext>
            </a:extLst>
          </p:cNvPr>
          <p:cNvSpPr txBox="1"/>
          <p:nvPr/>
        </p:nvSpPr>
        <p:spPr>
          <a:xfrm>
            <a:off x="452487" y="1376927"/>
            <a:ext cx="10581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execution order should be consistent with their commit timestamps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646E9B8-BF56-BD95-7784-198A8B63CAC9}"/>
              </a:ext>
            </a:extLst>
          </p:cNvPr>
          <p:cNvSpPr txBox="1"/>
          <p:nvPr/>
        </p:nvSpPr>
        <p:spPr>
          <a:xfrm>
            <a:off x="452486" y="1964358"/>
            <a:ext cx="1143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obverse the effects of all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have committed before it starts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F59ABC-86F6-4B8A-44F5-503551989CD4}"/>
              </a:ext>
            </a:extLst>
          </p:cNvPr>
          <p:cNvSpPr/>
          <p:nvPr/>
        </p:nvSpPr>
        <p:spPr>
          <a:xfrm>
            <a:off x="5580668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0) W(y, 0)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97AD61-DB1A-C0D6-F4CF-27CB61C3FA85}"/>
              </a:ext>
            </a:extLst>
          </p:cNvPr>
          <p:cNvSpPr/>
          <p:nvPr/>
        </p:nvSpPr>
        <p:spPr>
          <a:xfrm>
            <a:off x="8447987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0)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F9BFB2-0815-6706-E795-80829653E94A}"/>
              </a:ext>
            </a:extLst>
          </p:cNvPr>
          <p:cNvSpPr/>
          <p:nvPr/>
        </p:nvSpPr>
        <p:spPr>
          <a:xfrm>
            <a:off x="9899718" y="5756640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R(y, 2)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5B5E72D-972D-CF97-1BA8-68839182917F}"/>
              </a:ext>
            </a:extLst>
          </p:cNvPr>
          <p:cNvGrpSpPr/>
          <p:nvPr/>
        </p:nvGrpSpPr>
        <p:grpSpPr>
          <a:xfrm>
            <a:off x="6096000" y="4229500"/>
            <a:ext cx="1371598" cy="677158"/>
            <a:chOff x="6096000" y="4234213"/>
            <a:chExt cx="1371598" cy="677158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77CB97A6-DCF0-14B3-FAF7-F8F941A81FAC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 flipV="1">
              <a:off x="6096000" y="4234213"/>
              <a:ext cx="1371598" cy="67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1D5B1C4-C49D-495D-67B9-3A6B63821160}"/>
                </a:ext>
              </a:extLst>
            </p:cNvPr>
            <p:cNvSpPr txBox="1"/>
            <p:nvPr/>
          </p:nvSpPr>
          <p:spPr>
            <a:xfrm>
              <a:off x="6458146" y="4282694"/>
              <a:ext cx="711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B1902EC-BA05-B1A9-9B65-8ECF3C7E0003}"/>
              </a:ext>
            </a:extLst>
          </p:cNvPr>
          <p:cNvGrpSpPr/>
          <p:nvPr/>
        </p:nvGrpSpPr>
        <p:grpSpPr>
          <a:xfrm>
            <a:off x="7192652" y="4779393"/>
            <a:ext cx="1255335" cy="369332"/>
            <a:chOff x="7192652" y="4590853"/>
            <a:chExt cx="1255335" cy="369332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EEF9D0F-0A25-9290-567F-32C3A24A9C1A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7192652" y="4878374"/>
              <a:ext cx="1255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AD259E5-E708-96F2-83B5-C5FE50D51060}"/>
                </a:ext>
              </a:extLst>
            </p:cNvPr>
            <p:cNvSpPr txBox="1"/>
            <p:nvPr/>
          </p:nvSpPr>
          <p:spPr>
            <a:xfrm>
              <a:off x="7514734" y="4590853"/>
              <a:ext cx="667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5089425-F3D3-F619-F41F-C43C33F901DF}"/>
              </a:ext>
            </a:extLst>
          </p:cNvPr>
          <p:cNvGrpSpPr/>
          <p:nvPr/>
        </p:nvGrpSpPr>
        <p:grpSpPr>
          <a:xfrm>
            <a:off x="6386660" y="5203602"/>
            <a:ext cx="3513058" cy="699154"/>
            <a:chOff x="6386660" y="5106299"/>
            <a:chExt cx="3513058" cy="699154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39B886F-4559-6CB8-BCC4-766DA0E49298}"/>
                </a:ext>
              </a:extLst>
            </p:cNvPr>
            <p:cNvCxnSpPr>
              <a:cxnSpLocks/>
              <a:stCxn id="2" idx="2"/>
              <a:endCxn id="4" idx="1"/>
            </p:cNvCxnSpPr>
            <p:nvPr/>
          </p:nvCxnSpPr>
          <p:spPr>
            <a:xfrm>
              <a:off x="6386660" y="5106299"/>
              <a:ext cx="3513058" cy="69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8FF36D2-CC3B-C565-5249-4CA53CB9CCB2}"/>
                </a:ext>
              </a:extLst>
            </p:cNvPr>
            <p:cNvSpPr txBox="1"/>
            <p:nvPr/>
          </p:nvSpPr>
          <p:spPr>
            <a:xfrm>
              <a:off x="7909090" y="5161176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00ABB1F-1977-CC8F-0E55-03C95DB2CBA8}"/>
              </a:ext>
            </a:extLst>
          </p:cNvPr>
          <p:cNvGrpSpPr/>
          <p:nvPr/>
        </p:nvGrpSpPr>
        <p:grpSpPr>
          <a:xfrm>
            <a:off x="6386660" y="4373930"/>
            <a:ext cx="1934066" cy="546868"/>
            <a:chOff x="6386660" y="4185390"/>
            <a:chExt cx="1934066" cy="546868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D925EEC-AF4B-BA5F-94FB-E960AB3D8A7F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6386660" y="4196502"/>
              <a:ext cx="1934066" cy="5357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5A06FB-D2AB-E922-BCF2-605FB5E4A684}"/>
                </a:ext>
              </a:extLst>
            </p:cNvPr>
            <p:cNvSpPr txBox="1"/>
            <p:nvPr/>
          </p:nvSpPr>
          <p:spPr>
            <a:xfrm>
              <a:off x="7076387" y="4185390"/>
              <a:ext cx="55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3FEA9AB-DA2B-03F3-52A7-923A67FF3D5B}"/>
              </a:ext>
            </a:extLst>
          </p:cNvPr>
          <p:cNvGrpSpPr/>
          <p:nvPr/>
        </p:nvGrpSpPr>
        <p:grpSpPr>
          <a:xfrm>
            <a:off x="8747288" y="4363662"/>
            <a:ext cx="783209" cy="556773"/>
            <a:chOff x="8634953" y="4354598"/>
            <a:chExt cx="783209" cy="556773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773DDEB-029F-2ECE-03AC-B48E048EEAA7}"/>
                </a:ext>
              </a:extLst>
            </p:cNvPr>
            <p:cNvCxnSpPr>
              <a:endCxn id="3" idx="0"/>
            </p:cNvCxnSpPr>
            <p:nvPr/>
          </p:nvCxnSpPr>
          <p:spPr>
            <a:xfrm>
              <a:off x="8634953" y="4373930"/>
              <a:ext cx="619026" cy="53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196D959-F1F0-80D2-A6BA-46BD0C7227E5}"/>
                </a:ext>
              </a:extLst>
            </p:cNvPr>
            <p:cNvSpPr txBox="1"/>
            <p:nvPr/>
          </p:nvSpPr>
          <p:spPr>
            <a:xfrm>
              <a:off x="8821131" y="4354598"/>
              <a:ext cx="59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99F8F20-081D-9F75-5E1F-95905CFFD69D}"/>
              </a:ext>
            </a:extLst>
          </p:cNvPr>
          <p:cNvGrpSpPr/>
          <p:nvPr/>
        </p:nvGrpSpPr>
        <p:grpSpPr>
          <a:xfrm>
            <a:off x="9577633" y="5203602"/>
            <a:ext cx="792635" cy="553038"/>
            <a:chOff x="9577633" y="5015062"/>
            <a:chExt cx="792635" cy="553038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47C2251-758B-5AA8-0BCC-64B77529FC24}"/>
                </a:ext>
              </a:extLst>
            </p:cNvPr>
            <p:cNvCxnSpPr/>
            <p:nvPr/>
          </p:nvCxnSpPr>
          <p:spPr>
            <a:xfrm>
              <a:off x="9577633" y="5015062"/>
              <a:ext cx="716437" cy="553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49B8E41-8A0B-05D7-6ADE-48111CE4E13F}"/>
                </a:ext>
              </a:extLst>
            </p:cNvPr>
            <p:cNvSpPr txBox="1"/>
            <p:nvPr/>
          </p:nvSpPr>
          <p:spPr>
            <a:xfrm>
              <a:off x="9869077" y="5059721"/>
              <a:ext cx="501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6CD0B86-2E8C-9BEA-7482-0A946581CEC9}"/>
                  </a:ext>
                </a:extLst>
              </p:cNvPr>
              <p:cNvSpPr txBox="1"/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A6CD0B86-2E8C-9BEA-7482-0A946581C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EE490A7-F7BD-D631-533F-6BB6C1099664}"/>
                  </a:ext>
                </a:extLst>
              </p:cNvPr>
              <p:cNvSpPr txBox="1"/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EEE490A7-F7BD-D631-533F-6BB6C1099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2DB5711-7585-48C9-3421-11F3CF05210C}"/>
                  </a:ext>
                </a:extLst>
              </p:cNvPr>
              <p:cNvSpPr txBox="1"/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2DB5711-7585-48C9-3421-11F3CF052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818B55A-84E9-27A7-69A4-D4D49F6742A3}"/>
                  </a:ext>
                </a:extLst>
              </p:cNvPr>
              <p:cNvSpPr txBox="1"/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818B55A-84E9-27A7-69A4-D4D49F674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组合 54">
            <a:extLst>
              <a:ext uri="{FF2B5EF4-FFF2-40B4-BE49-F238E27FC236}">
                <a16:creationId xmlns:a16="http://schemas.microsoft.com/office/drawing/2014/main" id="{6861FD50-845A-A20E-CA3C-26BA793BE406}"/>
              </a:ext>
            </a:extLst>
          </p:cNvPr>
          <p:cNvGrpSpPr/>
          <p:nvPr/>
        </p:nvGrpSpPr>
        <p:grpSpPr>
          <a:xfrm>
            <a:off x="9623194" y="4373930"/>
            <a:ext cx="1666973" cy="1392137"/>
            <a:chOff x="9623194" y="4373930"/>
            <a:chExt cx="1666973" cy="1392137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E0FF529-C15B-F824-72CE-3665E709401B}"/>
                </a:ext>
              </a:extLst>
            </p:cNvPr>
            <p:cNvCxnSpPr>
              <a:cxnSpLocks/>
            </p:cNvCxnSpPr>
            <p:nvPr/>
          </p:nvCxnSpPr>
          <p:spPr>
            <a:xfrm>
              <a:off x="9623194" y="4373930"/>
              <a:ext cx="1666973" cy="13921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0461E91-7E3B-E164-2679-571FD356D8A4}"/>
                </a:ext>
              </a:extLst>
            </p:cNvPr>
            <p:cNvSpPr txBox="1"/>
            <p:nvPr/>
          </p:nvSpPr>
          <p:spPr>
            <a:xfrm>
              <a:off x="10252433" y="4747178"/>
              <a:ext cx="52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VIS</a:t>
              </a:r>
            </a:p>
          </p:txBody>
        </p:sp>
      </p:grpSp>
      <p:sp>
        <p:nvSpPr>
          <p:cNvPr id="59" name="矩形 58">
            <a:extLst>
              <a:ext uri="{FF2B5EF4-FFF2-40B4-BE49-F238E27FC236}">
                <a16:creationId xmlns:a16="http://schemas.microsoft.com/office/drawing/2014/main" id="{4268E946-8594-47AF-7CF4-6203E89C2EBE}"/>
              </a:ext>
            </a:extLst>
          </p:cNvPr>
          <p:cNvSpPr/>
          <p:nvPr/>
        </p:nvSpPr>
        <p:spPr>
          <a:xfrm>
            <a:off x="7467598" y="4083384"/>
            <a:ext cx="2270289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1) W(y, 2) R(x, 1)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9A971E7-732D-C322-C8F6-491093612FC6}"/>
              </a:ext>
            </a:extLst>
          </p:cNvPr>
          <p:cNvSpPr txBox="1"/>
          <p:nvPr/>
        </p:nvSpPr>
        <p:spPr>
          <a:xfrm>
            <a:off x="452487" y="2557642"/>
            <a:ext cx="10944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databases follow this rule to take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snapshot</a:t>
            </a:r>
          </a:p>
        </p:txBody>
      </p:sp>
      <p:pic>
        <p:nvPicPr>
          <p:cNvPr id="78" name="Picture 4" descr="YugabyteDB Reviews 2023: Details, Pricing, &amp; Features | G2">
            <a:extLst>
              <a:ext uri="{FF2B5EF4-FFF2-40B4-BE49-F238E27FC236}">
                <a16:creationId xmlns:a16="http://schemas.microsoft.com/office/drawing/2014/main" id="{6FA00A5A-DFB6-04B9-2B02-45864B039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020" y="2958941"/>
            <a:ext cx="1414989" cy="141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Dgraph Rises to the Top Graph Database on GitHub With 11 G2 Badges and 11M  Downloads | Business Wire">
            <a:extLst>
              <a:ext uri="{FF2B5EF4-FFF2-40B4-BE49-F238E27FC236}">
                <a16:creationId xmlns:a16="http://schemas.microsoft.com/office/drawing/2014/main" id="{4B6AE07E-2AC1-B207-5FDB-21265D20C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9" b="17432"/>
          <a:stretch/>
        </p:blipFill>
        <p:spPr bwMode="auto">
          <a:xfrm>
            <a:off x="603787" y="4363662"/>
            <a:ext cx="2522927" cy="8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TiDB - Database of Databases">
            <a:extLst>
              <a:ext uri="{FF2B5EF4-FFF2-40B4-BE49-F238E27FC236}">
                <a16:creationId xmlns:a16="http://schemas.microsoft.com/office/drawing/2014/main" id="{4DB7EEB8-D7BE-A66A-A50D-1098F7AFA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6061" y="4415209"/>
            <a:ext cx="2224278" cy="8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12" descr="MongoDB | The Software Report">
            <a:extLst>
              <a:ext uri="{FF2B5EF4-FFF2-40B4-BE49-F238E27FC236}">
                <a16:creationId xmlns:a16="http://schemas.microsoft.com/office/drawing/2014/main" id="{C68654E6-177C-D763-DD28-F07E23D2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7737" y="3168135"/>
            <a:ext cx="3117471" cy="8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28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0944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insight: use timestamps to determine VIS and AR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7DC4E0-C96C-E420-1D6F-208D2192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32" y="1940124"/>
            <a:ext cx="3639058" cy="2476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F3AC16F-F31F-62E8-69B2-8BC421F1A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0" y="1493440"/>
            <a:ext cx="3762900" cy="285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BC0CE89-4104-2E83-E813-6897BF2DC930}"/>
                  </a:ext>
                </a:extLst>
              </p:cNvPr>
              <p:cNvSpPr txBox="1"/>
              <p:nvPr/>
            </p:nvSpPr>
            <p:spPr>
              <a:xfrm>
                <a:off x="452487" y="2575980"/>
                <a:ext cx="55900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Good side effect: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PREFIX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naturally holds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BC0CE89-4104-2E83-E813-6897BF2DC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87" y="2575980"/>
                <a:ext cx="5590096" cy="461665"/>
              </a:xfrm>
              <a:prstGeom prst="rect">
                <a:avLst/>
              </a:prstGeom>
              <a:blipFill>
                <a:blip r:embed="rId4"/>
                <a:stretch>
                  <a:fillRect l="-163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0EC4486-72AF-D58C-3379-18AFD5CB9995}"/>
                  </a:ext>
                </a:extLst>
              </p:cNvPr>
              <p:cNvSpPr txBox="1"/>
              <p:nvPr/>
            </p:nvSpPr>
            <p:spPr>
              <a:xfrm>
                <a:off x="830343" y="3203379"/>
                <a:ext cx="39686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PREFIX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VIS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VIS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0EC4486-72AF-D58C-3379-18AFD5CB9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43" y="3203379"/>
                <a:ext cx="39686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589E3A6-2DC0-2B39-072C-34D9478CFC55}"/>
                  </a:ext>
                </a:extLst>
              </p:cNvPr>
              <p:cNvSpPr txBox="1"/>
              <p:nvPr/>
            </p:nvSpPr>
            <p:spPr>
              <a:xfrm>
                <a:off x="741420" y="373844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589E3A6-2DC0-2B39-072C-34D9478CF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0" y="3738445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29C2E87-8EEF-EFFE-0422-DAC2D8571751}"/>
                  </a:ext>
                </a:extLst>
              </p:cNvPr>
              <p:cNvSpPr txBox="1"/>
              <p:nvPr/>
            </p:nvSpPr>
            <p:spPr>
              <a:xfrm>
                <a:off x="2558358" y="373844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29C2E87-8EEF-EFFE-0422-DAC2D8571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358" y="3738445"/>
                <a:ext cx="4524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CE6820-2388-2427-47AE-7655007F6771}"/>
                  </a:ext>
                </a:extLst>
              </p:cNvPr>
              <p:cNvSpPr txBox="1"/>
              <p:nvPr/>
            </p:nvSpPr>
            <p:spPr>
              <a:xfrm>
                <a:off x="4375297" y="373844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CE6820-2388-2427-47AE-7655007F6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97" y="3738445"/>
                <a:ext cx="4524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B9E9224-06EB-6CB2-2E83-C2C9CAD84D52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>
            <a:off x="1193906" y="3923111"/>
            <a:ext cx="13644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588084E-1999-9199-AFBB-E443A961B9DA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3010844" y="3923111"/>
            <a:ext cx="13644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DC12FE2-1850-6515-B3B9-7A4CBB84D8EF}"/>
              </a:ext>
            </a:extLst>
          </p:cNvPr>
          <p:cNvSpPr txBox="1"/>
          <p:nvPr/>
        </p:nvSpPr>
        <p:spPr>
          <a:xfrm>
            <a:off x="1582723" y="3649729"/>
            <a:ext cx="493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22B5562-2D97-2A77-F290-9C472AE3F293}"/>
              </a:ext>
            </a:extLst>
          </p:cNvPr>
          <p:cNvSpPr txBox="1"/>
          <p:nvPr/>
        </p:nvSpPr>
        <p:spPr>
          <a:xfrm>
            <a:off x="3355942" y="3649729"/>
            <a:ext cx="5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</a:t>
            </a: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19475231-142E-F1BF-ABA8-E43F197A91F8}"/>
              </a:ext>
            </a:extLst>
          </p:cNvPr>
          <p:cNvCxnSpPr>
            <a:stCxn id="32" idx="2"/>
            <a:endCxn id="35" idx="2"/>
          </p:cNvCxnSpPr>
          <p:nvPr/>
        </p:nvCxnSpPr>
        <p:spPr>
          <a:xfrm rot="16200000" flipH="1">
            <a:off x="2784601" y="2290838"/>
            <a:ext cx="12700" cy="3633877"/>
          </a:xfrm>
          <a:prstGeom prst="curvedConnector3">
            <a:avLst>
              <a:gd name="adj1" fmla="val 1800000"/>
            </a:avLst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334D321-DCC7-7CFB-3869-A886D223C5BB}"/>
              </a:ext>
            </a:extLst>
          </p:cNvPr>
          <p:cNvSpPr txBox="1"/>
          <p:nvPr/>
        </p:nvSpPr>
        <p:spPr>
          <a:xfrm>
            <a:off x="2501167" y="4043990"/>
            <a:ext cx="56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5AC9F57-CFF3-1CA0-32FF-CA413666C384}"/>
                  </a:ext>
                </a:extLst>
              </p:cNvPr>
              <p:cNvSpPr txBox="1"/>
              <p:nvPr/>
            </p:nvSpPr>
            <p:spPr>
              <a:xfrm>
                <a:off x="452487" y="4776303"/>
                <a:ext cx="76760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𝑐𝑜𝑚𝑚𝑖𝑡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5AC9F57-CFF3-1CA0-32FF-CA413666C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87" y="4776303"/>
                <a:ext cx="7676076" cy="276999"/>
              </a:xfrm>
              <a:prstGeom prst="rect">
                <a:avLst/>
              </a:prstGeom>
              <a:blipFill>
                <a:blip r:embed="rId9"/>
                <a:stretch>
                  <a:fillRect l="-238" r="-3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93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checking: simulate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 one by one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003FA6-0809-24F8-5EED-3C495168073F}"/>
              </a:ext>
            </a:extLst>
          </p:cNvPr>
          <p:cNvSpPr txBox="1"/>
          <p:nvPr/>
        </p:nvSpPr>
        <p:spPr>
          <a:xfrm>
            <a:off x="452487" y="1225484"/>
            <a:ext cx="1085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given a whole history, how to check whether it satisfies SI?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B328C2-9E28-A509-291F-522E08959214}"/>
              </a:ext>
            </a:extLst>
          </p:cNvPr>
          <p:cNvSpPr/>
          <p:nvPr/>
        </p:nvSpPr>
        <p:spPr>
          <a:xfrm>
            <a:off x="1104506" y="3388813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AD1BB9-EF3A-2825-9F30-FEBD7261FF69}"/>
                  </a:ext>
                </a:extLst>
              </p:cNvPr>
              <p:cNvSpPr txBox="1"/>
              <p:nvPr/>
            </p:nvSpPr>
            <p:spPr>
              <a:xfrm>
                <a:off x="1390327" y="3059668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AD1BB9-EF3A-2825-9F30-FEBD7261F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7" y="3059668"/>
                <a:ext cx="4524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FD7EEC7-ED2E-6CE2-43FD-BFE4AFC61A61}"/>
              </a:ext>
            </a:extLst>
          </p:cNvPr>
          <p:cNvSpPr/>
          <p:nvPr/>
        </p:nvSpPr>
        <p:spPr>
          <a:xfrm>
            <a:off x="2501244" y="4144528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B51543-5BB2-9998-E64E-A42BB863AAB0}"/>
                  </a:ext>
                </a:extLst>
              </p:cNvPr>
              <p:cNvSpPr txBox="1"/>
              <p:nvPr/>
            </p:nvSpPr>
            <p:spPr>
              <a:xfrm>
                <a:off x="2787065" y="381538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B51543-5BB2-9998-E64E-A42BB863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65" y="3815383"/>
                <a:ext cx="452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C88839CF-2FBB-8044-42D0-F0647DB782D4}"/>
              </a:ext>
            </a:extLst>
          </p:cNvPr>
          <p:cNvSpPr/>
          <p:nvPr/>
        </p:nvSpPr>
        <p:spPr>
          <a:xfrm>
            <a:off x="5724961" y="4144528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R(y,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FECC50-F9F4-9764-B11F-8892BEB06CF1}"/>
                  </a:ext>
                </a:extLst>
              </p:cNvPr>
              <p:cNvSpPr txBox="1"/>
              <p:nvPr/>
            </p:nvSpPr>
            <p:spPr>
              <a:xfrm>
                <a:off x="6010782" y="381538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FECC50-F9F4-9764-B11F-8892BEB0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82" y="3815383"/>
                <a:ext cx="452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27408AA1-46E6-093D-F34D-FE2B1A1A2D70}"/>
              </a:ext>
            </a:extLst>
          </p:cNvPr>
          <p:cNvSpPr/>
          <p:nvPr/>
        </p:nvSpPr>
        <p:spPr>
          <a:xfrm>
            <a:off x="3013307" y="2421241"/>
            <a:ext cx="1690667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1) W(y,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C60F7F-3755-364C-F182-DD0CB51A15AE}"/>
                  </a:ext>
                </a:extLst>
              </p:cNvPr>
              <p:cNvSpPr txBox="1"/>
              <p:nvPr/>
            </p:nvSpPr>
            <p:spPr>
              <a:xfrm>
                <a:off x="3632397" y="207685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C60F7F-3755-364C-F182-DD0CB51A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97" y="2076853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C6747D03-8FDA-7001-BC2A-0329EBF61B0C}"/>
              </a:ext>
            </a:extLst>
          </p:cNvPr>
          <p:cNvSpPr/>
          <p:nvPr/>
        </p:nvSpPr>
        <p:spPr>
          <a:xfrm>
            <a:off x="4405333" y="4982443"/>
            <a:ext cx="1690667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2) W(y,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A34BC9-F8D6-BF56-F066-1AA1CB02045B}"/>
                  </a:ext>
                </a:extLst>
              </p:cNvPr>
              <p:cNvSpPr txBox="1"/>
              <p:nvPr/>
            </p:nvSpPr>
            <p:spPr>
              <a:xfrm>
                <a:off x="5024423" y="463805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A34BC9-F8D6-BF56-F066-1AA1CB02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3" y="4638055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C150181-3E70-806A-3348-7F0921A1C6E5}"/>
              </a:ext>
            </a:extLst>
          </p:cNvPr>
          <p:cNvCxnSpPr>
            <a:cxnSpLocks/>
          </p:cNvCxnSpPr>
          <p:nvPr/>
        </p:nvCxnSpPr>
        <p:spPr>
          <a:xfrm>
            <a:off x="1104506" y="3280528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0AF33CC-7298-850E-A80D-1913F5FF4064}"/>
              </a:ext>
            </a:extLst>
          </p:cNvPr>
          <p:cNvCxnSpPr>
            <a:cxnSpLocks/>
          </p:cNvCxnSpPr>
          <p:nvPr/>
        </p:nvCxnSpPr>
        <p:spPr>
          <a:xfrm>
            <a:off x="2128634" y="3280528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E1D22F2-1214-51C4-A29D-69F3353D927C}"/>
              </a:ext>
            </a:extLst>
          </p:cNvPr>
          <p:cNvCxnSpPr>
            <a:cxnSpLocks/>
          </p:cNvCxnSpPr>
          <p:nvPr/>
        </p:nvCxnSpPr>
        <p:spPr>
          <a:xfrm>
            <a:off x="2501244" y="4036244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3E5A501-FA5B-A762-ACEC-0250D4967A7D}"/>
              </a:ext>
            </a:extLst>
          </p:cNvPr>
          <p:cNvCxnSpPr>
            <a:cxnSpLocks/>
          </p:cNvCxnSpPr>
          <p:nvPr/>
        </p:nvCxnSpPr>
        <p:spPr>
          <a:xfrm>
            <a:off x="5724961" y="4036244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F9A963-8179-0315-C151-910F0AABC435}"/>
              </a:ext>
            </a:extLst>
          </p:cNvPr>
          <p:cNvCxnSpPr>
            <a:cxnSpLocks/>
          </p:cNvCxnSpPr>
          <p:nvPr/>
        </p:nvCxnSpPr>
        <p:spPr>
          <a:xfrm>
            <a:off x="3525372" y="4036244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088CCEB-7F14-6BE9-F7FA-9D531D730E9F}"/>
              </a:ext>
            </a:extLst>
          </p:cNvPr>
          <p:cNvCxnSpPr>
            <a:cxnSpLocks/>
          </p:cNvCxnSpPr>
          <p:nvPr/>
        </p:nvCxnSpPr>
        <p:spPr>
          <a:xfrm>
            <a:off x="6749089" y="4036244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2D06A7-6AAF-BF6B-1434-5243F62FA7DB}"/>
              </a:ext>
            </a:extLst>
          </p:cNvPr>
          <p:cNvCxnSpPr>
            <a:cxnSpLocks/>
          </p:cNvCxnSpPr>
          <p:nvPr/>
        </p:nvCxnSpPr>
        <p:spPr>
          <a:xfrm>
            <a:off x="3013307" y="2290713"/>
            <a:ext cx="0" cy="3341803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B627840-E0A9-5F3C-9C2F-E78561AA2806}"/>
              </a:ext>
            </a:extLst>
          </p:cNvPr>
          <p:cNvCxnSpPr>
            <a:cxnSpLocks/>
          </p:cNvCxnSpPr>
          <p:nvPr/>
        </p:nvCxnSpPr>
        <p:spPr>
          <a:xfrm>
            <a:off x="4703974" y="2292284"/>
            <a:ext cx="0" cy="334180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A056F4-15C2-2003-CD5A-711590FD3AFB}"/>
              </a:ext>
            </a:extLst>
          </p:cNvPr>
          <p:cNvCxnSpPr>
            <a:cxnSpLocks/>
          </p:cNvCxnSpPr>
          <p:nvPr/>
        </p:nvCxnSpPr>
        <p:spPr>
          <a:xfrm>
            <a:off x="4405333" y="4881891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98F7559-8598-8A25-4077-15076C136525}"/>
              </a:ext>
            </a:extLst>
          </p:cNvPr>
          <p:cNvCxnSpPr>
            <a:cxnSpLocks/>
          </p:cNvCxnSpPr>
          <p:nvPr/>
        </p:nvCxnSpPr>
        <p:spPr>
          <a:xfrm>
            <a:off x="6096000" y="4881891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8D2CEA0-BA1A-B759-1D93-88FF5D7E8726}"/>
              </a:ext>
            </a:extLst>
          </p:cNvPr>
          <p:cNvSpPr txBox="1"/>
          <p:nvPr/>
        </p:nvSpPr>
        <p:spPr>
          <a:xfrm>
            <a:off x="937965" y="3019481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C1E00E-C3C2-4A76-DAB5-E23C31EFE50A}"/>
              </a:ext>
            </a:extLst>
          </p:cNvPr>
          <p:cNvSpPr txBox="1"/>
          <p:nvPr/>
        </p:nvSpPr>
        <p:spPr>
          <a:xfrm>
            <a:off x="2334829" y="3775196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F457C8-4D1B-3875-563A-C683EF9267AE}"/>
              </a:ext>
            </a:extLst>
          </p:cNvPr>
          <p:cNvSpPr txBox="1"/>
          <p:nvPr/>
        </p:nvSpPr>
        <p:spPr>
          <a:xfrm>
            <a:off x="2838911" y="2005310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④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ED9FE6F-305D-0259-B435-30A1C5A04C0F}"/>
              </a:ext>
            </a:extLst>
          </p:cNvPr>
          <p:cNvSpPr txBox="1"/>
          <p:nvPr/>
        </p:nvSpPr>
        <p:spPr>
          <a:xfrm>
            <a:off x="4230937" y="4608523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⑥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A83C94-8BA3-C83C-7C6D-1172C3E40819}"/>
              </a:ext>
            </a:extLst>
          </p:cNvPr>
          <p:cNvSpPr txBox="1"/>
          <p:nvPr/>
        </p:nvSpPr>
        <p:spPr>
          <a:xfrm>
            <a:off x="5553707" y="376722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79446E-0B20-6CCA-DE2C-A1276A42F905}"/>
              </a:ext>
            </a:extLst>
          </p:cNvPr>
          <p:cNvSpPr txBox="1"/>
          <p:nvPr/>
        </p:nvSpPr>
        <p:spPr>
          <a:xfrm>
            <a:off x="1946386" y="3019481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C368DDC-1DE2-3FC1-69EA-79C6256EFC37}"/>
              </a:ext>
            </a:extLst>
          </p:cNvPr>
          <p:cNvSpPr txBox="1"/>
          <p:nvPr/>
        </p:nvSpPr>
        <p:spPr>
          <a:xfrm>
            <a:off x="3350979" y="3775196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⑤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F40B149-3E2E-32B1-6B47-87DE8A32E9B0}"/>
              </a:ext>
            </a:extLst>
          </p:cNvPr>
          <p:cNvSpPr txBox="1"/>
          <p:nvPr/>
        </p:nvSpPr>
        <p:spPr>
          <a:xfrm>
            <a:off x="4529580" y="2030903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A519710-02BA-505D-150E-C367A0659B97}"/>
              </a:ext>
            </a:extLst>
          </p:cNvPr>
          <p:cNvSpPr txBox="1"/>
          <p:nvPr/>
        </p:nvSpPr>
        <p:spPr>
          <a:xfrm>
            <a:off x="5919777" y="460999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6D1555-B1D4-7D80-3102-83A5AC8E107F}"/>
              </a:ext>
            </a:extLst>
          </p:cNvPr>
          <p:cNvSpPr txBox="1"/>
          <p:nvPr/>
        </p:nvSpPr>
        <p:spPr>
          <a:xfrm>
            <a:off x="6574693" y="376722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⑩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3394AE4-8366-9788-CD6D-6568E496976D}"/>
              </a:ext>
            </a:extLst>
          </p:cNvPr>
          <p:cNvCxnSpPr>
            <a:cxnSpLocks/>
          </p:cNvCxnSpPr>
          <p:nvPr/>
        </p:nvCxnSpPr>
        <p:spPr>
          <a:xfrm>
            <a:off x="937965" y="6202837"/>
            <a:ext cx="614156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AA624B6-981A-DE67-EACD-D85DE7F027FD}"/>
              </a:ext>
            </a:extLst>
          </p:cNvPr>
          <p:cNvSpPr txBox="1"/>
          <p:nvPr/>
        </p:nvSpPr>
        <p:spPr>
          <a:xfrm>
            <a:off x="697850" y="3759245"/>
            <a:ext cx="81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 EXT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3CE62B9-073A-461D-45CD-6877E8417008}"/>
              </a:ext>
            </a:extLst>
          </p:cNvPr>
          <p:cNvSpPr txBox="1"/>
          <p:nvPr/>
        </p:nvSpPr>
        <p:spPr>
          <a:xfrm>
            <a:off x="2094588" y="4522694"/>
            <a:ext cx="81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 EXT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B522CFF-97DD-6C6A-C0E9-E6BAE17AD7D4}"/>
              </a:ext>
            </a:extLst>
          </p:cNvPr>
          <p:cNvSpPr txBox="1"/>
          <p:nvPr/>
        </p:nvSpPr>
        <p:spPr>
          <a:xfrm>
            <a:off x="2606649" y="5609997"/>
            <a:ext cx="81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 EXT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E54E5382-A43C-8627-229F-C212DAB71F60}"/>
              </a:ext>
            </a:extLst>
          </p:cNvPr>
          <p:cNvSpPr txBox="1"/>
          <p:nvPr/>
        </p:nvSpPr>
        <p:spPr>
          <a:xfrm>
            <a:off x="3906628" y="5355517"/>
            <a:ext cx="81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 EXT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9C19522-3294-9014-1FF0-F02708D954FA}"/>
              </a:ext>
            </a:extLst>
          </p:cNvPr>
          <p:cNvSpPr txBox="1"/>
          <p:nvPr/>
        </p:nvSpPr>
        <p:spPr>
          <a:xfrm>
            <a:off x="5319876" y="4533250"/>
            <a:ext cx="81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 EXT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5DC74E9-18AE-56B1-1800-CAC06442E2F7}"/>
              </a:ext>
            </a:extLst>
          </p:cNvPr>
          <p:cNvSpPr txBox="1"/>
          <p:nvPr/>
        </p:nvSpPr>
        <p:spPr>
          <a:xfrm>
            <a:off x="1335577" y="3762818"/>
            <a:ext cx="12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F205C67-BF25-24EA-423F-31F649DE41F6}"/>
              </a:ext>
            </a:extLst>
          </p:cNvPr>
          <p:cNvSpPr txBox="1"/>
          <p:nvPr/>
        </p:nvSpPr>
        <p:spPr>
          <a:xfrm>
            <a:off x="2994570" y="4518961"/>
            <a:ext cx="12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16DA33C-F9D2-ED7B-D7A2-2F518F1D6DD8}"/>
              </a:ext>
            </a:extLst>
          </p:cNvPr>
          <p:cNvSpPr txBox="1"/>
          <p:nvPr/>
        </p:nvSpPr>
        <p:spPr>
          <a:xfrm>
            <a:off x="4157802" y="5609997"/>
            <a:ext cx="12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170FE65-2021-F352-3350-5711FDD3772E}"/>
              </a:ext>
            </a:extLst>
          </p:cNvPr>
          <p:cNvSpPr txBox="1"/>
          <p:nvPr/>
        </p:nvSpPr>
        <p:spPr>
          <a:xfrm>
            <a:off x="5523846" y="5364922"/>
            <a:ext cx="12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E8F8E33-B349-DB17-6833-9F2354F1B06D}"/>
              </a:ext>
            </a:extLst>
          </p:cNvPr>
          <p:cNvSpPr txBox="1"/>
          <p:nvPr/>
        </p:nvSpPr>
        <p:spPr>
          <a:xfrm>
            <a:off x="6237025" y="4536772"/>
            <a:ext cx="12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3EFAD14-7445-B4F7-87C5-9A67718EEF13}"/>
              </a:ext>
            </a:extLst>
          </p:cNvPr>
          <p:cNvSpPr txBox="1"/>
          <p:nvPr/>
        </p:nvSpPr>
        <p:spPr>
          <a:xfrm>
            <a:off x="6010782" y="2562438"/>
            <a:ext cx="5857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EXT,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`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frontier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to map each key to the last committed value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FA92CF2-0AD0-E95B-8088-57356956C467}"/>
              </a:ext>
            </a:extLst>
          </p:cNvPr>
          <p:cNvSpPr txBox="1"/>
          <p:nvPr/>
        </p:nvSpPr>
        <p:spPr>
          <a:xfrm>
            <a:off x="712319" y="2051909"/>
            <a:ext cx="122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frontier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56518D4-EE25-8E38-D871-52A9015A3C8F}"/>
              </a:ext>
            </a:extLst>
          </p:cNvPr>
          <p:cNvSpPr txBox="1"/>
          <p:nvPr/>
        </p:nvSpPr>
        <p:spPr>
          <a:xfrm>
            <a:off x="1721345" y="2815628"/>
            <a:ext cx="79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1}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A8C9AE0-0D35-6B58-4813-C8E409A2160E}"/>
              </a:ext>
            </a:extLst>
          </p:cNvPr>
          <p:cNvSpPr txBox="1"/>
          <p:nvPr/>
        </p:nvSpPr>
        <p:spPr>
          <a:xfrm>
            <a:off x="3126728" y="3551035"/>
            <a:ext cx="79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2}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7320D34-4C06-9084-1003-137BBAB0AE09}"/>
              </a:ext>
            </a:extLst>
          </p:cNvPr>
          <p:cNvSpPr txBox="1"/>
          <p:nvPr/>
        </p:nvSpPr>
        <p:spPr>
          <a:xfrm>
            <a:off x="3994156" y="1827355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1}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9ECFF16-D50D-A873-141A-51F0F4E227CB}"/>
              </a:ext>
            </a:extLst>
          </p:cNvPr>
          <p:cNvSpPr txBox="1"/>
          <p:nvPr/>
        </p:nvSpPr>
        <p:spPr>
          <a:xfrm>
            <a:off x="5413787" y="5494567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2}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37A184C-A2E4-3062-EE1C-07D4C237429F}"/>
              </a:ext>
            </a:extLst>
          </p:cNvPr>
          <p:cNvSpPr txBox="1"/>
          <p:nvPr/>
        </p:nvSpPr>
        <p:spPr>
          <a:xfrm>
            <a:off x="6026649" y="3545127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2}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AA5E24D-F57C-B8D6-0FE2-A11B20F78CAC}"/>
              </a:ext>
            </a:extLst>
          </p:cNvPr>
          <p:cNvSpPr txBox="1"/>
          <p:nvPr/>
        </p:nvSpPr>
        <p:spPr>
          <a:xfrm>
            <a:off x="2709400" y="1856763"/>
            <a:ext cx="72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x==1?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3748943-8225-3BEB-FA95-7FA695B36752}"/>
              </a:ext>
            </a:extLst>
          </p:cNvPr>
          <p:cNvSpPr txBox="1"/>
          <p:nvPr/>
        </p:nvSpPr>
        <p:spPr>
          <a:xfrm>
            <a:off x="4089664" y="4452950"/>
            <a:ext cx="72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x==2?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7331997-7F67-0E91-41B4-40A50EBCAAD7}"/>
              </a:ext>
            </a:extLst>
          </p:cNvPr>
          <p:cNvSpPr txBox="1"/>
          <p:nvPr/>
        </p:nvSpPr>
        <p:spPr>
          <a:xfrm>
            <a:off x="5424038" y="3563894"/>
            <a:ext cx="72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y==1?</a:t>
            </a:r>
          </a:p>
        </p:txBody>
      </p:sp>
    </p:spTree>
    <p:extLst>
      <p:ext uri="{BB962C8B-B14F-4D97-AF65-F5344CB8AC3E}">
        <p14:creationId xmlns:p14="http://schemas.microsoft.com/office/powerpoint/2010/main" val="273443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9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CB328C2-9E28-A509-291F-522E08959214}"/>
              </a:ext>
            </a:extLst>
          </p:cNvPr>
          <p:cNvSpPr/>
          <p:nvPr/>
        </p:nvSpPr>
        <p:spPr>
          <a:xfrm>
            <a:off x="1104506" y="3388813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AD1BB9-EF3A-2825-9F30-FEBD7261FF69}"/>
                  </a:ext>
                </a:extLst>
              </p:cNvPr>
              <p:cNvSpPr txBox="1"/>
              <p:nvPr/>
            </p:nvSpPr>
            <p:spPr>
              <a:xfrm>
                <a:off x="1390327" y="3059668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AD1BB9-EF3A-2825-9F30-FEBD7261F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7" y="3059668"/>
                <a:ext cx="4524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FD7EEC7-ED2E-6CE2-43FD-BFE4AFC61A61}"/>
              </a:ext>
            </a:extLst>
          </p:cNvPr>
          <p:cNvSpPr/>
          <p:nvPr/>
        </p:nvSpPr>
        <p:spPr>
          <a:xfrm>
            <a:off x="2501244" y="4144528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B51543-5BB2-9998-E64E-A42BB863AAB0}"/>
                  </a:ext>
                </a:extLst>
              </p:cNvPr>
              <p:cNvSpPr txBox="1"/>
              <p:nvPr/>
            </p:nvSpPr>
            <p:spPr>
              <a:xfrm>
                <a:off x="2787065" y="381538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B51543-5BB2-9998-E64E-A42BB863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65" y="3815383"/>
                <a:ext cx="452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C88839CF-2FBB-8044-42D0-F0647DB782D4}"/>
              </a:ext>
            </a:extLst>
          </p:cNvPr>
          <p:cNvSpPr/>
          <p:nvPr/>
        </p:nvSpPr>
        <p:spPr>
          <a:xfrm>
            <a:off x="5724961" y="4144528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R(y,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FECC50-F9F4-9764-B11F-8892BEB06CF1}"/>
                  </a:ext>
                </a:extLst>
              </p:cNvPr>
              <p:cNvSpPr txBox="1"/>
              <p:nvPr/>
            </p:nvSpPr>
            <p:spPr>
              <a:xfrm>
                <a:off x="6010782" y="381538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FECC50-F9F4-9764-B11F-8892BEB0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82" y="3815383"/>
                <a:ext cx="452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27408AA1-46E6-093D-F34D-FE2B1A1A2D70}"/>
              </a:ext>
            </a:extLst>
          </p:cNvPr>
          <p:cNvSpPr/>
          <p:nvPr/>
        </p:nvSpPr>
        <p:spPr>
          <a:xfrm>
            <a:off x="3013307" y="2421241"/>
            <a:ext cx="1690667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1) W(y,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C60F7F-3755-364C-F182-DD0CB51A15AE}"/>
                  </a:ext>
                </a:extLst>
              </p:cNvPr>
              <p:cNvSpPr txBox="1"/>
              <p:nvPr/>
            </p:nvSpPr>
            <p:spPr>
              <a:xfrm>
                <a:off x="3632397" y="207685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C60F7F-3755-364C-F182-DD0CB51A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97" y="2076853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C6747D03-8FDA-7001-BC2A-0329EBF61B0C}"/>
              </a:ext>
            </a:extLst>
          </p:cNvPr>
          <p:cNvSpPr/>
          <p:nvPr/>
        </p:nvSpPr>
        <p:spPr>
          <a:xfrm>
            <a:off x="4405333" y="4982443"/>
            <a:ext cx="1690667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2) W(y,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A34BC9-F8D6-BF56-F066-1AA1CB02045B}"/>
                  </a:ext>
                </a:extLst>
              </p:cNvPr>
              <p:cNvSpPr txBox="1"/>
              <p:nvPr/>
            </p:nvSpPr>
            <p:spPr>
              <a:xfrm>
                <a:off x="5024423" y="463805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A34BC9-F8D6-BF56-F066-1AA1CB02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3" y="4638055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C150181-3E70-806A-3348-7F0921A1C6E5}"/>
              </a:ext>
            </a:extLst>
          </p:cNvPr>
          <p:cNvCxnSpPr>
            <a:cxnSpLocks/>
          </p:cNvCxnSpPr>
          <p:nvPr/>
        </p:nvCxnSpPr>
        <p:spPr>
          <a:xfrm>
            <a:off x="1104506" y="3280528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0AF33CC-7298-850E-A80D-1913F5FF4064}"/>
              </a:ext>
            </a:extLst>
          </p:cNvPr>
          <p:cNvCxnSpPr>
            <a:cxnSpLocks/>
          </p:cNvCxnSpPr>
          <p:nvPr/>
        </p:nvCxnSpPr>
        <p:spPr>
          <a:xfrm>
            <a:off x="2128634" y="3280528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E1D22F2-1214-51C4-A29D-69F3353D927C}"/>
              </a:ext>
            </a:extLst>
          </p:cNvPr>
          <p:cNvCxnSpPr>
            <a:cxnSpLocks/>
          </p:cNvCxnSpPr>
          <p:nvPr/>
        </p:nvCxnSpPr>
        <p:spPr>
          <a:xfrm>
            <a:off x="2501244" y="4036244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3E5A501-FA5B-A762-ACEC-0250D4967A7D}"/>
              </a:ext>
            </a:extLst>
          </p:cNvPr>
          <p:cNvCxnSpPr>
            <a:cxnSpLocks/>
          </p:cNvCxnSpPr>
          <p:nvPr/>
        </p:nvCxnSpPr>
        <p:spPr>
          <a:xfrm>
            <a:off x="5724961" y="4036244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F9A963-8179-0315-C151-910F0AABC435}"/>
              </a:ext>
            </a:extLst>
          </p:cNvPr>
          <p:cNvCxnSpPr>
            <a:cxnSpLocks/>
          </p:cNvCxnSpPr>
          <p:nvPr/>
        </p:nvCxnSpPr>
        <p:spPr>
          <a:xfrm>
            <a:off x="3525372" y="4036244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088CCEB-7F14-6BE9-F7FA-9D531D730E9F}"/>
              </a:ext>
            </a:extLst>
          </p:cNvPr>
          <p:cNvCxnSpPr>
            <a:cxnSpLocks/>
          </p:cNvCxnSpPr>
          <p:nvPr/>
        </p:nvCxnSpPr>
        <p:spPr>
          <a:xfrm>
            <a:off x="6749089" y="4036244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2D06A7-6AAF-BF6B-1434-5243F62FA7DB}"/>
              </a:ext>
            </a:extLst>
          </p:cNvPr>
          <p:cNvCxnSpPr>
            <a:cxnSpLocks/>
          </p:cNvCxnSpPr>
          <p:nvPr/>
        </p:nvCxnSpPr>
        <p:spPr>
          <a:xfrm>
            <a:off x="3013307" y="2290713"/>
            <a:ext cx="0" cy="3341803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B627840-E0A9-5F3C-9C2F-E78561AA2806}"/>
              </a:ext>
            </a:extLst>
          </p:cNvPr>
          <p:cNvCxnSpPr>
            <a:cxnSpLocks/>
          </p:cNvCxnSpPr>
          <p:nvPr/>
        </p:nvCxnSpPr>
        <p:spPr>
          <a:xfrm>
            <a:off x="4703974" y="2292284"/>
            <a:ext cx="0" cy="334180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A056F4-15C2-2003-CD5A-711590FD3AFB}"/>
              </a:ext>
            </a:extLst>
          </p:cNvPr>
          <p:cNvCxnSpPr>
            <a:cxnSpLocks/>
          </p:cNvCxnSpPr>
          <p:nvPr/>
        </p:nvCxnSpPr>
        <p:spPr>
          <a:xfrm>
            <a:off x="4405333" y="4881891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98F7559-8598-8A25-4077-15076C136525}"/>
              </a:ext>
            </a:extLst>
          </p:cNvPr>
          <p:cNvCxnSpPr>
            <a:cxnSpLocks/>
          </p:cNvCxnSpPr>
          <p:nvPr/>
        </p:nvCxnSpPr>
        <p:spPr>
          <a:xfrm>
            <a:off x="6096000" y="4881891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8D2CEA0-BA1A-B759-1D93-88FF5D7E8726}"/>
              </a:ext>
            </a:extLst>
          </p:cNvPr>
          <p:cNvSpPr txBox="1"/>
          <p:nvPr/>
        </p:nvSpPr>
        <p:spPr>
          <a:xfrm>
            <a:off x="937965" y="3019481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C1E00E-C3C2-4A76-DAB5-E23C31EFE50A}"/>
              </a:ext>
            </a:extLst>
          </p:cNvPr>
          <p:cNvSpPr txBox="1"/>
          <p:nvPr/>
        </p:nvSpPr>
        <p:spPr>
          <a:xfrm>
            <a:off x="2334829" y="3775196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F457C8-4D1B-3875-563A-C683EF9267AE}"/>
              </a:ext>
            </a:extLst>
          </p:cNvPr>
          <p:cNvSpPr txBox="1"/>
          <p:nvPr/>
        </p:nvSpPr>
        <p:spPr>
          <a:xfrm>
            <a:off x="2838911" y="2005310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④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ED9FE6F-305D-0259-B435-30A1C5A04C0F}"/>
              </a:ext>
            </a:extLst>
          </p:cNvPr>
          <p:cNvSpPr txBox="1"/>
          <p:nvPr/>
        </p:nvSpPr>
        <p:spPr>
          <a:xfrm>
            <a:off x="4230937" y="4608523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⑥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A83C94-8BA3-C83C-7C6D-1172C3E40819}"/>
              </a:ext>
            </a:extLst>
          </p:cNvPr>
          <p:cNvSpPr txBox="1"/>
          <p:nvPr/>
        </p:nvSpPr>
        <p:spPr>
          <a:xfrm>
            <a:off x="5553707" y="376722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79446E-0B20-6CCA-DE2C-A1276A42F905}"/>
              </a:ext>
            </a:extLst>
          </p:cNvPr>
          <p:cNvSpPr txBox="1"/>
          <p:nvPr/>
        </p:nvSpPr>
        <p:spPr>
          <a:xfrm>
            <a:off x="1946386" y="3019481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C368DDC-1DE2-3FC1-69EA-79C6256EFC37}"/>
              </a:ext>
            </a:extLst>
          </p:cNvPr>
          <p:cNvSpPr txBox="1"/>
          <p:nvPr/>
        </p:nvSpPr>
        <p:spPr>
          <a:xfrm>
            <a:off x="3350979" y="3775196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⑤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F40B149-3E2E-32B1-6B47-87DE8A32E9B0}"/>
              </a:ext>
            </a:extLst>
          </p:cNvPr>
          <p:cNvSpPr txBox="1"/>
          <p:nvPr/>
        </p:nvSpPr>
        <p:spPr>
          <a:xfrm>
            <a:off x="4529580" y="2030903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A519710-02BA-505D-150E-C367A0659B97}"/>
              </a:ext>
            </a:extLst>
          </p:cNvPr>
          <p:cNvSpPr txBox="1"/>
          <p:nvPr/>
        </p:nvSpPr>
        <p:spPr>
          <a:xfrm>
            <a:off x="5919777" y="460999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6D1555-B1D4-7D80-3102-83A5AC8E107F}"/>
              </a:ext>
            </a:extLst>
          </p:cNvPr>
          <p:cNvSpPr txBox="1"/>
          <p:nvPr/>
        </p:nvSpPr>
        <p:spPr>
          <a:xfrm>
            <a:off x="6574693" y="376722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7C9720-EF55-259C-C99F-7334FDA7A9E9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checking: simulate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 one by one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4D25F9-2EFF-4368-7FFB-315BAF9A07A7}"/>
              </a:ext>
            </a:extLst>
          </p:cNvPr>
          <p:cNvSpPr txBox="1"/>
          <p:nvPr/>
        </p:nvSpPr>
        <p:spPr>
          <a:xfrm>
            <a:off x="452487" y="1225484"/>
            <a:ext cx="1085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given a whole history, how to check whether it satisfies SI?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9BB238-DD04-ECCC-03F1-5125F87BA23C}"/>
              </a:ext>
            </a:extLst>
          </p:cNvPr>
          <p:cNvSpPr txBox="1"/>
          <p:nvPr/>
        </p:nvSpPr>
        <p:spPr>
          <a:xfrm>
            <a:off x="697850" y="3759245"/>
            <a:ext cx="81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 EXT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88A37F-79F5-AC5E-6964-E700D49246B1}"/>
              </a:ext>
            </a:extLst>
          </p:cNvPr>
          <p:cNvSpPr txBox="1"/>
          <p:nvPr/>
        </p:nvSpPr>
        <p:spPr>
          <a:xfrm>
            <a:off x="2094588" y="4522694"/>
            <a:ext cx="81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 EXT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CA3263-D8B1-4198-0F3B-8362870FD9A1}"/>
              </a:ext>
            </a:extLst>
          </p:cNvPr>
          <p:cNvSpPr txBox="1"/>
          <p:nvPr/>
        </p:nvSpPr>
        <p:spPr>
          <a:xfrm>
            <a:off x="2606649" y="5609997"/>
            <a:ext cx="81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 EXT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DDB15D-4195-9B87-F718-87FB19AE83AC}"/>
              </a:ext>
            </a:extLst>
          </p:cNvPr>
          <p:cNvSpPr txBox="1"/>
          <p:nvPr/>
        </p:nvSpPr>
        <p:spPr>
          <a:xfrm>
            <a:off x="3906628" y="5355517"/>
            <a:ext cx="81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 EXT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C6B57C-5F7E-A1EA-C76B-1E97D01E4AC3}"/>
              </a:ext>
            </a:extLst>
          </p:cNvPr>
          <p:cNvSpPr txBox="1"/>
          <p:nvPr/>
        </p:nvSpPr>
        <p:spPr>
          <a:xfrm>
            <a:off x="5319876" y="4533250"/>
            <a:ext cx="813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 EXT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ED23548-D555-C0C9-4C00-EF334573FAB6}"/>
              </a:ext>
            </a:extLst>
          </p:cNvPr>
          <p:cNvSpPr txBox="1"/>
          <p:nvPr/>
        </p:nvSpPr>
        <p:spPr>
          <a:xfrm>
            <a:off x="1335577" y="3762818"/>
            <a:ext cx="12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49C9D2E-D8DB-A6F5-E15D-C793C932CA36}"/>
              </a:ext>
            </a:extLst>
          </p:cNvPr>
          <p:cNvSpPr txBox="1"/>
          <p:nvPr/>
        </p:nvSpPr>
        <p:spPr>
          <a:xfrm>
            <a:off x="2994570" y="4518961"/>
            <a:ext cx="12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0F480EB-81B3-9BBA-73B3-C5B8FB15BC97}"/>
              </a:ext>
            </a:extLst>
          </p:cNvPr>
          <p:cNvSpPr txBox="1"/>
          <p:nvPr/>
        </p:nvSpPr>
        <p:spPr>
          <a:xfrm>
            <a:off x="4157802" y="5609997"/>
            <a:ext cx="12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5B4FAD7-E053-DD39-4A5D-DD405DA7F5AF}"/>
              </a:ext>
            </a:extLst>
          </p:cNvPr>
          <p:cNvSpPr txBox="1"/>
          <p:nvPr/>
        </p:nvSpPr>
        <p:spPr>
          <a:xfrm>
            <a:off x="5523846" y="5364922"/>
            <a:ext cx="12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573C5FC-2710-AAB9-F06D-18A60267F183}"/>
              </a:ext>
            </a:extLst>
          </p:cNvPr>
          <p:cNvSpPr txBox="1"/>
          <p:nvPr/>
        </p:nvSpPr>
        <p:spPr>
          <a:xfrm>
            <a:off x="6237025" y="4536772"/>
            <a:ext cx="1218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0154D21-4FF5-4AB7-A7DA-43FC2A95B7BC}"/>
              </a:ext>
            </a:extLst>
          </p:cNvPr>
          <p:cNvSpPr txBox="1"/>
          <p:nvPr/>
        </p:nvSpPr>
        <p:spPr>
          <a:xfrm>
            <a:off x="6010782" y="2562438"/>
            <a:ext cx="5857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NOCONFLICT,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`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ongoing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to map each key to the set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writing to that key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8090B62-BA9C-6145-E14B-DF810D45627C}"/>
              </a:ext>
            </a:extLst>
          </p:cNvPr>
          <p:cNvSpPr txBox="1"/>
          <p:nvPr/>
        </p:nvSpPr>
        <p:spPr>
          <a:xfrm>
            <a:off x="712319" y="2051909"/>
            <a:ext cx="122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ongoing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6B09594-B99C-2BB4-E078-C9953DEFA4CF}"/>
              </a:ext>
            </a:extLst>
          </p:cNvPr>
          <p:cNvSpPr txBox="1"/>
          <p:nvPr/>
        </p:nvSpPr>
        <p:spPr>
          <a:xfrm>
            <a:off x="620460" y="2817076"/>
            <a:ext cx="1087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{T1}}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3C4378F-F8EE-D484-E075-BD507B423D62}"/>
              </a:ext>
            </a:extLst>
          </p:cNvPr>
          <p:cNvSpPr txBox="1"/>
          <p:nvPr/>
        </p:nvSpPr>
        <p:spPr>
          <a:xfrm>
            <a:off x="1697050" y="2824964"/>
            <a:ext cx="877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{}}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036B8EF-73D5-A5A7-70AF-76D011C9CB88}"/>
              </a:ext>
            </a:extLst>
          </p:cNvPr>
          <p:cNvSpPr txBox="1"/>
          <p:nvPr/>
        </p:nvSpPr>
        <p:spPr>
          <a:xfrm>
            <a:off x="1919733" y="4683209"/>
            <a:ext cx="1085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{T2}}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E2A9A64-6EBF-DAFF-DF06-35B1A023E7A9}"/>
              </a:ext>
            </a:extLst>
          </p:cNvPr>
          <p:cNvSpPr txBox="1"/>
          <p:nvPr/>
        </p:nvSpPr>
        <p:spPr>
          <a:xfrm>
            <a:off x="1866581" y="1808959"/>
            <a:ext cx="1992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{T2}, y: {T5}}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FC91E33-5DC2-9758-A089-461D8DCFE684}"/>
              </a:ext>
            </a:extLst>
          </p:cNvPr>
          <p:cNvSpPr txBox="1"/>
          <p:nvPr/>
        </p:nvSpPr>
        <p:spPr>
          <a:xfrm>
            <a:off x="2838911" y="4683994"/>
            <a:ext cx="1799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{}, y: {T2}}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7EDC0F7-6910-85D1-D457-F3A7DE0DFA7D}"/>
              </a:ext>
            </a:extLst>
          </p:cNvPr>
          <p:cNvSpPr txBox="1"/>
          <p:nvPr/>
        </p:nvSpPr>
        <p:spPr>
          <a:xfrm>
            <a:off x="3261692" y="5782390"/>
            <a:ext cx="2186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{}, y: {T5, T3}}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2DA284D-1782-00F9-2ED6-64643D90AEA8}"/>
              </a:ext>
            </a:extLst>
          </p:cNvPr>
          <p:cNvSpPr txBox="1"/>
          <p:nvPr/>
        </p:nvSpPr>
        <p:spPr>
          <a:xfrm>
            <a:off x="3858640" y="1809505"/>
            <a:ext cx="180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{}, y: {</a:t>
            </a:r>
            <a:r>
              <a:rPr lang="en-US" sz="1400" u="sng" dirty="0">
                <a:solidFill>
                  <a:srgbClr val="FF0000"/>
                </a:solidFill>
                <a:latin typeface="Consolas" panose="020B0609020204030204" pitchFamily="49" charset="0"/>
              </a:rPr>
              <a:t>T3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A2AA2CE-97A0-A242-B4D9-7B396742F763}"/>
              </a:ext>
            </a:extLst>
          </p:cNvPr>
          <p:cNvSpPr txBox="1"/>
          <p:nvPr/>
        </p:nvSpPr>
        <p:spPr>
          <a:xfrm>
            <a:off x="4688010" y="3534869"/>
            <a:ext cx="180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{}, y: {T3}}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AE1CE85-D11C-6C4D-821C-7FF5676AC7D0}"/>
              </a:ext>
            </a:extLst>
          </p:cNvPr>
          <p:cNvSpPr txBox="1"/>
          <p:nvPr/>
        </p:nvSpPr>
        <p:spPr>
          <a:xfrm>
            <a:off x="5627658" y="5782389"/>
            <a:ext cx="157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{}, y: {}}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80ECF88-C468-E134-B687-8B1AE9E6D7AD}"/>
              </a:ext>
            </a:extLst>
          </p:cNvPr>
          <p:cNvSpPr txBox="1"/>
          <p:nvPr/>
        </p:nvSpPr>
        <p:spPr>
          <a:xfrm>
            <a:off x="6463268" y="3532353"/>
            <a:ext cx="1564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{}, y: {}}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6AC48AF-02D7-7D4D-093D-C167D99B2DD1}"/>
              </a:ext>
            </a:extLst>
          </p:cNvPr>
          <p:cNvCxnSpPr>
            <a:cxnSpLocks/>
          </p:cNvCxnSpPr>
          <p:nvPr/>
        </p:nvCxnSpPr>
        <p:spPr>
          <a:xfrm>
            <a:off x="937965" y="6202837"/>
            <a:ext cx="614156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4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checking: three main challenges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003FA6-0809-24F8-5EED-3C495168073F}"/>
              </a:ext>
            </a:extLst>
          </p:cNvPr>
          <p:cNvSpPr txBox="1"/>
          <p:nvPr/>
        </p:nvSpPr>
        <p:spPr>
          <a:xfrm>
            <a:off x="452487" y="2336956"/>
            <a:ext cx="5033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 cannot be asserted upon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collected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incoming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smaller timestamps, re-checking is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 collection (GC) is required to avoid unlimited memory usage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83980A-0422-9959-9C6E-9592F20269FE}"/>
              </a:ext>
            </a:extLst>
          </p:cNvPr>
          <p:cNvSpPr txBox="1"/>
          <p:nvPr/>
        </p:nvSpPr>
        <p:spPr>
          <a:xfrm>
            <a:off x="5674934" y="1967624"/>
            <a:ext cx="5561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timeout mechanism to rectify and finalize EXT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data structures are extended to support re-checking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 is periodically executed to remove useless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data structures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C1A006-14EE-F2D2-4F3E-BC7C014B36C9}"/>
              </a:ext>
            </a:extLst>
          </p:cNvPr>
          <p:cNvSpPr txBox="1"/>
          <p:nvPr/>
        </p:nvSpPr>
        <p:spPr>
          <a:xfrm>
            <a:off x="452487" y="1225484"/>
            <a:ext cx="1085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given an ever-growing history, how to check whether it satisfies SI?</a:t>
            </a:r>
          </a:p>
        </p:txBody>
      </p:sp>
    </p:spTree>
    <p:extLst>
      <p:ext uri="{BB962C8B-B14F-4D97-AF65-F5344CB8AC3E}">
        <p14:creationId xmlns:p14="http://schemas.microsoft.com/office/powerpoint/2010/main" val="67287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CB328C2-9E28-A509-291F-522E08959214}"/>
              </a:ext>
            </a:extLst>
          </p:cNvPr>
          <p:cNvSpPr/>
          <p:nvPr/>
        </p:nvSpPr>
        <p:spPr>
          <a:xfrm>
            <a:off x="1104506" y="3388813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AD1BB9-EF3A-2825-9F30-FEBD7261FF69}"/>
                  </a:ext>
                </a:extLst>
              </p:cNvPr>
              <p:cNvSpPr txBox="1"/>
              <p:nvPr/>
            </p:nvSpPr>
            <p:spPr>
              <a:xfrm>
                <a:off x="1390327" y="3059668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AD1BB9-EF3A-2825-9F30-FEBD7261F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7" y="3059668"/>
                <a:ext cx="4524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FD7EEC7-ED2E-6CE2-43FD-BFE4AFC61A61}"/>
              </a:ext>
            </a:extLst>
          </p:cNvPr>
          <p:cNvSpPr/>
          <p:nvPr/>
        </p:nvSpPr>
        <p:spPr>
          <a:xfrm>
            <a:off x="2501244" y="4144528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B51543-5BB2-9998-E64E-A42BB863AAB0}"/>
                  </a:ext>
                </a:extLst>
              </p:cNvPr>
              <p:cNvSpPr txBox="1"/>
              <p:nvPr/>
            </p:nvSpPr>
            <p:spPr>
              <a:xfrm>
                <a:off x="2787065" y="381538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B51543-5BB2-9998-E64E-A42BB863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65" y="3815383"/>
                <a:ext cx="452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C88839CF-2FBB-8044-42D0-F0647DB782D4}"/>
              </a:ext>
            </a:extLst>
          </p:cNvPr>
          <p:cNvSpPr/>
          <p:nvPr/>
        </p:nvSpPr>
        <p:spPr>
          <a:xfrm>
            <a:off x="5724961" y="4144528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R(y,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FECC50-F9F4-9764-B11F-8892BEB06CF1}"/>
                  </a:ext>
                </a:extLst>
              </p:cNvPr>
              <p:cNvSpPr txBox="1"/>
              <p:nvPr/>
            </p:nvSpPr>
            <p:spPr>
              <a:xfrm>
                <a:off x="6010782" y="381538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FECC50-F9F4-9764-B11F-8892BEB0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82" y="3815383"/>
                <a:ext cx="452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27408AA1-46E6-093D-F34D-FE2B1A1A2D70}"/>
              </a:ext>
            </a:extLst>
          </p:cNvPr>
          <p:cNvSpPr/>
          <p:nvPr/>
        </p:nvSpPr>
        <p:spPr>
          <a:xfrm>
            <a:off x="3013307" y="2421241"/>
            <a:ext cx="1690667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1) W(y,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C60F7F-3755-364C-F182-DD0CB51A15AE}"/>
                  </a:ext>
                </a:extLst>
              </p:cNvPr>
              <p:cNvSpPr txBox="1"/>
              <p:nvPr/>
            </p:nvSpPr>
            <p:spPr>
              <a:xfrm>
                <a:off x="3632397" y="207685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C60F7F-3755-364C-F182-DD0CB51A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97" y="2076853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C6747D03-8FDA-7001-BC2A-0329EBF61B0C}"/>
              </a:ext>
            </a:extLst>
          </p:cNvPr>
          <p:cNvSpPr/>
          <p:nvPr/>
        </p:nvSpPr>
        <p:spPr>
          <a:xfrm>
            <a:off x="4405333" y="4982443"/>
            <a:ext cx="1690667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2) W(y,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A34BC9-F8D6-BF56-F066-1AA1CB02045B}"/>
                  </a:ext>
                </a:extLst>
              </p:cNvPr>
              <p:cNvSpPr txBox="1"/>
              <p:nvPr/>
            </p:nvSpPr>
            <p:spPr>
              <a:xfrm>
                <a:off x="5024423" y="463805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A34BC9-F8D6-BF56-F066-1AA1CB02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3" y="4638055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C150181-3E70-806A-3348-7F0921A1C6E5}"/>
              </a:ext>
            </a:extLst>
          </p:cNvPr>
          <p:cNvCxnSpPr>
            <a:cxnSpLocks/>
          </p:cNvCxnSpPr>
          <p:nvPr/>
        </p:nvCxnSpPr>
        <p:spPr>
          <a:xfrm>
            <a:off x="1104506" y="3280528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0AF33CC-7298-850E-A80D-1913F5FF4064}"/>
              </a:ext>
            </a:extLst>
          </p:cNvPr>
          <p:cNvCxnSpPr>
            <a:cxnSpLocks/>
          </p:cNvCxnSpPr>
          <p:nvPr/>
        </p:nvCxnSpPr>
        <p:spPr>
          <a:xfrm>
            <a:off x="2128634" y="3280528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E1D22F2-1214-51C4-A29D-69F3353D927C}"/>
              </a:ext>
            </a:extLst>
          </p:cNvPr>
          <p:cNvCxnSpPr>
            <a:cxnSpLocks/>
          </p:cNvCxnSpPr>
          <p:nvPr/>
        </p:nvCxnSpPr>
        <p:spPr>
          <a:xfrm>
            <a:off x="2501244" y="4036244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3E5A501-FA5B-A762-ACEC-0250D4967A7D}"/>
              </a:ext>
            </a:extLst>
          </p:cNvPr>
          <p:cNvCxnSpPr>
            <a:cxnSpLocks/>
          </p:cNvCxnSpPr>
          <p:nvPr/>
        </p:nvCxnSpPr>
        <p:spPr>
          <a:xfrm>
            <a:off x="5724961" y="4036244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F9A963-8179-0315-C151-910F0AABC435}"/>
              </a:ext>
            </a:extLst>
          </p:cNvPr>
          <p:cNvCxnSpPr>
            <a:cxnSpLocks/>
          </p:cNvCxnSpPr>
          <p:nvPr/>
        </p:nvCxnSpPr>
        <p:spPr>
          <a:xfrm>
            <a:off x="3525372" y="4036244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088CCEB-7F14-6BE9-F7FA-9D531D730E9F}"/>
              </a:ext>
            </a:extLst>
          </p:cNvPr>
          <p:cNvCxnSpPr>
            <a:cxnSpLocks/>
          </p:cNvCxnSpPr>
          <p:nvPr/>
        </p:nvCxnSpPr>
        <p:spPr>
          <a:xfrm>
            <a:off x="6749089" y="4036244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2D06A7-6AAF-BF6B-1434-5243F62FA7DB}"/>
              </a:ext>
            </a:extLst>
          </p:cNvPr>
          <p:cNvCxnSpPr>
            <a:cxnSpLocks/>
          </p:cNvCxnSpPr>
          <p:nvPr/>
        </p:nvCxnSpPr>
        <p:spPr>
          <a:xfrm>
            <a:off x="3013307" y="2290713"/>
            <a:ext cx="0" cy="3341803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B627840-E0A9-5F3C-9C2F-E78561AA2806}"/>
              </a:ext>
            </a:extLst>
          </p:cNvPr>
          <p:cNvCxnSpPr>
            <a:cxnSpLocks/>
          </p:cNvCxnSpPr>
          <p:nvPr/>
        </p:nvCxnSpPr>
        <p:spPr>
          <a:xfrm>
            <a:off x="4703974" y="2292284"/>
            <a:ext cx="0" cy="334180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A056F4-15C2-2003-CD5A-711590FD3AFB}"/>
              </a:ext>
            </a:extLst>
          </p:cNvPr>
          <p:cNvCxnSpPr>
            <a:cxnSpLocks/>
          </p:cNvCxnSpPr>
          <p:nvPr/>
        </p:nvCxnSpPr>
        <p:spPr>
          <a:xfrm>
            <a:off x="4405333" y="4881891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98F7559-8598-8A25-4077-15076C136525}"/>
              </a:ext>
            </a:extLst>
          </p:cNvPr>
          <p:cNvCxnSpPr>
            <a:cxnSpLocks/>
          </p:cNvCxnSpPr>
          <p:nvPr/>
        </p:nvCxnSpPr>
        <p:spPr>
          <a:xfrm>
            <a:off x="6096000" y="4881891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8D2CEA0-BA1A-B759-1D93-88FF5D7E8726}"/>
              </a:ext>
            </a:extLst>
          </p:cNvPr>
          <p:cNvSpPr txBox="1"/>
          <p:nvPr/>
        </p:nvSpPr>
        <p:spPr>
          <a:xfrm>
            <a:off x="937965" y="3019481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C1E00E-C3C2-4A76-DAB5-E23C31EFE50A}"/>
              </a:ext>
            </a:extLst>
          </p:cNvPr>
          <p:cNvSpPr txBox="1"/>
          <p:nvPr/>
        </p:nvSpPr>
        <p:spPr>
          <a:xfrm>
            <a:off x="2334829" y="3775196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F457C8-4D1B-3875-563A-C683EF9267AE}"/>
              </a:ext>
            </a:extLst>
          </p:cNvPr>
          <p:cNvSpPr txBox="1"/>
          <p:nvPr/>
        </p:nvSpPr>
        <p:spPr>
          <a:xfrm>
            <a:off x="2838911" y="2005310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④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ED9FE6F-305D-0259-B435-30A1C5A04C0F}"/>
              </a:ext>
            </a:extLst>
          </p:cNvPr>
          <p:cNvSpPr txBox="1"/>
          <p:nvPr/>
        </p:nvSpPr>
        <p:spPr>
          <a:xfrm>
            <a:off x="4230937" y="4608523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⑥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A83C94-8BA3-C83C-7C6D-1172C3E40819}"/>
              </a:ext>
            </a:extLst>
          </p:cNvPr>
          <p:cNvSpPr txBox="1"/>
          <p:nvPr/>
        </p:nvSpPr>
        <p:spPr>
          <a:xfrm>
            <a:off x="5553707" y="376722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79446E-0B20-6CCA-DE2C-A1276A42F905}"/>
              </a:ext>
            </a:extLst>
          </p:cNvPr>
          <p:cNvSpPr txBox="1"/>
          <p:nvPr/>
        </p:nvSpPr>
        <p:spPr>
          <a:xfrm>
            <a:off x="1946386" y="3019481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C368DDC-1DE2-3FC1-69EA-79C6256EFC37}"/>
              </a:ext>
            </a:extLst>
          </p:cNvPr>
          <p:cNvSpPr txBox="1"/>
          <p:nvPr/>
        </p:nvSpPr>
        <p:spPr>
          <a:xfrm>
            <a:off x="3350979" y="3775196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⑤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F40B149-3E2E-32B1-6B47-87DE8A32E9B0}"/>
              </a:ext>
            </a:extLst>
          </p:cNvPr>
          <p:cNvSpPr txBox="1"/>
          <p:nvPr/>
        </p:nvSpPr>
        <p:spPr>
          <a:xfrm>
            <a:off x="4529580" y="2030903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A519710-02BA-505D-150E-C367A0659B97}"/>
              </a:ext>
            </a:extLst>
          </p:cNvPr>
          <p:cNvSpPr txBox="1"/>
          <p:nvPr/>
        </p:nvSpPr>
        <p:spPr>
          <a:xfrm>
            <a:off x="5919777" y="460999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6D1555-B1D4-7D80-3102-83A5AC8E107F}"/>
              </a:ext>
            </a:extLst>
          </p:cNvPr>
          <p:cNvSpPr txBox="1"/>
          <p:nvPr/>
        </p:nvSpPr>
        <p:spPr>
          <a:xfrm>
            <a:off x="6574693" y="376722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1DB31F-9EF0-DC4C-AF5D-F67DA5CC78EF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checking (Step 1): check INT and EXT as offline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4FAB56-9C32-262E-EBC6-8CBBEA4CA476}"/>
              </a:ext>
            </a:extLst>
          </p:cNvPr>
          <p:cNvSpPr txBox="1"/>
          <p:nvPr/>
        </p:nvSpPr>
        <p:spPr>
          <a:xfrm>
            <a:off x="452487" y="1225484"/>
            <a:ext cx="1085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given an ever-growing history, how to check whether it satisfies SI?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ECCA39-28EF-BA96-C571-182CFC448151}"/>
              </a:ext>
            </a:extLst>
          </p:cNvPr>
          <p:cNvSpPr txBox="1"/>
          <p:nvPr/>
        </p:nvSpPr>
        <p:spPr>
          <a:xfrm>
            <a:off x="6010782" y="2562438"/>
            <a:ext cx="5857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EXT,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frontier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is extended to `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frontier_ts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versioned by timestamps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1F46CC-32CA-5AF2-BAB2-E4DF113EA1F3}"/>
              </a:ext>
            </a:extLst>
          </p:cNvPr>
          <p:cNvSpPr txBox="1"/>
          <p:nvPr/>
        </p:nvSpPr>
        <p:spPr>
          <a:xfrm>
            <a:off x="712319" y="2051909"/>
            <a:ext cx="158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frontier_ts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EF1FFD-53B2-7869-1CA9-E779868823C6}"/>
              </a:ext>
            </a:extLst>
          </p:cNvPr>
          <p:cNvSpPr txBox="1"/>
          <p:nvPr/>
        </p:nvSpPr>
        <p:spPr>
          <a:xfrm>
            <a:off x="1721345" y="2815628"/>
            <a:ext cx="79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1}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F7EBCF-8AEF-5F52-D30C-4080504105BE}"/>
              </a:ext>
            </a:extLst>
          </p:cNvPr>
          <p:cNvSpPr txBox="1"/>
          <p:nvPr/>
        </p:nvSpPr>
        <p:spPr>
          <a:xfrm>
            <a:off x="3126728" y="3551035"/>
            <a:ext cx="79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7A3FAE-4C2A-FA7E-097F-8F7EA6A64818}"/>
              </a:ext>
            </a:extLst>
          </p:cNvPr>
          <p:cNvSpPr txBox="1"/>
          <p:nvPr/>
        </p:nvSpPr>
        <p:spPr>
          <a:xfrm>
            <a:off x="3994156" y="1827355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1}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F1186E-F9D1-CCBE-E8BD-CA0213314457}"/>
              </a:ext>
            </a:extLst>
          </p:cNvPr>
          <p:cNvSpPr txBox="1"/>
          <p:nvPr/>
        </p:nvSpPr>
        <p:spPr>
          <a:xfrm>
            <a:off x="5413787" y="5494567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2}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77D5372-21F0-0ED3-7D36-C77CB1E82340}"/>
              </a:ext>
            </a:extLst>
          </p:cNvPr>
          <p:cNvSpPr txBox="1"/>
          <p:nvPr/>
        </p:nvSpPr>
        <p:spPr>
          <a:xfrm>
            <a:off x="6026649" y="3545127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2}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7CA303C-89CB-91FE-3A1F-B53CEE581CC5}"/>
              </a:ext>
            </a:extLst>
          </p:cNvPr>
          <p:cNvSpPr txBox="1"/>
          <p:nvPr/>
        </p:nvSpPr>
        <p:spPr>
          <a:xfrm>
            <a:off x="2709400" y="1856763"/>
            <a:ext cx="72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x==1?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E3A0F8-40FB-837B-3B6D-811732F4D3FD}"/>
              </a:ext>
            </a:extLst>
          </p:cNvPr>
          <p:cNvSpPr txBox="1"/>
          <p:nvPr/>
        </p:nvSpPr>
        <p:spPr>
          <a:xfrm>
            <a:off x="5404056" y="3546686"/>
            <a:ext cx="60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y!=1</a:t>
            </a:r>
          </a:p>
        </p:txBody>
      </p:sp>
    </p:spTree>
    <p:extLst>
      <p:ext uri="{BB962C8B-B14F-4D97-AF65-F5344CB8AC3E}">
        <p14:creationId xmlns:p14="http://schemas.microsoft.com/office/powerpoint/2010/main" val="30232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38" grpId="0"/>
      <p:bldP spid="43" grpId="0"/>
      <p:bldP spid="5" grpId="0"/>
      <p:bldP spid="7" grpId="0"/>
      <p:bldP spid="8" grpId="0"/>
      <p:bldP spid="9" grpId="0"/>
      <p:bldP spid="10" grpId="0"/>
      <p:bldP spid="21" grpId="0"/>
      <p:bldP spid="23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CB328C2-9E28-A509-291F-522E08959214}"/>
              </a:ext>
            </a:extLst>
          </p:cNvPr>
          <p:cNvSpPr/>
          <p:nvPr/>
        </p:nvSpPr>
        <p:spPr>
          <a:xfrm>
            <a:off x="1104506" y="3388813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AD1BB9-EF3A-2825-9F30-FEBD7261FF69}"/>
                  </a:ext>
                </a:extLst>
              </p:cNvPr>
              <p:cNvSpPr txBox="1"/>
              <p:nvPr/>
            </p:nvSpPr>
            <p:spPr>
              <a:xfrm>
                <a:off x="1390327" y="3059668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AD1BB9-EF3A-2825-9F30-FEBD7261F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7" y="3059668"/>
                <a:ext cx="4524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FD7EEC7-ED2E-6CE2-43FD-BFE4AFC61A61}"/>
              </a:ext>
            </a:extLst>
          </p:cNvPr>
          <p:cNvSpPr/>
          <p:nvPr/>
        </p:nvSpPr>
        <p:spPr>
          <a:xfrm>
            <a:off x="2501244" y="4144528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W(x,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B51543-5BB2-9998-E64E-A42BB863AAB0}"/>
                  </a:ext>
                </a:extLst>
              </p:cNvPr>
              <p:cNvSpPr txBox="1"/>
              <p:nvPr/>
            </p:nvSpPr>
            <p:spPr>
              <a:xfrm>
                <a:off x="2787065" y="381538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B51543-5BB2-9998-E64E-A42BB863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65" y="3815383"/>
                <a:ext cx="452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C88839CF-2FBB-8044-42D0-F0647DB782D4}"/>
              </a:ext>
            </a:extLst>
          </p:cNvPr>
          <p:cNvSpPr/>
          <p:nvPr/>
        </p:nvSpPr>
        <p:spPr>
          <a:xfrm>
            <a:off x="5724961" y="4144528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R(y,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FECC50-F9F4-9764-B11F-8892BEB06CF1}"/>
                  </a:ext>
                </a:extLst>
              </p:cNvPr>
              <p:cNvSpPr txBox="1"/>
              <p:nvPr/>
            </p:nvSpPr>
            <p:spPr>
              <a:xfrm>
                <a:off x="6010782" y="381538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FECC50-F9F4-9764-B11F-8892BEB0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82" y="3815383"/>
                <a:ext cx="452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27408AA1-46E6-093D-F34D-FE2B1A1A2D70}"/>
              </a:ext>
            </a:extLst>
          </p:cNvPr>
          <p:cNvSpPr/>
          <p:nvPr/>
        </p:nvSpPr>
        <p:spPr>
          <a:xfrm>
            <a:off x="3013307" y="2421241"/>
            <a:ext cx="1690667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1) </a:t>
            </a:r>
            <a:r>
              <a:rPr lang="en-US" dirty="0">
                <a:solidFill>
                  <a:srgbClr val="FF0000"/>
                </a:solidFill>
              </a:rPr>
              <a:t>W(y,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C60F7F-3755-364C-F182-DD0CB51A15AE}"/>
                  </a:ext>
                </a:extLst>
              </p:cNvPr>
              <p:cNvSpPr txBox="1"/>
              <p:nvPr/>
            </p:nvSpPr>
            <p:spPr>
              <a:xfrm>
                <a:off x="3632397" y="207685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C60F7F-3755-364C-F182-DD0CB51A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97" y="2076853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C6747D03-8FDA-7001-BC2A-0329EBF61B0C}"/>
              </a:ext>
            </a:extLst>
          </p:cNvPr>
          <p:cNvSpPr/>
          <p:nvPr/>
        </p:nvSpPr>
        <p:spPr>
          <a:xfrm>
            <a:off x="4405333" y="4982443"/>
            <a:ext cx="1690667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2) </a:t>
            </a:r>
            <a:r>
              <a:rPr lang="en-US" dirty="0">
                <a:solidFill>
                  <a:srgbClr val="FF0000"/>
                </a:solidFill>
              </a:rPr>
              <a:t>W(y,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A34BC9-F8D6-BF56-F066-1AA1CB02045B}"/>
                  </a:ext>
                </a:extLst>
              </p:cNvPr>
              <p:cNvSpPr txBox="1"/>
              <p:nvPr/>
            </p:nvSpPr>
            <p:spPr>
              <a:xfrm>
                <a:off x="5024423" y="463805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A34BC9-F8D6-BF56-F066-1AA1CB02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3" y="4638055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C150181-3E70-806A-3348-7F0921A1C6E5}"/>
              </a:ext>
            </a:extLst>
          </p:cNvPr>
          <p:cNvCxnSpPr>
            <a:cxnSpLocks/>
          </p:cNvCxnSpPr>
          <p:nvPr/>
        </p:nvCxnSpPr>
        <p:spPr>
          <a:xfrm>
            <a:off x="1104506" y="3280528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0AF33CC-7298-850E-A80D-1913F5FF4064}"/>
              </a:ext>
            </a:extLst>
          </p:cNvPr>
          <p:cNvCxnSpPr>
            <a:cxnSpLocks/>
          </p:cNvCxnSpPr>
          <p:nvPr/>
        </p:nvCxnSpPr>
        <p:spPr>
          <a:xfrm>
            <a:off x="2128634" y="3280528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E1D22F2-1214-51C4-A29D-69F3353D927C}"/>
              </a:ext>
            </a:extLst>
          </p:cNvPr>
          <p:cNvCxnSpPr>
            <a:cxnSpLocks/>
          </p:cNvCxnSpPr>
          <p:nvPr/>
        </p:nvCxnSpPr>
        <p:spPr>
          <a:xfrm>
            <a:off x="2501244" y="4036244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3E5A501-FA5B-A762-ACEC-0250D4967A7D}"/>
              </a:ext>
            </a:extLst>
          </p:cNvPr>
          <p:cNvCxnSpPr>
            <a:cxnSpLocks/>
          </p:cNvCxnSpPr>
          <p:nvPr/>
        </p:nvCxnSpPr>
        <p:spPr>
          <a:xfrm>
            <a:off x="5724961" y="4036244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F9A963-8179-0315-C151-910F0AABC435}"/>
              </a:ext>
            </a:extLst>
          </p:cNvPr>
          <p:cNvCxnSpPr>
            <a:cxnSpLocks/>
          </p:cNvCxnSpPr>
          <p:nvPr/>
        </p:nvCxnSpPr>
        <p:spPr>
          <a:xfrm>
            <a:off x="3525372" y="4036244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088CCEB-7F14-6BE9-F7FA-9D531D730E9F}"/>
              </a:ext>
            </a:extLst>
          </p:cNvPr>
          <p:cNvCxnSpPr>
            <a:cxnSpLocks/>
          </p:cNvCxnSpPr>
          <p:nvPr/>
        </p:nvCxnSpPr>
        <p:spPr>
          <a:xfrm>
            <a:off x="6749089" y="4036244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2D06A7-6AAF-BF6B-1434-5243F62FA7DB}"/>
              </a:ext>
            </a:extLst>
          </p:cNvPr>
          <p:cNvCxnSpPr>
            <a:cxnSpLocks/>
          </p:cNvCxnSpPr>
          <p:nvPr/>
        </p:nvCxnSpPr>
        <p:spPr>
          <a:xfrm>
            <a:off x="3013307" y="2290713"/>
            <a:ext cx="0" cy="3341803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B627840-E0A9-5F3C-9C2F-E78561AA2806}"/>
              </a:ext>
            </a:extLst>
          </p:cNvPr>
          <p:cNvCxnSpPr>
            <a:cxnSpLocks/>
          </p:cNvCxnSpPr>
          <p:nvPr/>
        </p:nvCxnSpPr>
        <p:spPr>
          <a:xfrm>
            <a:off x="4703974" y="2292284"/>
            <a:ext cx="0" cy="334180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A056F4-15C2-2003-CD5A-711590FD3AFB}"/>
              </a:ext>
            </a:extLst>
          </p:cNvPr>
          <p:cNvCxnSpPr>
            <a:cxnSpLocks/>
          </p:cNvCxnSpPr>
          <p:nvPr/>
        </p:nvCxnSpPr>
        <p:spPr>
          <a:xfrm>
            <a:off x="4405333" y="4881891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98F7559-8598-8A25-4077-15076C136525}"/>
              </a:ext>
            </a:extLst>
          </p:cNvPr>
          <p:cNvCxnSpPr>
            <a:cxnSpLocks/>
          </p:cNvCxnSpPr>
          <p:nvPr/>
        </p:nvCxnSpPr>
        <p:spPr>
          <a:xfrm>
            <a:off x="6096000" y="4881891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8D2CEA0-BA1A-B759-1D93-88FF5D7E8726}"/>
              </a:ext>
            </a:extLst>
          </p:cNvPr>
          <p:cNvSpPr txBox="1"/>
          <p:nvPr/>
        </p:nvSpPr>
        <p:spPr>
          <a:xfrm>
            <a:off x="937965" y="3019481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C1E00E-C3C2-4A76-DAB5-E23C31EFE50A}"/>
              </a:ext>
            </a:extLst>
          </p:cNvPr>
          <p:cNvSpPr txBox="1"/>
          <p:nvPr/>
        </p:nvSpPr>
        <p:spPr>
          <a:xfrm>
            <a:off x="2334829" y="3775196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F457C8-4D1B-3875-563A-C683EF9267AE}"/>
              </a:ext>
            </a:extLst>
          </p:cNvPr>
          <p:cNvSpPr txBox="1"/>
          <p:nvPr/>
        </p:nvSpPr>
        <p:spPr>
          <a:xfrm>
            <a:off x="2838911" y="2005310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④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ED9FE6F-305D-0259-B435-30A1C5A04C0F}"/>
              </a:ext>
            </a:extLst>
          </p:cNvPr>
          <p:cNvSpPr txBox="1"/>
          <p:nvPr/>
        </p:nvSpPr>
        <p:spPr>
          <a:xfrm>
            <a:off x="4230937" y="4608523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⑥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A83C94-8BA3-C83C-7C6D-1172C3E40819}"/>
              </a:ext>
            </a:extLst>
          </p:cNvPr>
          <p:cNvSpPr txBox="1"/>
          <p:nvPr/>
        </p:nvSpPr>
        <p:spPr>
          <a:xfrm>
            <a:off x="5553707" y="376722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79446E-0B20-6CCA-DE2C-A1276A42F905}"/>
              </a:ext>
            </a:extLst>
          </p:cNvPr>
          <p:cNvSpPr txBox="1"/>
          <p:nvPr/>
        </p:nvSpPr>
        <p:spPr>
          <a:xfrm>
            <a:off x="1946386" y="3019481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C368DDC-1DE2-3FC1-69EA-79C6256EFC37}"/>
              </a:ext>
            </a:extLst>
          </p:cNvPr>
          <p:cNvSpPr txBox="1"/>
          <p:nvPr/>
        </p:nvSpPr>
        <p:spPr>
          <a:xfrm>
            <a:off x="3350979" y="3775196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⑤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F40B149-3E2E-32B1-6B47-87DE8A32E9B0}"/>
              </a:ext>
            </a:extLst>
          </p:cNvPr>
          <p:cNvSpPr txBox="1"/>
          <p:nvPr/>
        </p:nvSpPr>
        <p:spPr>
          <a:xfrm>
            <a:off x="4529580" y="2030903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A519710-02BA-505D-150E-C367A0659B97}"/>
              </a:ext>
            </a:extLst>
          </p:cNvPr>
          <p:cNvSpPr txBox="1"/>
          <p:nvPr/>
        </p:nvSpPr>
        <p:spPr>
          <a:xfrm>
            <a:off x="5919777" y="460999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6D1555-B1D4-7D80-3102-83A5AC8E107F}"/>
              </a:ext>
            </a:extLst>
          </p:cNvPr>
          <p:cNvSpPr txBox="1"/>
          <p:nvPr/>
        </p:nvSpPr>
        <p:spPr>
          <a:xfrm>
            <a:off x="6574693" y="376722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1DB31F-9EF0-DC4C-AF5D-F67DA5CC78EF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checking (Step 2): check NOCONFLICT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4FAB56-9C32-262E-EBC6-8CBBEA4CA476}"/>
              </a:ext>
            </a:extLst>
          </p:cNvPr>
          <p:cNvSpPr txBox="1"/>
          <p:nvPr/>
        </p:nvSpPr>
        <p:spPr>
          <a:xfrm>
            <a:off x="452487" y="1225484"/>
            <a:ext cx="1085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given an ever-growing history, how to check whether it satisfies SI?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EF1FFD-53B2-7869-1CA9-E779868823C6}"/>
              </a:ext>
            </a:extLst>
          </p:cNvPr>
          <p:cNvSpPr txBox="1"/>
          <p:nvPr/>
        </p:nvSpPr>
        <p:spPr>
          <a:xfrm>
            <a:off x="1721345" y="2815628"/>
            <a:ext cx="79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1}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F7EBCF-8AEF-5F52-D30C-4080504105BE}"/>
              </a:ext>
            </a:extLst>
          </p:cNvPr>
          <p:cNvSpPr txBox="1"/>
          <p:nvPr/>
        </p:nvSpPr>
        <p:spPr>
          <a:xfrm>
            <a:off x="3126728" y="3551035"/>
            <a:ext cx="79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7A3FAE-4C2A-FA7E-097F-8F7EA6A64818}"/>
              </a:ext>
            </a:extLst>
          </p:cNvPr>
          <p:cNvSpPr txBox="1"/>
          <p:nvPr/>
        </p:nvSpPr>
        <p:spPr>
          <a:xfrm>
            <a:off x="3994156" y="1827355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1}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F1186E-F9D1-CCBE-E8BD-CA0213314457}"/>
              </a:ext>
            </a:extLst>
          </p:cNvPr>
          <p:cNvSpPr txBox="1"/>
          <p:nvPr/>
        </p:nvSpPr>
        <p:spPr>
          <a:xfrm>
            <a:off x="5413787" y="5494567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2}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77D5372-21F0-0ED3-7D36-C77CB1E82340}"/>
              </a:ext>
            </a:extLst>
          </p:cNvPr>
          <p:cNvSpPr txBox="1"/>
          <p:nvPr/>
        </p:nvSpPr>
        <p:spPr>
          <a:xfrm>
            <a:off x="6026649" y="3545127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2}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E3A0F8-40FB-837B-3B6D-811732F4D3FD}"/>
              </a:ext>
            </a:extLst>
          </p:cNvPr>
          <p:cNvSpPr txBox="1"/>
          <p:nvPr/>
        </p:nvSpPr>
        <p:spPr>
          <a:xfrm>
            <a:off x="5404056" y="3546686"/>
            <a:ext cx="60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y!=1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1A69BC-2BD5-643B-8718-525FB5462143}"/>
              </a:ext>
            </a:extLst>
          </p:cNvPr>
          <p:cNvSpPr txBox="1"/>
          <p:nvPr/>
        </p:nvSpPr>
        <p:spPr>
          <a:xfrm>
            <a:off x="712319" y="2051909"/>
            <a:ext cx="158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frontier_ts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2FC6F1-5279-E89E-A724-ABBDD113C8FD}"/>
              </a:ext>
            </a:extLst>
          </p:cNvPr>
          <p:cNvSpPr txBox="1"/>
          <p:nvPr/>
        </p:nvSpPr>
        <p:spPr>
          <a:xfrm>
            <a:off x="6010782" y="2562438"/>
            <a:ext cx="58575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T5 and T3 write on key 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a NOCONFLICT violation</a:t>
            </a:r>
          </a:p>
        </p:txBody>
      </p:sp>
    </p:spTree>
    <p:extLst>
      <p:ext uri="{BB962C8B-B14F-4D97-AF65-F5344CB8AC3E}">
        <p14:creationId xmlns:p14="http://schemas.microsoft.com/office/powerpoint/2010/main" val="2086240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CB328C2-9E28-A509-291F-522E08959214}"/>
              </a:ext>
            </a:extLst>
          </p:cNvPr>
          <p:cNvSpPr/>
          <p:nvPr/>
        </p:nvSpPr>
        <p:spPr>
          <a:xfrm>
            <a:off x="1104506" y="3388813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AD1BB9-EF3A-2825-9F30-FEBD7261FF69}"/>
                  </a:ext>
                </a:extLst>
              </p:cNvPr>
              <p:cNvSpPr txBox="1"/>
              <p:nvPr/>
            </p:nvSpPr>
            <p:spPr>
              <a:xfrm>
                <a:off x="1390327" y="3059668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AD1BB9-EF3A-2825-9F30-FEBD7261F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7" y="3059668"/>
                <a:ext cx="4524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FD7EEC7-ED2E-6CE2-43FD-BFE4AFC61A61}"/>
              </a:ext>
            </a:extLst>
          </p:cNvPr>
          <p:cNvSpPr/>
          <p:nvPr/>
        </p:nvSpPr>
        <p:spPr>
          <a:xfrm>
            <a:off x="2501244" y="4144528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B51543-5BB2-9998-E64E-A42BB863AAB0}"/>
                  </a:ext>
                </a:extLst>
              </p:cNvPr>
              <p:cNvSpPr txBox="1"/>
              <p:nvPr/>
            </p:nvSpPr>
            <p:spPr>
              <a:xfrm>
                <a:off x="2787065" y="381538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B51543-5BB2-9998-E64E-A42BB863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65" y="3815383"/>
                <a:ext cx="452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C88839CF-2FBB-8044-42D0-F0647DB782D4}"/>
              </a:ext>
            </a:extLst>
          </p:cNvPr>
          <p:cNvSpPr/>
          <p:nvPr/>
        </p:nvSpPr>
        <p:spPr>
          <a:xfrm>
            <a:off x="5724961" y="4144528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R(y,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FECC50-F9F4-9764-B11F-8892BEB06CF1}"/>
                  </a:ext>
                </a:extLst>
              </p:cNvPr>
              <p:cNvSpPr txBox="1"/>
              <p:nvPr/>
            </p:nvSpPr>
            <p:spPr>
              <a:xfrm>
                <a:off x="6010782" y="381538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FECC50-F9F4-9764-B11F-8892BEB0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82" y="3815383"/>
                <a:ext cx="452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27408AA1-46E6-093D-F34D-FE2B1A1A2D70}"/>
              </a:ext>
            </a:extLst>
          </p:cNvPr>
          <p:cNvSpPr/>
          <p:nvPr/>
        </p:nvSpPr>
        <p:spPr>
          <a:xfrm>
            <a:off x="3013307" y="2421241"/>
            <a:ext cx="1690667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1) W(y,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C60F7F-3755-364C-F182-DD0CB51A15AE}"/>
                  </a:ext>
                </a:extLst>
              </p:cNvPr>
              <p:cNvSpPr txBox="1"/>
              <p:nvPr/>
            </p:nvSpPr>
            <p:spPr>
              <a:xfrm>
                <a:off x="3632397" y="207685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C60F7F-3755-364C-F182-DD0CB51A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97" y="2076853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C6747D03-8FDA-7001-BC2A-0329EBF61B0C}"/>
              </a:ext>
            </a:extLst>
          </p:cNvPr>
          <p:cNvSpPr/>
          <p:nvPr/>
        </p:nvSpPr>
        <p:spPr>
          <a:xfrm>
            <a:off x="4405333" y="4982443"/>
            <a:ext cx="1690667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2) W(y,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A34BC9-F8D6-BF56-F066-1AA1CB02045B}"/>
                  </a:ext>
                </a:extLst>
              </p:cNvPr>
              <p:cNvSpPr txBox="1"/>
              <p:nvPr/>
            </p:nvSpPr>
            <p:spPr>
              <a:xfrm>
                <a:off x="5024423" y="463805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A34BC9-F8D6-BF56-F066-1AA1CB02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3" y="4638055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C150181-3E70-806A-3348-7F0921A1C6E5}"/>
              </a:ext>
            </a:extLst>
          </p:cNvPr>
          <p:cNvCxnSpPr>
            <a:cxnSpLocks/>
          </p:cNvCxnSpPr>
          <p:nvPr/>
        </p:nvCxnSpPr>
        <p:spPr>
          <a:xfrm>
            <a:off x="1104506" y="3280528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0AF33CC-7298-850E-A80D-1913F5FF4064}"/>
              </a:ext>
            </a:extLst>
          </p:cNvPr>
          <p:cNvCxnSpPr>
            <a:cxnSpLocks/>
          </p:cNvCxnSpPr>
          <p:nvPr/>
        </p:nvCxnSpPr>
        <p:spPr>
          <a:xfrm>
            <a:off x="2128634" y="3280528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E1D22F2-1214-51C4-A29D-69F3353D927C}"/>
              </a:ext>
            </a:extLst>
          </p:cNvPr>
          <p:cNvCxnSpPr>
            <a:cxnSpLocks/>
          </p:cNvCxnSpPr>
          <p:nvPr/>
        </p:nvCxnSpPr>
        <p:spPr>
          <a:xfrm>
            <a:off x="2501244" y="4036244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3E5A501-FA5B-A762-ACEC-0250D4967A7D}"/>
              </a:ext>
            </a:extLst>
          </p:cNvPr>
          <p:cNvCxnSpPr>
            <a:cxnSpLocks/>
          </p:cNvCxnSpPr>
          <p:nvPr/>
        </p:nvCxnSpPr>
        <p:spPr>
          <a:xfrm>
            <a:off x="5724961" y="4036244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F9A963-8179-0315-C151-910F0AABC435}"/>
              </a:ext>
            </a:extLst>
          </p:cNvPr>
          <p:cNvCxnSpPr>
            <a:cxnSpLocks/>
          </p:cNvCxnSpPr>
          <p:nvPr/>
        </p:nvCxnSpPr>
        <p:spPr>
          <a:xfrm>
            <a:off x="3525372" y="4036244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088CCEB-7F14-6BE9-F7FA-9D531D730E9F}"/>
              </a:ext>
            </a:extLst>
          </p:cNvPr>
          <p:cNvCxnSpPr>
            <a:cxnSpLocks/>
          </p:cNvCxnSpPr>
          <p:nvPr/>
        </p:nvCxnSpPr>
        <p:spPr>
          <a:xfrm>
            <a:off x="6749089" y="4036244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2D06A7-6AAF-BF6B-1434-5243F62FA7DB}"/>
              </a:ext>
            </a:extLst>
          </p:cNvPr>
          <p:cNvCxnSpPr>
            <a:cxnSpLocks/>
          </p:cNvCxnSpPr>
          <p:nvPr/>
        </p:nvCxnSpPr>
        <p:spPr>
          <a:xfrm>
            <a:off x="3013307" y="2290713"/>
            <a:ext cx="0" cy="3341803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B627840-E0A9-5F3C-9C2F-E78561AA2806}"/>
              </a:ext>
            </a:extLst>
          </p:cNvPr>
          <p:cNvCxnSpPr>
            <a:cxnSpLocks/>
          </p:cNvCxnSpPr>
          <p:nvPr/>
        </p:nvCxnSpPr>
        <p:spPr>
          <a:xfrm>
            <a:off x="4703974" y="2292284"/>
            <a:ext cx="0" cy="334180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A056F4-15C2-2003-CD5A-711590FD3AFB}"/>
              </a:ext>
            </a:extLst>
          </p:cNvPr>
          <p:cNvCxnSpPr>
            <a:cxnSpLocks/>
          </p:cNvCxnSpPr>
          <p:nvPr/>
        </p:nvCxnSpPr>
        <p:spPr>
          <a:xfrm>
            <a:off x="4405333" y="4881891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98F7559-8598-8A25-4077-15076C136525}"/>
              </a:ext>
            </a:extLst>
          </p:cNvPr>
          <p:cNvCxnSpPr>
            <a:cxnSpLocks/>
          </p:cNvCxnSpPr>
          <p:nvPr/>
        </p:nvCxnSpPr>
        <p:spPr>
          <a:xfrm>
            <a:off x="6096000" y="4881891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8D2CEA0-BA1A-B759-1D93-88FF5D7E8726}"/>
              </a:ext>
            </a:extLst>
          </p:cNvPr>
          <p:cNvSpPr txBox="1"/>
          <p:nvPr/>
        </p:nvSpPr>
        <p:spPr>
          <a:xfrm>
            <a:off x="937965" y="3019481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C1E00E-C3C2-4A76-DAB5-E23C31EFE50A}"/>
              </a:ext>
            </a:extLst>
          </p:cNvPr>
          <p:cNvSpPr txBox="1"/>
          <p:nvPr/>
        </p:nvSpPr>
        <p:spPr>
          <a:xfrm>
            <a:off x="2334829" y="3775196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F457C8-4D1B-3875-563A-C683EF9267AE}"/>
              </a:ext>
            </a:extLst>
          </p:cNvPr>
          <p:cNvSpPr txBox="1"/>
          <p:nvPr/>
        </p:nvSpPr>
        <p:spPr>
          <a:xfrm>
            <a:off x="2838911" y="2005310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④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ED9FE6F-305D-0259-B435-30A1C5A04C0F}"/>
              </a:ext>
            </a:extLst>
          </p:cNvPr>
          <p:cNvSpPr txBox="1"/>
          <p:nvPr/>
        </p:nvSpPr>
        <p:spPr>
          <a:xfrm>
            <a:off x="4230937" y="4608523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⑥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A83C94-8BA3-C83C-7C6D-1172C3E40819}"/>
              </a:ext>
            </a:extLst>
          </p:cNvPr>
          <p:cNvSpPr txBox="1"/>
          <p:nvPr/>
        </p:nvSpPr>
        <p:spPr>
          <a:xfrm>
            <a:off x="5553707" y="376722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79446E-0B20-6CCA-DE2C-A1276A42F905}"/>
              </a:ext>
            </a:extLst>
          </p:cNvPr>
          <p:cNvSpPr txBox="1"/>
          <p:nvPr/>
        </p:nvSpPr>
        <p:spPr>
          <a:xfrm>
            <a:off x="1946386" y="3019481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C368DDC-1DE2-3FC1-69EA-79C6256EFC37}"/>
              </a:ext>
            </a:extLst>
          </p:cNvPr>
          <p:cNvSpPr txBox="1"/>
          <p:nvPr/>
        </p:nvSpPr>
        <p:spPr>
          <a:xfrm>
            <a:off x="3350979" y="3775196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⑤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F40B149-3E2E-32B1-6B47-87DE8A32E9B0}"/>
              </a:ext>
            </a:extLst>
          </p:cNvPr>
          <p:cNvSpPr txBox="1"/>
          <p:nvPr/>
        </p:nvSpPr>
        <p:spPr>
          <a:xfrm>
            <a:off x="4529580" y="2030903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A519710-02BA-505D-150E-C367A0659B97}"/>
              </a:ext>
            </a:extLst>
          </p:cNvPr>
          <p:cNvSpPr txBox="1"/>
          <p:nvPr/>
        </p:nvSpPr>
        <p:spPr>
          <a:xfrm>
            <a:off x="5919777" y="460999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6D1555-B1D4-7D80-3102-83A5AC8E107F}"/>
              </a:ext>
            </a:extLst>
          </p:cNvPr>
          <p:cNvSpPr txBox="1"/>
          <p:nvPr/>
        </p:nvSpPr>
        <p:spPr>
          <a:xfrm>
            <a:off x="6574693" y="376722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1DB31F-9EF0-DC4C-AF5D-F67DA5CC78EF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checking (Step 3): re-check EXT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4FAB56-9C32-262E-EBC6-8CBBEA4CA476}"/>
              </a:ext>
            </a:extLst>
          </p:cNvPr>
          <p:cNvSpPr txBox="1"/>
          <p:nvPr/>
        </p:nvSpPr>
        <p:spPr>
          <a:xfrm>
            <a:off x="452487" y="1225484"/>
            <a:ext cx="1085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given an ever-growing history, how to check whether it satisfies SI?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EF1FFD-53B2-7869-1CA9-E779868823C6}"/>
              </a:ext>
            </a:extLst>
          </p:cNvPr>
          <p:cNvSpPr txBox="1"/>
          <p:nvPr/>
        </p:nvSpPr>
        <p:spPr>
          <a:xfrm>
            <a:off x="1721345" y="2815628"/>
            <a:ext cx="79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1}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F7EBCF-8AEF-5F52-D30C-4080504105BE}"/>
              </a:ext>
            </a:extLst>
          </p:cNvPr>
          <p:cNvSpPr txBox="1"/>
          <p:nvPr/>
        </p:nvSpPr>
        <p:spPr>
          <a:xfrm>
            <a:off x="3126728" y="3551035"/>
            <a:ext cx="79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7A3FAE-4C2A-FA7E-097F-8F7EA6A64818}"/>
              </a:ext>
            </a:extLst>
          </p:cNvPr>
          <p:cNvSpPr txBox="1"/>
          <p:nvPr/>
        </p:nvSpPr>
        <p:spPr>
          <a:xfrm>
            <a:off x="3994156" y="1827355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1}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F1186E-F9D1-CCBE-E8BD-CA0213314457}"/>
              </a:ext>
            </a:extLst>
          </p:cNvPr>
          <p:cNvSpPr txBox="1"/>
          <p:nvPr/>
        </p:nvSpPr>
        <p:spPr>
          <a:xfrm>
            <a:off x="5413787" y="5494567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2}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77D5372-21F0-0ED3-7D36-C77CB1E82340}"/>
              </a:ext>
            </a:extLst>
          </p:cNvPr>
          <p:cNvSpPr txBox="1"/>
          <p:nvPr/>
        </p:nvSpPr>
        <p:spPr>
          <a:xfrm>
            <a:off x="6026649" y="3545127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2}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BE3A0F8-40FB-837B-3B6D-811732F4D3FD}"/>
              </a:ext>
            </a:extLst>
          </p:cNvPr>
          <p:cNvSpPr txBox="1"/>
          <p:nvPr/>
        </p:nvSpPr>
        <p:spPr>
          <a:xfrm>
            <a:off x="5434362" y="3546686"/>
            <a:ext cx="689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y==1?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1A69BC-2BD5-643B-8718-525FB5462143}"/>
              </a:ext>
            </a:extLst>
          </p:cNvPr>
          <p:cNvSpPr txBox="1"/>
          <p:nvPr/>
        </p:nvSpPr>
        <p:spPr>
          <a:xfrm>
            <a:off x="712319" y="2051909"/>
            <a:ext cx="158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frontier_ts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2FC6F1-5279-E89E-A724-ABBDD113C8FD}"/>
              </a:ext>
            </a:extLst>
          </p:cNvPr>
          <p:cNvSpPr txBox="1"/>
          <p:nvPr/>
        </p:nvSpPr>
        <p:spPr>
          <a:xfrm>
            <a:off x="6010782" y="2562438"/>
            <a:ext cx="585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 violation is eliminated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160470-7E3E-F52A-2777-F7813C358936}"/>
              </a:ext>
            </a:extLst>
          </p:cNvPr>
          <p:cNvSpPr txBox="1"/>
          <p:nvPr/>
        </p:nvSpPr>
        <p:spPr>
          <a:xfrm>
            <a:off x="5434362" y="5766035"/>
            <a:ext cx="2747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re-checking early</a:t>
            </a:r>
          </a:p>
        </p:txBody>
      </p:sp>
    </p:spTree>
    <p:extLst>
      <p:ext uri="{BB962C8B-B14F-4D97-AF65-F5344CB8AC3E}">
        <p14:creationId xmlns:p14="http://schemas.microsoft.com/office/powerpoint/2010/main" val="93755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CB328C2-9E28-A509-291F-522E08959214}"/>
              </a:ext>
            </a:extLst>
          </p:cNvPr>
          <p:cNvSpPr/>
          <p:nvPr/>
        </p:nvSpPr>
        <p:spPr>
          <a:xfrm>
            <a:off x="1104506" y="3388813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AD1BB9-EF3A-2825-9F30-FEBD7261FF69}"/>
                  </a:ext>
                </a:extLst>
              </p:cNvPr>
              <p:cNvSpPr txBox="1"/>
              <p:nvPr/>
            </p:nvSpPr>
            <p:spPr>
              <a:xfrm>
                <a:off x="1390327" y="3059668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AD1BB9-EF3A-2825-9F30-FEBD7261F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7" y="3059668"/>
                <a:ext cx="4524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FD7EEC7-ED2E-6CE2-43FD-BFE4AFC61A61}"/>
              </a:ext>
            </a:extLst>
          </p:cNvPr>
          <p:cNvSpPr/>
          <p:nvPr/>
        </p:nvSpPr>
        <p:spPr>
          <a:xfrm>
            <a:off x="2501244" y="4144528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B51543-5BB2-9998-E64E-A42BB863AAB0}"/>
                  </a:ext>
                </a:extLst>
              </p:cNvPr>
              <p:cNvSpPr txBox="1"/>
              <p:nvPr/>
            </p:nvSpPr>
            <p:spPr>
              <a:xfrm>
                <a:off x="2787065" y="381538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9B51543-5BB2-9998-E64E-A42BB863A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65" y="3815383"/>
                <a:ext cx="452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C88839CF-2FBB-8044-42D0-F0647DB782D4}"/>
              </a:ext>
            </a:extLst>
          </p:cNvPr>
          <p:cNvSpPr/>
          <p:nvPr/>
        </p:nvSpPr>
        <p:spPr>
          <a:xfrm>
            <a:off x="5724961" y="4144528"/>
            <a:ext cx="1024128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R(y,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FECC50-F9F4-9764-B11F-8892BEB06CF1}"/>
                  </a:ext>
                </a:extLst>
              </p:cNvPr>
              <p:cNvSpPr txBox="1"/>
              <p:nvPr/>
            </p:nvSpPr>
            <p:spPr>
              <a:xfrm>
                <a:off x="6010782" y="381538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7FECC50-F9F4-9764-B11F-8892BEB0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82" y="3815383"/>
                <a:ext cx="452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27408AA1-46E6-093D-F34D-FE2B1A1A2D70}"/>
              </a:ext>
            </a:extLst>
          </p:cNvPr>
          <p:cNvSpPr/>
          <p:nvPr/>
        </p:nvSpPr>
        <p:spPr>
          <a:xfrm>
            <a:off x="3013307" y="2421241"/>
            <a:ext cx="1690667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1) W(y,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C60F7F-3755-364C-F182-DD0CB51A15AE}"/>
                  </a:ext>
                </a:extLst>
              </p:cNvPr>
              <p:cNvSpPr txBox="1"/>
              <p:nvPr/>
            </p:nvSpPr>
            <p:spPr>
              <a:xfrm>
                <a:off x="3632397" y="2076853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1C60F7F-3755-364C-F182-DD0CB51A1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397" y="2076853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C6747D03-8FDA-7001-BC2A-0329EBF61B0C}"/>
              </a:ext>
            </a:extLst>
          </p:cNvPr>
          <p:cNvSpPr/>
          <p:nvPr/>
        </p:nvSpPr>
        <p:spPr>
          <a:xfrm>
            <a:off x="4405333" y="4982443"/>
            <a:ext cx="1690667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2) W(y,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A34BC9-F8D6-BF56-F066-1AA1CB02045B}"/>
                  </a:ext>
                </a:extLst>
              </p:cNvPr>
              <p:cNvSpPr txBox="1"/>
              <p:nvPr/>
            </p:nvSpPr>
            <p:spPr>
              <a:xfrm>
                <a:off x="5024423" y="463805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A34BC9-F8D6-BF56-F066-1AA1CB02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423" y="4638055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C150181-3E70-806A-3348-7F0921A1C6E5}"/>
              </a:ext>
            </a:extLst>
          </p:cNvPr>
          <p:cNvCxnSpPr>
            <a:cxnSpLocks/>
          </p:cNvCxnSpPr>
          <p:nvPr/>
        </p:nvCxnSpPr>
        <p:spPr>
          <a:xfrm>
            <a:off x="1104506" y="3280528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60AF33CC-7298-850E-A80D-1913F5FF4064}"/>
              </a:ext>
            </a:extLst>
          </p:cNvPr>
          <p:cNvCxnSpPr>
            <a:cxnSpLocks/>
          </p:cNvCxnSpPr>
          <p:nvPr/>
        </p:nvCxnSpPr>
        <p:spPr>
          <a:xfrm>
            <a:off x="2128634" y="3280528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E1D22F2-1214-51C4-A29D-69F3353D927C}"/>
              </a:ext>
            </a:extLst>
          </p:cNvPr>
          <p:cNvCxnSpPr>
            <a:cxnSpLocks/>
          </p:cNvCxnSpPr>
          <p:nvPr/>
        </p:nvCxnSpPr>
        <p:spPr>
          <a:xfrm>
            <a:off x="2501244" y="4036244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3E5A501-FA5B-A762-ACEC-0250D4967A7D}"/>
              </a:ext>
            </a:extLst>
          </p:cNvPr>
          <p:cNvCxnSpPr>
            <a:cxnSpLocks/>
          </p:cNvCxnSpPr>
          <p:nvPr/>
        </p:nvCxnSpPr>
        <p:spPr>
          <a:xfrm>
            <a:off x="5724961" y="4036244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6F9A963-8179-0315-C151-910F0AABC435}"/>
              </a:ext>
            </a:extLst>
          </p:cNvPr>
          <p:cNvCxnSpPr>
            <a:cxnSpLocks/>
          </p:cNvCxnSpPr>
          <p:nvPr/>
        </p:nvCxnSpPr>
        <p:spPr>
          <a:xfrm>
            <a:off x="3525372" y="4036244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088CCEB-7F14-6BE9-F7FA-9D531D730E9F}"/>
              </a:ext>
            </a:extLst>
          </p:cNvPr>
          <p:cNvCxnSpPr>
            <a:cxnSpLocks/>
          </p:cNvCxnSpPr>
          <p:nvPr/>
        </p:nvCxnSpPr>
        <p:spPr>
          <a:xfrm>
            <a:off x="6749089" y="4036244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12D06A7-6AAF-BF6B-1434-5243F62FA7DB}"/>
              </a:ext>
            </a:extLst>
          </p:cNvPr>
          <p:cNvCxnSpPr>
            <a:cxnSpLocks/>
          </p:cNvCxnSpPr>
          <p:nvPr/>
        </p:nvCxnSpPr>
        <p:spPr>
          <a:xfrm>
            <a:off x="3013307" y="2290713"/>
            <a:ext cx="0" cy="3341803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B627840-E0A9-5F3C-9C2F-E78561AA2806}"/>
              </a:ext>
            </a:extLst>
          </p:cNvPr>
          <p:cNvCxnSpPr>
            <a:cxnSpLocks/>
          </p:cNvCxnSpPr>
          <p:nvPr/>
        </p:nvCxnSpPr>
        <p:spPr>
          <a:xfrm>
            <a:off x="4703974" y="2292284"/>
            <a:ext cx="0" cy="334180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8A056F4-15C2-2003-CD5A-711590FD3AFB}"/>
              </a:ext>
            </a:extLst>
          </p:cNvPr>
          <p:cNvCxnSpPr>
            <a:cxnSpLocks/>
          </p:cNvCxnSpPr>
          <p:nvPr/>
        </p:nvCxnSpPr>
        <p:spPr>
          <a:xfrm>
            <a:off x="4405333" y="4881891"/>
            <a:ext cx="0" cy="534855"/>
          </a:xfrm>
          <a:prstGeom prst="line">
            <a:avLst/>
          </a:prstGeom>
          <a:ln>
            <a:solidFill>
              <a:srgbClr val="0070C0"/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98F7559-8598-8A25-4077-15076C136525}"/>
              </a:ext>
            </a:extLst>
          </p:cNvPr>
          <p:cNvCxnSpPr>
            <a:cxnSpLocks/>
          </p:cNvCxnSpPr>
          <p:nvPr/>
        </p:nvCxnSpPr>
        <p:spPr>
          <a:xfrm>
            <a:off x="6096000" y="4881891"/>
            <a:ext cx="0" cy="53485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8D2CEA0-BA1A-B759-1D93-88FF5D7E8726}"/>
              </a:ext>
            </a:extLst>
          </p:cNvPr>
          <p:cNvSpPr txBox="1"/>
          <p:nvPr/>
        </p:nvSpPr>
        <p:spPr>
          <a:xfrm>
            <a:off x="937965" y="3019481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C1E00E-C3C2-4A76-DAB5-E23C31EFE50A}"/>
              </a:ext>
            </a:extLst>
          </p:cNvPr>
          <p:cNvSpPr txBox="1"/>
          <p:nvPr/>
        </p:nvSpPr>
        <p:spPr>
          <a:xfrm>
            <a:off x="2334829" y="3775196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F457C8-4D1B-3875-563A-C683EF9267AE}"/>
              </a:ext>
            </a:extLst>
          </p:cNvPr>
          <p:cNvSpPr txBox="1"/>
          <p:nvPr/>
        </p:nvSpPr>
        <p:spPr>
          <a:xfrm>
            <a:off x="2838911" y="2005310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④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ED9FE6F-305D-0259-B435-30A1C5A04C0F}"/>
              </a:ext>
            </a:extLst>
          </p:cNvPr>
          <p:cNvSpPr txBox="1"/>
          <p:nvPr/>
        </p:nvSpPr>
        <p:spPr>
          <a:xfrm>
            <a:off x="4230937" y="4608523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⑥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A83C94-8BA3-C83C-7C6D-1172C3E40819}"/>
              </a:ext>
            </a:extLst>
          </p:cNvPr>
          <p:cNvSpPr txBox="1"/>
          <p:nvPr/>
        </p:nvSpPr>
        <p:spPr>
          <a:xfrm>
            <a:off x="5553707" y="376722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79446E-0B20-6CCA-DE2C-A1276A42F905}"/>
              </a:ext>
            </a:extLst>
          </p:cNvPr>
          <p:cNvSpPr txBox="1"/>
          <p:nvPr/>
        </p:nvSpPr>
        <p:spPr>
          <a:xfrm>
            <a:off x="1946386" y="3019481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②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C368DDC-1DE2-3FC1-69EA-79C6256EFC37}"/>
              </a:ext>
            </a:extLst>
          </p:cNvPr>
          <p:cNvSpPr txBox="1"/>
          <p:nvPr/>
        </p:nvSpPr>
        <p:spPr>
          <a:xfrm>
            <a:off x="3350979" y="3775196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⑤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F40B149-3E2E-32B1-6B47-87DE8A32E9B0}"/>
              </a:ext>
            </a:extLst>
          </p:cNvPr>
          <p:cNvSpPr txBox="1"/>
          <p:nvPr/>
        </p:nvSpPr>
        <p:spPr>
          <a:xfrm>
            <a:off x="4529580" y="2030903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⑦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A519710-02BA-505D-150E-C367A0659B97}"/>
              </a:ext>
            </a:extLst>
          </p:cNvPr>
          <p:cNvSpPr txBox="1"/>
          <p:nvPr/>
        </p:nvSpPr>
        <p:spPr>
          <a:xfrm>
            <a:off x="5919777" y="460999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⑨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66D1555-B1D4-7D80-3102-83A5AC8E107F}"/>
              </a:ext>
            </a:extLst>
          </p:cNvPr>
          <p:cNvSpPr txBox="1"/>
          <p:nvPr/>
        </p:nvSpPr>
        <p:spPr>
          <a:xfrm>
            <a:off x="6574693" y="3767222"/>
            <a:ext cx="34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⑩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1DB31F-9EF0-DC4C-AF5D-F67DA5CC78EF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checking: garbage collection (GC)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4FAB56-9C32-262E-EBC6-8CBBEA4CA476}"/>
              </a:ext>
            </a:extLst>
          </p:cNvPr>
          <p:cNvSpPr txBox="1"/>
          <p:nvPr/>
        </p:nvSpPr>
        <p:spPr>
          <a:xfrm>
            <a:off x="452487" y="1225484"/>
            <a:ext cx="10859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given an ever-growing history, how to check whether it satisfies SI?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EF1FFD-53B2-7869-1CA9-E779868823C6}"/>
              </a:ext>
            </a:extLst>
          </p:cNvPr>
          <p:cNvSpPr txBox="1"/>
          <p:nvPr/>
        </p:nvSpPr>
        <p:spPr>
          <a:xfrm>
            <a:off x="1721345" y="2815628"/>
            <a:ext cx="79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1}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F7EBCF-8AEF-5F52-D30C-4080504105BE}"/>
              </a:ext>
            </a:extLst>
          </p:cNvPr>
          <p:cNvSpPr txBox="1"/>
          <p:nvPr/>
        </p:nvSpPr>
        <p:spPr>
          <a:xfrm>
            <a:off x="3126728" y="3551035"/>
            <a:ext cx="79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7A3FAE-4C2A-FA7E-097F-8F7EA6A64818}"/>
              </a:ext>
            </a:extLst>
          </p:cNvPr>
          <p:cNvSpPr txBox="1"/>
          <p:nvPr/>
        </p:nvSpPr>
        <p:spPr>
          <a:xfrm>
            <a:off x="3994156" y="1827355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1}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FF1186E-F9D1-CCBE-E8BD-CA0213314457}"/>
              </a:ext>
            </a:extLst>
          </p:cNvPr>
          <p:cNvSpPr txBox="1"/>
          <p:nvPr/>
        </p:nvSpPr>
        <p:spPr>
          <a:xfrm>
            <a:off x="5413787" y="5494567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2}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77D5372-21F0-0ED3-7D36-C77CB1E82340}"/>
              </a:ext>
            </a:extLst>
          </p:cNvPr>
          <p:cNvSpPr txBox="1"/>
          <p:nvPr/>
        </p:nvSpPr>
        <p:spPr>
          <a:xfrm>
            <a:off x="6026649" y="3545127"/>
            <a:ext cx="141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{x: 2, y: 2}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1A69BC-2BD5-643B-8718-525FB5462143}"/>
              </a:ext>
            </a:extLst>
          </p:cNvPr>
          <p:cNvSpPr txBox="1"/>
          <p:nvPr/>
        </p:nvSpPr>
        <p:spPr>
          <a:xfrm>
            <a:off x="712319" y="2051909"/>
            <a:ext cx="158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frontier_ts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2FC6F1-5279-E89E-A724-ABBDD113C8FD}"/>
              </a:ext>
            </a:extLst>
          </p:cNvPr>
          <p:cNvSpPr txBox="1"/>
          <p:nvPr/>
        </p:nvSpPr>
        <p:spPr>
          <a:xfrm>
            <a:off x="6010782" y="2562438"/>
            <a:ext cx="5857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timestamp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frontier[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ts’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ts’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txns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commit_ts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&lt;=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ts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92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8" y="386499"/>
            <a:ext cx="372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09A2BA-77BA-3A1C-5FEC-9813C48BB995}"/>
              </a:ext>
            </a:extLst>
          </p:cNvPr>
          <p:cNvSpPr txBox="1"/>
          <p:nvPr/>
        </p:nvSpPr>
        <p:spPr>
          <a:xfrm>
            <a:off x="452486" y="1225484"/>
            <a:ext cx="11739513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is an important mechanism in databases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Serializability (SER) and Snapshot Isolation (SI) are widely used isolation levels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transaction correctly is hard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SER/SI checking problem is fundamental to database testing</a:t>
            </a:r>
          </a:p>
        </p:txBody>
      </p:sp>
      <p:pic>
        <p:nvPicPr>
          <p:cNvPr id="9" name="Picture 4" descr="YugabyteDB Reviews 2023: Details, Pricing, &amp; Features | G2">
            <a:extLst>
              <a:ext uri="{FF2B5EF4-FFF2-40B4-BE49-F238E27FC236}">
                <a16:creationId xmlns:a16="http://schemas.microsoft.com/office/drawing/2014/main" id="{72E7F766-25C7-D224-D854-0C0696EB8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879" y="4925021"/>
            <a:ext cx="1414989" cy="141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graph Rises to the Top Graph Database on GitHub With 11 G2 Badges and 11M  Downloads | Business Wire">
            <a:extLst>
              <a:ext uri="{FF2B5EF4-FFF2-40B4-BE49-F238E27FC236}">
                <a16:creationId xmlns:a16="http://schemas.microsoft.com/office/drawing/2014/main" id="{167FBAF3-3E14-176D-4FE9-A1DE39FC0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9" b="17432"/>
          <a:stretch/>
        </p:blipFill>
        <p:spPr bwMode="auto">
          <a:xfrm>
            <a:off x="2314281" y="5094608"/>
            <a:ext cx="2522927" cy="8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iDB - Database of Databases">
            <a:extLst>
              <a:ext uri="{FF2B5EF4-FFF2-40B4-BE49-F238E27FC236}">
                <a16:creationId xmlns:a16="http://schemas.microsoft.com/office/drawing/2014/main" id="{986676E0-76CA-F77B-7B7E-DC3A86C20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6623" y="5131534"/>
            <a:ext cx="2224278" cy="84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MongoDB | The Software Report">
            <a:extLst>
              <a:ext uri="{FF2B5EF4-FFF2-40B4-BE49-F238E27FC236}">
                <a16:creationId xmlns:a16="http://schemas.microsoft.com/office/drawing/2014/main" id="{B3F8657A-9C1D-DDA2-0073-4AA57334D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2815" y="5133087"/>
            <a:ext cx="3117471" cy="8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SQL - 維基百科，自由的百科全書">
            <a:extLst>
              <a:ext uri="{FF2B5EF4-FFF2-40B4-BE49-F238E27FC236}">
                <a16:creationId xmlns:a16="http://schemas.microsoft.com/office/drawing/2014/main" id="{B79C220F-8E52-719E-4BBF-E9588EEF8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916" y="3809556"/>
            <a:ext cx="1833169" cy="94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- NamuWiki">
            <a:extLst>
              <a:ext uri="{FF2B5EF4-FFF2-40B4-BE49-F238E27FC236}">
                <a16:creationId xmlns:a16="http://schemas.microsoft.com/office/drawing/2014/main" id="{160E91FD-A81C-AB78-CF2E-D8ECF7CE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68" y="3877452"/>
            <a:ext cx="3185211" cy="100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Oracle DB 11g Errors Guide:Amazon.com:Appstore for Android">
            <a:extLst>
              <a:ext uri="{FF2B5EF4-FFF2-40B4-BE49-F238E27FC236}">
                <a16:creationId xmlns:a16="http://schemas.microsoft.com/office/drawing/2014/main" id="{EF9DFF96-A237-312A-9DCD-80BCCAA61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33062" y="3779995"/>
            <a:ext cx="1198253" cy="119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pload.wikimedia.org/wikipedia/de/thumb/8/8c/Mi...">
            <a:extLst>
              <a:ext uri="{FF2B5EF4-FFF2-40B4-BE49-F238E27FC236}">
                <a16:creationId xmlns:a16="http://schemas.microsoft.com/office/drawing/2014/main" id="{22885A57-BC85-973D-4623-5B272B9C3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8698" y="3779995"/>
            <a:ext cx="1525703" cy="123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96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91DB31F-9EF0-DC4C-AF5D-F67DA5CC78EF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research questions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4FAB56-9C32-262E-EBC6-8CBBEA4CA476}"/>
              </a:ext>
            </a:extLst>
          </p:cNvPr>
          <p:cNvSpPr txBox="1"/>
          <p:nvPr/>
        </p:nvSpPr>
        <p:spPr>
          <a:xfrm>
            <a:off x="452487" y="1225484"/>
            <a:ext cx="108596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offline checker, Chronos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efficient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the individual stages contribute to its performance?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online checker,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its throughput?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overhead of online checking?</a:t>
            </a:r>
          </a:p>
        </p:txBody>
      </p:sp>
    </p:spTree>
    <p:extLst>
      <p:ext uri="{BB962C8B-B14F-4D97-AF65-F5344CB8AC3E}">
        <p14:creationId xmlns:p14="http://schemas.microsoft.com/office/powerpoint/2010/main" val="282755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efficiency of C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hronos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96A7EF-2D7D-8209-E870-2C503BA6C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4" y="1326861"/>
            <a:ext cx="3858276" cy="2426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E9E701-1858-526A-F66B-5427506C9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40" y="1326861"/>
            <a:ext cx="7073035" cy="26983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C68EE9B-B803-5322-CFD2-194B53B644F0}"/>
              </a:ext>
            </a:extLst>
          </p:cNvPr>
          <p:cNvSpPr txBox="1"/>
          <p:nvPr/>
        </p:nvSpPr>
        <p:spPr>
          <a:xfrm>
            <a:off x="0" y="455810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Chronos is 7-11x faster than Elle, and greatly outperforms other checkers</a:t>
            </a:r>
          </a:p>
        </p:txBody>
      </p:sp>
    </p:spTree>
    <p:extLst>
      <p:ext uri="{BB962C8B-B14F-4D97-AF65-F5344CB8AC3E}">
        <p14:creationId xmlns:p14="http://schemas.microsoft.com/office/powerpoint/2010/main" val="1819973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decomposition of Chronos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6B830C-3704-B391-3AA8-FAF71951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00" y="1331510"/>
            <a:ext cx="7670138" cy="297665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178872B-1C43-7DE4-5B4C-E6C4D3D49CBC}"/>
              </a:ext>
            </a:extLst>
          </p:cNvPr>
          <p:cNvSpPr txBox="1"/>
          <p:nvPr/>
        </p:nvSpPr>
        <p:spPr>
          <a:xfrm>
            <a:off x="0" y="455810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bottleneck of offline checker is in loading files, rather than checking</a:t>
            </a:r>
          </a:p>
        </p:txBody>
      </p:sp>
    </p:spTree>
    <p:extLst>
      <p:ext uri="{BB962C8B-B14F-4D97-AF65-F5344CB8AC3E}">
        <p14:creationId xmlns:p14="http://schemas.microsoft.com/office/powerpoint/2010/main" val="1406512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throughput of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68EE9B-B803-5322-CFD2-194B53B644F0}"/>
              </a:ext>
            </a:extLst>
          </p:cNvPr>
          <p:cNvSpPr txBox="1"/>
          <p:nvPr/>
        </p:nvSpPr>
        <p:spPr>
          <a:xfrm>
            <a:off x="7254109" y="3136097"/>
            <a:ext cx="4086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Chronos has a higher throughput than Cobra, and can keep a throughput of 12K TPS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DFFE16-3CF1-58C5-0358-AC61489C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72" y="1267958"/>
            <a:ext cx="6056753" cy="49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90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overhead of online checking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78872B-1C43-7DE4-5B4C-E6C4D3D49CBC}"/>
              </a:ext>
            </a:extLst>
          </p:cNvPr>
          <p:cNvSpPr txBox="1"/>
          <p:nvPr/>
        </p:nvSpPr>
        <p:spPr>
          <a:xfrm>
            <a:off x="0" y="455810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to a 5% drop in database TPS,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memory usage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controlled within 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certain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0D9780-646E-179D-2DBD-A3609F284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76" y="1508290"/>
            <a:ext cx="4046988" cy="287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8DDE76-002A-D8B3-50DA-DC17D074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61" y="1706252"/>
            <a:ext cx="4123625" cy="267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00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0605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7EF0F7-10BD-9ACF-79C3-BB073EFB2876}"/>
              </a:ext>
            </a:extLst>
          </p:cNvPr>
          <p:cNvSpPr txBox="1"/>
          <p:nvPr/>
        </p:nvSpPr>
        <p:spPr>
          <a:xfrm>
            <a:off x="452487" y="1225484"/>
            <a:ext cx="10859678" cy="22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 an efficient and incremental timestamp-based offline checker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extend it to support online settings, introducing our online checker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of them achieve high performance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SI and SER are supported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CC6DC3-5F42-0E33-7A1D-8B4D92F5D8AD}"/>
              </a:ext>
            </a:extLst>
          </p:cNvPr>
          <p:cNvSpPr txBox="1"/>
          <p:nvPr/>
        </p:nvSpPr>
        <p:spPr>
          <a:xfrm>
            <a:off x="452486" y="3480525"/>
            <a:ext cx="11642103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more data types and complex SQL queries, such as predicate reads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more databases like PostgreSQL which replies on visibility rules to take snapshots </a:t>
            </a:r>
          </a:p>
        </p:txBody>
      </p:sp>
    </p:spTree>
    <p:extLst>
      <p:ext uri="{BB962C8B-B14F-4D97-AF65-F5344CB8AC3E}">
        <p14:creationId xmlns:p14="http://schemas.microsoft.com/office/powerpoint/2010/main" val="51084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8" y="386499"/>
            <a:ext cx="372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checkers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07BEA9-F81E-E967-B5B1-4A26A1120F86}"/>
              </a:ext>
            </a:extLst>
          </p:cNvPr>
          <p:cNvSpPr txBox="1"/>
          <p:nvPr/>
        </p:nvSpPr>
        <p:spPr>
          <a:xfrm>
            <a:off x="452486" y="1225484"/>
            <a:ext cx="11739513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checkers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[Cobra:OSDI2020, Elle:VLDB2020, PolySI:VLDB2023, Viper:EuroSys2023]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handle large-scale histories due to NP-hardness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 checkers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[VerifyingMongoDB:arXiv2022, Emme:EuroSys2024]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polynomial-time checking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efficient enough because of graph building and cycle detection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C88BCE-E0E4-2599-6DBC-969283A7FF94}"/>
              </a:ext>
            </a:extLst>
          </p:cNvPr>
          <p:cNvSpPr txBox="1"/>
          <p:nvPr/>
        </p:nvSpPr>
        <p:spPr>
          <a:xfrm>
            <a:off x="452486" y="4021442"/>
            <a:ext cx="10312924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online checker, Cobra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SER, not including SI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to inject “fence transactions” into client workloads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8A0047C-6828-D25B-11BB-93D64D372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735" y="4021442"/>
            <a:ext cx="3915265" cy="2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2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8" y="386499"/>
            <a:ext cx="372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07BEA9-F81E-E967-B5B1-4A26A1120F86}"/>
              </a:ext>
            </a:extLst>
          </p:cNvPr>
          <p:cNvSpPr txBox="1"/>
          <p:nvPr/>
        </p:nvSpPr>
        <p:spPr>
          <a:xfrm>
            <a:off x="452486" y="1225484"/>
            <a:ext cx="10935093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tackle to problem of online SER/SI checking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 an efficient and incremental timestamp-based offline checker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further extend it to online settings, developing an online checker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checkers support both SER and SI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show our offline checker can handle a million transactions in seconds, and our online checker can keep a throughput of 12K TPS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928320-0950-4138-E15C-712D38BBB0C4}"/>
              </a:ext>
            </a:extLst>
          </p:cNvPr>
          <p:cNvSpPr txBox="1"/>
          <p:nvPr/>
        </p:nvSpPr>
        <p:spPr>
          <a:xfrm>
            <a:off x="452485" y="4575440"/>
            <a:ext cx="1093509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focus on SI checking, since SER is easy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30262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173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Preliminaries: operational semantics of SI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[CritiqueANSI:SIGMOD1995]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C10CC0-3350-568E-28BA-72237936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977" b="69462"/>
          <a:stretch/>
        </p:blipFill>
        <p:spPr>
          <a:xfrm>
            <a:off x="452487" y="1306232"/>
            <a:ext cx="4582164" cy="6463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4337D9C-4D6D-D056-A14F-9E5A5148E7ED}"/>
              </a:ext>
            </a:extLst>
          </p:cNvPr>
          <p:cNvSpPr/>
          <p:nvPr/>
        </p:nvSpPr>
        <p:spPr>
          <a:xfrm>
            <a:off x="5580668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0) W(y, 0)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01B04B-12B5-3DCD-75DE-4DA0F7BBED34}"/>
              </a:ext>
            </a:extLst>
          </p:cNvPr>
          <p:cNvSpPr/>
          <p:nvPr/>
        </p:nvSpPr>
        <p:spPr>
          <a:xfrm>
            <a:off x="7467598" y="4083384"/>
            <a:ext cx="2270289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1) W(y, 2) R(x, 1)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1D8982-97CB-1C8F-C0E7-3E0ADE830BBB}"/>
              </a:ext>
            </a:extLst>
          </p:cNvPr>
          <p:cNvSpPr/>
          <p:nvPr/>
        </p:nvSpPr>
        <p:spPr>
          <a:xfrm>
            <a:off x="8447987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0)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D846F30-27C0-B13D-1BEA-9F63D0FD9FB6}"/>
              </a:ext>
            </a:extLst>
          </p:cNvPr>
          <p:cNvSpPr/>
          <p:nvPr/>
        </p:nvSpPr>
        <p:spPr>
          <a:xfrm>
            <a:off x="9899718" y="5756640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R(y,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9982576-BECC-43CA-9163-D8BC6B5093ED}"/>
                  </a:ext>
                </a:extLst>
              </p:cNvPr>
              <p:cNvSpPr txBox="1"/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9982576-BECC-43CA-9163-D8BC6B509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261F769-4A26-CE5F-6E1D-D1D356C2A90E}"/>
                  </a:ext>
                </a:extLst>
              </p:cNvPr>
              <p:cNvSpPr txBox="1"/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261F769-4A26-CE5F-6E1D-D1D356C2A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811205F-28E9-11B1-DE11-43F734D7F9F5}"/>
                  </a:ext>
                </a:extLst>
              </p:cNvPr>
              <p:cNvSpPr txBox="1"/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811205F-28E9-11B1-DE11-43F734D7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7260A8-E6FD-0D86-5948-7FA730FBFFC8}"/>
                  </a:ext>
                </a:extLst>
              </p:cNvPr>
              <p:cNvSpPr txBox="1"/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B7260A8-E6FD-0D86-5948-7FA730FBF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71A3F0C9-8AEE-74B1-C6DC-08A5FEF7FC6F}"/>
              </a:ext>
            </a:extLst>
          </p:cNvPr>
          <p:cNvSpPr txBox="1"/>
          <p:nvPr/>
        </p:nvSpPr>
        <p:spPr>
          <a:xfrm>
            <a:off x="5381134" y="1302138"/>
            <a:ext cx="570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for a start timestamp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EED601-7F29-BA65-5C62-931731568450}"/>
              </a:ext>
            </a:extLst>
          </p:cNvPr>
          <p:cNvSpPr txBox="1"/>
          <p:nvPr/>
        </p:nvSpPr>
        <p:spPr>
          <a:xfrm>
            <a:off x="5381134" y="2135169"/>
            <a:ext cx="570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Write: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writes to its buffer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C2EA99-2173-6363-5D9C-3B9BD657B506}"/>
              </a:ext>
            </a:extLst>
          </p:cNvPr>
          <p:cNvSpPr txBox="1"/>
          <p:nvPr/>
        </p:nvSpPr>
        <p:spPr>
          <a:xfrm>
            <a:off x="5381134" y="3146692"/>
            <a:ext cx="5703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Read: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reads from its buffer first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found, then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reads from persistent log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E7B233C-F120-4DBD-19B4-84C6EFD2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262" b="1717"/>
          <a:stretch/>
        </p:blipFill>
        <p:spPr>
          <a:xfrm>
            <a:off x="452487" y="4096148"/>
            <a:ext cx="4582164" cy="128846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004F6F-1640-D159-6E3A-2CE83243F775}"/>
              </a:ext>
            </a:extLst>
          </p:cNvPr>
          <p:cNvSpPr txBox="1"/>
          <p:nvPr/>
        </p:nvSpPr>
        <p:spPr>
          <a:xfrm>
            <a:off x="452487" y="5474804"/>
            <a:ext cx="5703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Commit: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 for a commit timestamp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 if there is a conflict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no, then its buffer will be written to the log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14A7305-6DBE-F25C-F272-A0B0716B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354" b="52085"/>
          <a:stretch/>
        </p:blipFill>
        <p:spPr>
          <a:xfrm>
            <a:off x="452487" y="2221686"/>
            <a:ext cx="4582164" cy="64633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97DC9BF-1FBC-13C6-0F6C-CD8AA139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830" b="33836"/>
          <a:stretch/>
        </p:blipFill>
        <p:spPr>
          <a:xfrm>
            <a:off x="452487" y="3146692"/>
            <a:ext cx="4582164" cy="67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0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4" grpId="0"/>
      <p:bldP spid="15" grpId="0"/>
      <p:bldP spid="16" grpId="0"/>
      <p:bldP spid="17" grpId="0"/>
      <p:bldP spid="18" grpId="0"/>
      <p:bldP spid="4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C54A5B1C-B0DC-2FC5-B24C-50772EB92905}"/>
              </a:ext>
            </a:extLst>
          </p:cNvPr>
          <p:cNvSpPr/>
          <p:nvPr/>
        </p:nvSpPr>
        <p:spPr>
          <a:xfrm>
            <a:off x="6348952" y="3087513"/>
            <a:ext cx="1046376" cy="28579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81D2C0-7413-48C5-C096-73E5BC86B254}"/>
              </a:ext>
            </a:extLst>
          </p:cNvPr>
          <p:cNvSpPr/>
          <p:nvPr/>
        </p:nvSpPr>
        <p:spPr>
          <a:xfrm>
            <a:off x="4402319" y="2749449"/>
            <a:ext cx="641021" cy="26799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2951EC-59CA-8900-C137-9B0D20A7EE2A}"/>
              </a:ext>
            </a:extLst>
          </p:cNvPr>
          <p:cNvSpPr/>
          <p:nvPr/>
        </p:nvSpPr>
        <p:spPr>
          <a:xfrm>
            <a:off x="6337170" y="2424110"/>
            <a:ext cx="452485" cy="26799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E78D46C-82D1-B163-9C58-D3037DFB2C8E}"/>
              </a:ext>
            </a:extLst>
          </p:cNvPr>
          <p:cNvSpPr/>
          <p:nvPr/>
        </p:nvSpPr>
        <p:spPr>
          <a:xfrm>
            <a:off x="6315174" y="1640019"/>
            <a:ext cx="452485" cy="26799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173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Preliminaries: axiomatic semantics of SI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[Framework:CONCUR2015]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46BD9B-4563-30D9-329A-7126D7F31D6B}"/>
              </a:ext>
            </a:extLst>
          </p:cNvPr>
          <p:cNvSpPr/>
          <p:nvPr/>
        </p:nvSpPr>
        <p:spPr>
          <a:xfrm>
            <a:off x="5580668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0) W(y, 0)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B5B5DB-36B1-0BD6-A683-239D4E133DD8}"/>
              </a:ext>
            </a:extLst>
          </p:cNvPr>
          <p:cNvSpPr/>
          <p:nvPr/>
        </p:nvSpPr>
        <p:spPr>
          <a:xfrm>
            <a:off x="8447987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0)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2EDC97-36FB-F1CF-5250-6594712F9A09}"/>
              </a:ext>
            </a:extLst>
          </p:cNvPr>
          <p:cNvSpPr/>
          <p:nvPr/>
        </p:nvSpPr>
        <p:spPr>
          <a:xfrm>
            <a:off x="9899718" y="5756640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R(y, 2)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E40BA1B-E6A3-895F-D49C-F87A9C21D96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987" y="1323681"/>
            <a:ext cx="6963747" cy="2105319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A41EC7-8E97-AE10-157C-C0D4485FA251}"/>
              </a:ext>
            </a:extLst>
          </p:cNvPr>
          <p:cNvGrpSpPr/>
          <p:nvPr/>
        </p:nvGrpSpPr>
        <p:grpSpPr>
          <a:xfrm>
            <a:off x="6096000" y="4229500"/>
            <a:ext cx="1371598" cy="677158"/>
            <a:chOff x="6096000" y="4234213"/>
            <a:chExt cx="1371598" cy="677158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6751CDA-D419-30E1-EDBE-EB7E759247C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6096000" y="4234213"/>
              <a:ext cx="1371598" cy="67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013E858-AC06-9C29-73D1-9802ACF59CDE}"/>
                </a:ext>
              </a:extLst>
            </p:cNvPr>
            <p:cNvSpPr txBox="1"/>
            <p:nvPr/>
          </p:nvSpPr>
          <p:spPr>
            <a:xfrm>
              <a:off x="6458146" y="4282694"/>
              <a:ext cx="711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BAE6301-361D-CF92-4D61-2F269CA999D7}"/>
              </a:ext>
            </a:extLst>
          </p:cNvPr>
          <p:cNvGrpSpPr/>
          <p:nvPr/>
        </p:nvGrpSpPr>
        <p:grpSpPr>
          <a:xfrm>
            <a:off x="7192652" y="4779393"/>
            <a:ext cx="1255335" cy="369332"/>
            <a:chOff x="7192652" y="4590853"/>
            <a:chExt cx="1255335" cy="36933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8ED7C2C-179B-C272-0A9F-EA83E39DF590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7192652" y="4878374"/>
              <a:ext cx="1255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35CE210-208D-F7C9-26C6-5380C25540D5}"/>
                </a:ext>
              </a:extLst>
            </p:cNvPr>
            <p:cNvSpPr txBox="1"/>
            <p:nvPr/>
          </p:nvSpPr>
          <p:spPr>
            <a:xfrm>
              <a:off x="7514734" y="4590853"/>
              <a:ext cx="667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34A361D-A197-D5CA-B5D0-17ECFBF32C1F}"/>
              </a:ext>
            </a:extLst>
          </p:cNvPr>
          <p:cNvGrpSpPr/>
          <p:nvPr/>
        </p:nvGrpSpPr>
        <p:grpSpPr>
          <a:xfrm>
            <a:off x="6386660" y="5203602"/>
            <a:ext cx="3513058" cy="699154"/>
            <a:chOff x="6386660" y="5106299"/>
            <a:chExt cx="3513058" cy="699154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6AF7F62-FC6E-3BF0-E07B-92AC0EE3CCC6}"/>
                </a:ext>
              </a:extLst>
            </p:cNvPr>
            <p:cNvCxnSpPr>
              <a:cxnSpLocks/>
              <a:stCxn id="9" idx="2"/>
              <a:endCxn id="15" idx="1"/>
            </p:cNvCxnSpPr>
            <p:nvPr/>
          </p:nvCxnSpPr>
          <p:spPr>
            <a:xfrm>
              <a:off x="6386660" y="5106299"/>
              <a:ext cx="3513058" cy="69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3AF6791-BA45-0975-3B8B-9A600632AE4A}"/>
                </a:ext>
              </a:extLst>
            </p:cNvPr>
            <p:cNvSpPr txBox="1"/>
            <p:nvPr/>
          </p:nvSpPr>
          <p:spPr>
            <a:xfrm>
              <a:off x="7909090" y="5161176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FC10C1C-8597-96DD-45D4-59E875C27530}"/>
              </a:ext>
            </a:extLst>
          </p:cNvPr>
          <p:cNvGrpSpPr/>
          <p:nvPr/>
        </p:nvGrpSpPr>
        <p:grpSpPr>
          <a:xfrm>
            <a:off x="6386660" y="4373930"/>
            <a:ext cx="1934066" cy="546868"/>
            <a:chOff x="6386660" y="4185390"/>
            <a:chExt cx="1934066" cy="546868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E7B5DE67-4990-9DF2-CE74-8765BFE4C522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6386660" y="4196502"/>
              <a:ext cx="1934066" cy="5357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0D7864A-9828-43B9-57EE-E89AF4E17C62}"/>
                </a:ext>
              </a:extLst>
            </p:cNvPr>
            <p:cNvSpPr txBox="1"/>
            <p:nvPr/>
          </p:nvSpPr>
          <p:spPr>
            <a:xfrm>
              <a:off x="7076387" y="4185390"/>
              <a:ext cx="55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DA50A63-76B5-227E-C6FC-0D8A83184D67}"/>
              </a:ext>
            </a:extLst>
          </p:cNvPr>
          <p:cNvGrpSpPr/>
          <p:nvPr/>
        </p:nvGrpSpPr>
        <p:grpSpPr>
          <a:xfrm>
            <a:off x="8747288" y="4363662"/>
            <a:ext cx="783209" cy="556773"/>
            <a:chOff x="8634953" y="4354598"/>
            <a:chExt cx="783209" cy="556773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2C0A31B-B87E-46EC-0277-2F556DAFD7BC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8634953" y="4373930"/>
              <a:ext cx="619026" cy="53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4EC5CC7-9C0E-10C7-487E-C8F32DABC174}"/>
                </a:ext>
              </a:extLst>
            </p:cNvPr>
            <p:cNvSpPr txBox="1"/>
            <p:nvPr/>
          </p:nvSpPr>
          <p:spPr>
            <a:xfrm>
              <a:off x="8821131" y="4354598"/>
              <a:ext cx="59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C4DC5E2-620E-147E-7FB1-0820A19A22B2}"/>
              </a:ext>
            </a:extLst>
          </p:cNvPr>
          <p:cNvGrpSpPr/>
          <p:nvPr/>
        </p:nvGrpSpPr>
        <p:grpSpPr>
          <a:xfrm>
            <a:off x="9577633" y="5203602"/>
            <a:ext cx="792635" cy="553038"/>
            <a:chOff x="9577633" y="5015062"/>
            <a:chExt cx="792635" cy="553038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A9DFE6F-E7C1-8344-50E9-F490C3F82593}"/>
                </a:ext>
              </a:extLst>
            </p:cNvPr>
            <p:cNvCxnSpPr/>
            <p:nvPr/>
          </p:nvCxnSpPr>
          <p:spPr>
            <a:xfrm>
              <a:off x="9577633" y="5015062"/>
              <a:ext cx="716437" cy="553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103149E-98EA-A166-C91A-16AEB85DDAE8}"/>
                </a:ext>
              </a:extLst>
            </p:cNvPr>
            <p:cNvSpPr txBox="1"/>
            <p:nvPr/>
          </p:nvSpPr>
          <p:spPr>
            <a:xfrm>
              <a:off x="9869077" y="5059721"/>
              <a:ext cx="501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2F5D4BC-0A48-9B8B-9320-D70F713EBC3F}"/>
                  </a:ext>
                </a:extLst>
              </p:cNvPr>
              <p:cNvSpPr txBox="1"/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2F5D4BC-0A48-9B8B-9320-D70F713E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DEFE648-9973-265F-E3C4-DEF411D01CF7}"/>
                  </a:ext>
                </a:extLst>
              </p:cNvPr>
              <p:cNvSpPr txBox="1"/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DEFE648-9973-265F-E3C4-DEF411D0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A1BCB39-5886-35F3-F977-54ECD1636A37}"/>
                  </a:ext>
                </a:extLst>
              </p:cNvPr>
              <p:cNvSpPr txBox="1"/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A1BCB39-5886-35F3-F977-54ECD1636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E1B13FE-34C3-99F3-42D2-78F46B318BE8}"/>
                  </a:ext>
                </a:extLst>
              </p:cNvPr>
              <p:cNvSpPr txBox="1"/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E1B13FE-34C3-99F3-42D2-78F46B318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EB606F-664C-633A-98EA-39D9926E888C}"/>
              </a:ext>
            </a:extLst>
          </p:cNvPr>
          <p:cNvGrpSpPr/>
          <p:nvPr/>
        </p:nvGrpSpPr>
        <p:grpSpPr>
          <a:xfrm>
            <a:off x="9623194" y="4373930"/>
            <a:ext cx="1666973" cy="1392137"/>
            <a:chOff x="9623194" y="4373930"/>
            <a:chExt cx="1666973" cy="1392137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C63ACACA-3943-19BC-6E21-99BA314807AA}"/>
                </a:ext>
              </a:extLst>
            </p:cNvPr>
            <p:cNvCxnSpPr>
              <a:cxnSpLocks/>
            </p:cNvCxnSpPr>
            <p:nvPr/>
          </p:nvCxnSpPr>
          <p:spPr>
            <a:xfrm>
              <a:off x="9623194" y="4373930"/>
              <a:ext cx="1666973" cy="13921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7095F40-84C1-1F32-5D64-F4CDBF63F06B}"/>
                </a:ext>
              </a:extLst>
            </p:cNvPr>
            <p:cNvSpPr txBox="1"/>
            <p:nvPr/>
          </p:nvSpPr>
          <p:spPr>
            <a:xfrm>
              <a:off x="10252433" y="4747178"/>
              <a:ext cx="52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VIS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AC56A62-E44C-0A43-CD3C-8E397465D176}"/>
              </a:ext>
            </a:extLst>
          </p:cNvPr>
          <p:cNvSpPr txBox="1"/>
          <p:nvPr/>
        </p:nvSpPr>
        <p:spPr>
          <a:xfrm>
            <a:off x="550987" y="5519400"/>
            <a:ext cx="408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 (visibility, a strict partial order): if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see the effects of another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3BC803B-9273-2001-DE9B-7B326924D425}"/>
              </a:ext>
            </a:extLst>
          </p:cNvPr>
          <p:cNvSpPr txBox="1"/>
          <p:nvPr/>
        </p:nvSpPr>
        <p:spPr>
          <a:xfrm>
            <a:off x="550987" y="4778694"/>
            <a:ext cx="408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(arbitration, a strict total order): the total commit order of all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264BAE-75CA-405B-D491-A3E0E1FE1558}"/>
                  </a:ext>
                </a:extLst>
              </p:cNvPr>
              <p:cNvSpPr txBox="1"/>
              <p:nvPr/>
            </p:nvSpPr>
            <p:spPr>
              <a:xfrm>
                <a:off x="550987" y="3459664"/>
                <a:ext cx="4087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history satisfies SI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PREFIX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NOCONFLICT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264BAE-75CA-405B-D491-A3E0E1FE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7" y="3459664"/>
                <a:ext cx="4087304" cy="923330"/>
              </a:xfrm>
              <a:prstGeom prst="rect">
                <a:avLst/>
              </a:prstGeom>
              <a:blipFill>
                <a:blip r:embed="rId7"/>
                <a:stretch>
                  <a:fillRect l="-119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069B1486-1431-3D15-8FDF-54F46B1FD87A}"/>
              </a:ext>
            </a:extLst>
          </p:cNvPr>
          <p:cNvSpPr/>
          <p:nvPr/>
        </p:nvSpPr>
        <p:spPr>
          <a:xfrm>
            <a:off x="7467598" y="4083384"/>
            <a:ext cx="2270289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1) W(y, 2) R(x, 1)</a:t>
            </a:r>
          </a:p>
        </p:txBody>
      </p:sp>
    </p:spTree>
    <p:extLst>
      <p:ext uri="{BB962C8B-B14F-4D97-AF65-F5344CB8AC3E}">
        <p14:creationId xmlns:p14="http://schemas.microsoft.com/office/powerpoint/2010/main" val="90553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DE78D46C-82D1-B163-9C58-D3037DFB2C8E}"/>
              </a:ext>
            </a:extLst>
          </p:cNvPr>
          <p:cNvSpPr/>
          <p:nvPr/>
        </p:nvSpPr>
        <p:spPr>
          <a:xfrm>
            <a:off x="6315174" y="1640019"/>
            <a:ext cx="452485" cy="26799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173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Preliminaries: axiomatic semantics of SI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[Framework:CONCUR2015]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46BD9B-4563-30D9-329A-7126D7F31D6B}"/>
              </a:ext>
            </a:extLst>
          </p:cNvPr>
          <p:cNvSpPr/>
          <p:nvPr/>
        </p:nvSpPr>
        <p:spPr>
          <a:xfrm>
            <a:off x="5580668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0) W(y, 0)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B5B5DB-36B1-0BD6-A683-239D4E133DD8}"/>
              </a:ext>
            </a:extLst>
          </p:cNvPr>
          <p:cNvSpPr/>
          <p:nvPr/>
        </p:nvSpPr>
        <p:spPr>
          <a:xfrm>
            <a:off x="8447987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0)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2EDC97-36FB-F1CF-5250-6594712F9A09}"/>
              </a:ext>
            </a:extLst>
          </p:cNvPr>
          <p:cNvSpPr/>
          <p:nvPr/>
        </p:nvSpPr>
        <p:spPr>
          <a:xfrm>
            <a:off x="9899718" y="5756640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R(y, 2)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A41EC7-8E97-AE10-157C-C0D4485FA251}"/>
              </a:ext>
            </a:extLst>
          </p:cNvPr>
          <p:cNvGrpSpPr/>
          <p:nvPr/>
        </p:nvGrpSpPr>
        <p:grpSpPr>
          <a:xfrm>
            <a:off x="6096000" y="4229500"/>
            <a:ext cx="1371598" cy="677158"/>
            <a:chOff x="6096000" y="4234213"/>
            <a:chExt cx="1371598" cy="677158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6751CDA-D419-30E1-EDBE-EB7E759247C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6096000" y="4234213"/>
              <a:ext cx="1371598" cy="67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013E858-AC06-9C29-73D1-9802ACF59CDE}"/>
                </a:ext>
              </a:extLst>
            </p:cNvPr>
            <p:cNvSpPr txBox="1"/>
            <p:nvPr/>
          </p:nvSpPr>
          <p:spPr>
            <a:xfrm>
              <a:off x="6458146" y="4282694"/>
              <a:ext cx="711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BAE6301-361D-CF92-4D61-2F269CA999D7}"/>
              </a:ext>
            </a:extLst>
          </p:cNvPr>
          <p:cNvGrpSpPr/>
          <p:nvPr/>
        </p:nvGrpSpPr>
        <p:grpSpPr>
          <a:xfrm>
            <a:off x="7192652" y="4779393"/>
            <a:ext cx="1255335" cy="369332"/>
            <a:chOff x="7192652" y="4590853"/>
            <a:chExt cx="1255335" cy="36933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8ED7C2C-179B-C272-0A9F-EA83E39DF590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7192652" y="4878374"/>
              <a:ext cx="1255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35CE210-208D-F7C9-26C6-5380C25540D5}"/>
                </a:ext>
              </a:extLst>
            </p:cNvPr>
            <p:cNvSpPr txBox="1"/>
            <p:nvPr/>
          </p:nvSpPr>
          <p:spPr>
            <a:xfrm>
              <a:off x="7514734" y="4590853"/>
              <a:ext cx="667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34A361D-A197-D5CA-B5D0-17ECFBF32C1F}"/>
              </a:ext>
            </a:extLst>
          </p:cNvPr>
          <p:cNvGrpSpPr/>
          <p:nvPr/>
        </p:nvGrpSpPr>
        <p:grpSpPr>
          <a:xfrm>
            <a:off x="6386660" y="5203602"/>
            <a:ext cx="3513058" cy="699154"/>
            <a:chOff x="6386660" y="5106299"/>
            <a:chExt cx="3513058" cy="699154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6AF7F62-FC6E-3BF0-E07B-92AC0EE3CCC6}"/>
                </a:ext>
              </a:extLst>
            </p:cNvPr>
            <p:cNvCxnSpPr>
              <a:cxnSpLocks/>
              <a:stCxn id="9" idx="2"/>
              <a:endCxn id="15" idx="1"/>
            </p:cNvCxnSpPr>
            <p:nvPr/>
          </p:nvCxnSpPr>
          <p:spPr>
            <a:xfrm>
              <a:off x="6386660" y="5106299"/>
              <a:ext cx="3513058" cy="69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3AF6791-BA45-0975-3B8B-9A600632AE4A}"/>
                </a:ext>
              </a:extLst>
            </p:cNvPr>
            <p:cNvSpPr txBox="1"/>
            <p:nvPr/>
          </p:nvSpPr>
          <p:spPr>
            <a:xfrm>
              <a:off x="7909090" y="5161176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FC10C1C-8597-96DD-45D4-59E875C27530}"/>
              </a:ext>
            </a:extLst>
          </p:cNvPr>
          <p:cNvGrpSpPr/>
          <p:nvPr/>
        </p:nvGrpSpPr>
        <p:grpSpPr>
          <a:xfrm>
            <a:off x="6386660" y="4373930"/>
            <a:ext cx="1934066" cy="546868"/>
            <a:chOff x="6386660" y="4185390"/>
            <a:chExt cx="1934066" cy="546868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E7B5DE67-4990-9DF2-CE74-8765BFE4C522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6386660" y="4196502"/>
              <a:ext cx="1934066" cy="5357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0D7864A-9828-43B9-57EE-E89AF4E17C62}"/>
                </a:ext>
              </a:extLst>
            </p:cNvPr>
            <p:cNvSpPr txBox="1"/>
            <p:nvPr/>
          </p:nvSpPr>
          <p:spPr>
            <a:xfrm>
              <a:off x="7076387" y="4185390"/>
              <a:ext cx="55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DA50A63-76B5-227E-C6FC-0D8A83184D67}"/>
              </a:ext>
            </a:extLst>
          </p:cNvPr>
          <p:cNvGrpSpPr/>
          <p:nvPr/>
        </p:nvGrpSpPr>
        <p:grpSpPr>
          <a:xfrm>
            <a:off x="8747288" y="4363662"/>
            <a:ext cx="783209" cy="556773"/>
            <a:chOff x="8634953" y="4354598"/>
            <a:chExt cx="783209" cy="556773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2C0A31B-B87E-46EC-0277-2F556DAFD7BC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8634953" y="4373930"/>
              <a:ext cx="619026" cy="53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4EC5CC7-9C0E-10C7-487E-C8F32DABC174}"/>
                </a:ext>
              </a:extLst>
            </p:cNvPr>
            <p:cNvSpPr txBox="1"/>
            <p:nvPr/>
          </p:nvSpPr>
          <p:spPr>
            <a:xfrm>
              <a:off x="8821131" y="4354598"/>
              <a:ext cx="59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C4DC5E2-620E-147E-7FB1-0820A19A22B2}"/>
              </a:ext>
            </a:extLst>
          </p:cNvPr>
          <p:cNvGrpSpPr/>
          <p:nvPr/>
        </p:nvGrpSpPr>
        <p:grpSpPr>
          <a:xfrm>
            <a:off x="9577633" y="5203602"/>
            <a:ext cx="792635" cy="553038"/>
            <a:chOff x="9577633" y="5015062"/>
            <a:chExt cx="792635" cy="553038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A9DFE6F-E7C1-8344-50E9-F490C3F82593}"/>
                </a:ext>
              </a:extLst>
            </p:cNvPr>
            <p:cNvCxnSpPr/>
            <p:nvPr/>
          </p:nvCxnSpPr>
          <p:spPr>
            <a:xfrm>
              <a:off x="9577633" y="5015062"/>
              <a:ext cx="716437" cy="553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103149E-98EA-A166-C91A-16AEB85DDAE8}"/>
                </a:ext>
              </a:extLst>
            </p:cNvPr>
            <p:cNvSpPr txBox="1"/>
            <p:nvPr/>
          </p:nvSpPr>
          <p:spPr>
            <a:xfrm>
              <a:off x="9869077" y="5059721"/>
              <a:ext cx="501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2F5D4BC-0A48-9B8B-9320-D70F713EBC3F}"/>
                  </a:ext>
                </a:extLst>
              </p:cNvPr>
              <p:cNvSpPr txBox="1"/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2F5D4BC-0A48-9B8B-9320-D70F713E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DEFE648-9973-265F-E3C4-DEF411D01CF7}"/>
                  </a:ext>
                </a:extLst>
              </p:cNvPr>
              <p:cNvSpPr txBox="1"/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DEFE648-9973-265F-E3C4-DEF411D0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A1BCB39-5886-35F3-F977-54ECD1636A37}"/>
                  </a:ext>
                </a:extLst>
              </p:cNvPr>
              <p:cNvSpPr txBox="1"/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A1BCB39-5886-35F3-F977-54ECD1636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E1B13FE-34C3-99F3-42D2-78F46B318BE8}"/>
                  </a:ext>
                </a:extLst>
              </p:cNvPr>
              <p:cNvSpPr txBox="1"/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E1B13FE-34C3-99F3-42D2-78F46B318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EB606F-664C-633A-98EA-39D9926E888C}"/>
              </a:ext>
            </a:extLst>
          </p:cNvPr>
          <p:cNvGrpSpPr/>
          <p:nvPr/>
        </p:nvGrpSpPr>
        <p:grpSpPr>
          <a:xfrm>
            <a:off x="9623194" y="4373930"/>
            <a:ext cx="1666973" cy="1392137"/>
            <a:chOff x="9623194" y="4373930"/>
            <a:chExt cx="1666973" cy="1392137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C63ACACA-3943-19BC-6E21-99BA314807AA}"/>
                </a:ext>
              </a:extLst>
            </p:cNvPr>
            <p:cNvCxnSpPr>
              <a:cxnSpLocks/>
            </p:cNvCxnSpPr>
            <p:nvPr/>
          </p:nvCxnSpPr>
          <p:spPr>
            <a:xfrm>
              <a:off x="9623194" y="4373930"/>
              <a:ext cx="1666973" cy="13921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7095F40-84C1-1F32-5D64-F4CDBF63F06B}"/>
                </a:ext>
              </a:extLst>
            </p:cNvPr>
            <p:cNvSpPr txBox="1"/>
            <p:nvPr/>
          </p:nvSpPr>
          <p:spPr>
            <a:xfrm>
              <a:off x="10252433" y="4747178"/>
              <a:ext cx="52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VIS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264BAE-75CA-405B-D491-A3E0E1FE1558}"/>
                  </a:ext>
                </a:extLst>
              </p:cNvPr>
              <p:cNvSpPr txBox="1"/>
              <p:nvPr/>
            </p:nvSpPr>
            <p:spPr>
              <a:xfrm>
                <a:off x="550987" y="3459664"/>
                <a:ext cx="4087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history satisfies SI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PREFIX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NOCONFLICT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264BAE-75CA-405B-D491-A3E0E1FE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7" y="3459664"/>
                <a:ext cx="4087304" cy="923330"/>
              </a:xfrm>
              <a:prstGeom prst="rect">
                <a:avLst/>
              </a:prstGeom>
              <a:blipFill>
                <a:blip r:embed="rId7"/>
                <a:stretch>
                  <a:fillRect l="-119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069B1486-1431-3D15-8FDF-54F46B1FD87A}"/>
              </a:ext>
            </a:extLst>
          </p:cNvPr>
          <p:cNvSpPr/>
          <p:nvPr/>
        </p:nvSpPr>
        <p:spPr>
          <a:xfrm>
            <a:off x="7467598" y="4083384"/>
            <a:ext cx="2270289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1) W(y, 2) </a:t>
            </a:r>
            <a:r>
              <a:rPr lang="en-US" dirty="0">
                <a:solidFill>
                  <a:srgbClr val="FF0000"/>
                </a:solidFill>
              </a:rPr>
              <a:t>R(x, 1)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298294-D5DB-8766-0F37-38BFF756AC85}"/>
              </a:ext>
            </a:extLst>
          </p:cNvPr>
          <p:cNvSpPr txBox="1"/>
          <p:nvPr/>
        </p:nvSpPr>
        <p:spPr>
          <a:xfrm>
            <a:off x="7711517" y="1446347"/>
            <a:ext cx="3732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consistency axiom): an internal read on a key returns the same value as the last read/write on that key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D711A1-2401-7740-4E78-8F86596AC295}"/>
              </a:ext>
            </a:extLst>
          </p:cNvPr>
          <p:cNvSpPr txBox="1"/>
          <p:nvPr/>
        </p:nvSpPr>
        <p:spPr>
          <a:xfrm>
            <a:off x="550987" y="5519400"/>
            <a:ext cx="408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 (visibility, a strict partial order): if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see the effects of another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56BC5D-362C-5379-BB89-7B2B3FF815F6}"/>
              </a:ext>
            </a:extLst>
          </p:cNvPr>
          <p:cNvSpPr txBox="1"/>
          <p:nvPr/>
        </p:nvSpPr>
        <p:spPr>
          <a:xfrm>
            <a:off x="550987" y="4778694"/>
            <a:ext cx="408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(arbitration, a strict total order): the total commit order of all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6BEB8A1-AF99-1CEA-528E-6A28CCFF931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987" y="1323681"/>
            <a:ext cx="696374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3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1B2951EC-59CA-8900-C137-9B0D20A7EE2A}"/>
              </a:ext>
            </a:extLst>
          </p:cNvPr>
          <p:cNvSpPr/>
          <p:nvPr/>
        </p:nvSpPr>
        <p:spPr>
          <a:xfrm>
            <a:off x="6337170" y="2424110"/>
            <a:ext cx="452485" cy="26799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173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Preliminaries: axiomatic semantics of SI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[Framework:CONCUR2015]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46BD9B-4563-30D9-329A-7126D7F31D6B}"/>
              </a:ext>
            </a:extLst>
          </p:cNvPr>
          <p:cNvSpPr/>
          <p:nvPr/>
        </p:nvSpPr>
        <p:spPr>
          <a:xfrm>
            <a:off x="5580668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0) W(y, 0)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B5B5DB-36B1-0BD6-A683-239D4E133DD8}"/>
              </a:ext>
            </a:extLst>
          </p:cNvPr>
          <p:cNvSpPr/>
          <p:nvPr/>
        </p:nvSpPr>
        <p:spPr>
          <a:xfrm>
            <a:off x="8447987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R(x, 0)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2EDC97-36FB-F1CF-5250-6594712F9A09}"/>
              </a:ext>
            </a:extLst>
          </p:cNvPr>
          <p:cNvSpPr/>
          <p:nvPr/>
        </p:nvSpPr>
        <p:spPr>
          <a:xfrm>
            <a:off x="9899718" y="5756640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R(y, 2)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A41EC7-8E97-AE10-157C-C0D4485FA251}"/>
              </a:ext>
            </a:extLst>
          </p:cNvPr>
          <p:cNvGrpSpPr/>
          <p:nvPr/>
        </p:nvGrpSpPr>
        <p:grpSpPr>
          <a:xfrm>
            <a:off x="6096000" y="4229500"/>
            <a:ext cx="1371598" cy="677158"/>
            <a:chOff x="6096000" y="4234213"/>
            <a:chExt cx="1371598" cy="677158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6751CDA-D419-30E1-EDBE-EB7E759247C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6096000" y="4234213"/>
              <a:ext cx="1371598" cy="67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013E858-AC06-9C29-73D1-9802ACF59CDE}"/>
                </a:ext>
              </a:extLst>
            </p:cNvPr>
            <p:cNvSpPr txBox="1"/>
            <p:nvPr/>
          </p:nvSpPr>
          <p:spPr>
            <a:xfrm>
              <a:off x="6458146" y="4282694"/>
              <a:ext cx="711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BAE6301-361D-CF92-4D61-2F269CA999D7}"/>
              </a:ext>
            </a:extLst>
          </p:cNvPr>
          <p:cNvGrpSpPr/>
          <p:nvPr/>
        </p:nvGrpSpPr>
        <p:grpSpPr>
          <a:xfrm>
            <a:off x="7192652" y="4779393"/>
            <a:ext cx="1255335" cy="369332"/>
            <a:chOff x="7192652" y="4590853"/>
            <a:chExt cx="1255335" cy="36933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8ED7C2C-179B-C272-0A9F-EA83E39DF590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7192652" y="4878374"/>
              <a:ext cx="1255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35CE210-208D-F7C9-26C6-5380C25540D5}"/>
                </a:ext>
              </a:extLst>
            </p:cNvPr>
            <p:cNvSpPr txBox="1"/>
            <p:nvPr/>
          </p:nvSpPr>
          <p:spPr>
            <a:xfrm>
              <a:off x="7514734" y="4590853"/>
              <a:ext cx="667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34A361D-A197-D5CA-B5D0-17ECFBF32C1F}"/>
              </a:ext>
            </a:extLst>
          </p:cNvPr>
          <p:cNvGrpSpPr/>
          <p:nvPr/>
        </p:nvGrpSpPr>
        <p:grpSpPr>
          <a:xfrm>
            <a:off x="6386660" y="5203602"/>
            <a:ext cx="3513058" cy="699154"/>
            <a:chOff x="6386660" y="5106299"/>
            <a:chExt cx="3513058" cy="699154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6AF7F62-FC6E-3BF0-E07B-92AC0EE3CCC6}"/>
                </a:ext>
              </a:extLst>
            </p:cNvPr>
            <p:cNvCxnSpPr>
              <a:cxnSpLocks/>
              <a:stCxn id="9" idx="2"/>
              <a:endCxn id="15" idx="1"/>
            </p:cNvCxnSpPr>
            <p:nvPr/>
          </p:nvCxnSpPr>
          <p:spPr>
            <a:xfrm>
              <a:off x="6386660" y="5106299"/>
              <a:ext cx="3513058" cy="69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3AF6791-BA45-0975-3B8B-9A600632AE4A}"/>
                </a:ext>
              </a:extLst>
            </p:cNvPr>
            <p:cNvSpPr txBox="1"/>
            <p:nvPr/>
          </p:nvSpPr>
          <p:spPr>
            <a:xfrm>
              <a:off x="7909090" y="5161176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FC10C1C-8597-96DD-45D4-59E875C27530}"/>
              </a:ext>
            </a:extLst>
          </p:cNvPr>
          <p:cNvGrpSpPr/>
          <p:nvPr/>
        </p:nvGrpSpPr>
        <p:grpSpPr>
          <a:xfrm>
            <a:off x="6386660" y="4373930"/>
            <a:ext cx="1934066" cy="546868"/>
            <a:chOff x="6386660" y="4185390"/>
            <a:chExt cx="1934066" cy="546868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E7B5DE67-4990-9DF2-CE74-8765BFE4C522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6386660" y="4196502"/>
              <a:ext cx="1934066" cy="5357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0D7864A-9828-43B9-57EE-E89AF4E17C62}"/>
                </a:ext>
              </a:extLst>
            </p:cNvPr>
            <p:cNvSpPr txBox="1"/>
            <p:nvPr/>
          </p:nvSpPr>
          <p:spPr>
            <a:xfrm>
              <a:off x="7076387" y="4185390"/>
              <a:ext cx="55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DA50A63-76B5-227E-C6FC-0D8A83184D67}"/>
              </a:ext>
            </a:extLst>
          </p:cNvPr>
          <p:cNvGrpSpPr/>
          <p:nvPr/>
        </p:nvGrpSpPr>
        <p:grpSpPr>
          <a:xfrm>
            <a:off x="8747288" y="4363662"/>
            <a:ext cx="783209" cy="556773"/>
            <a:chOff x="8634953" y="4354598"/>
            <a:chExt cx="783209" cy="556773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2C0A31B-B87E-46EC-0277-2F556DAFD7BC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8634953" y="4373930"/>
              <a:ext cx="619026" cy="53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4EC5CC7-9C0E-10C7-487E-C8F32DABC174}"/>
                </a:ext>
              </a:extLst>
            </p:cNvPr>
            <p:cNvSpPr txBox="1"/>
            <p:nvPr/>
          </p:nvSpPr>
          <p:spPr>
            <a:xfrm>
              <a:off x="8821131" y="4354598"/>
              <a:ext cx="59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C4DC5E2-620E-147E-7FB1-0820A19A22B2}"/>
              </a:ext>
            </a:extLst>
          </p:cNvPr>
          <p:cNvGrpSpPr/>
          <p:nvPr/>
        </p:nvGrpSpPr>
        <p:grpSpPr>
          <a:xfrm>
            <a:off x="9577633" y="5203602"/>
            <a:ext cx="792635" cy="553038"/>
            <a:chOff x="9577633" y="5015062"/>
            <a:chExt cx="792635" cy="553038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A9DFE6F-E7C1-8344-50E9-F490C3F82593}"/>
                </a:ext>
              </a:extLst>
            </p:cNvPr>
            <p:cNvCxnSpPr/>
            <p:nvPr/>
          </p:nvCxnSpPr>
          <p:spPr>
            <a:xfrm>
              <a:off x="9577633" y="5015062"/>
              <a:ext cx="716437" cy="553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103149E-98EA-A166-C91A-16AEB85DDAE8}"/>
                </a:ext>
              </a:extLst>
            </p:cNvPr>
            <p:cNvSpPr txBox="1"/>
            <p:nvPr/>
          </p:nvSpPr>
          <p:spPr>
            <a:xfrm>
              <a:off x="9869077" y="5059721"/>
              <a:ext cx="501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2F5D4BC-0A48-9B8B-9320-D70F713EBC3F}"/>
                  </a:ext>
                </a:extLst>
              </p:cNvPr>
              <p:cNvSpPr txBox="1"/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2F5D4BC-0A48-9B8B-9320-D70F713E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DEFE648-9973-265F-E3C4-DEF411D01CF7}"/>
                  </a:ext>
                </a:extLst>
              </p:cNvPr>
              <p:cNvSpPr txBox="1"/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DEFE648-9973-265F-E3C4-DEF411D0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A1BCB39-5886-35F3-F977-54ECD1636A37}"/>
                  </a:ext>
                </a:extLst>
              </p:cNvPr>
              <p:cNvSpPr txBox="1"/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A1BCB39-5886-35F3-F977-54ECD1636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E1B13FE-34C3-99F3-42D2-78F46B318BE8}"/>
                  </a:ext>
                </a:extLst>
              </p:cNvPr>
              <p:cNvSpPr txBox="1"/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E1B13FE-34C3-99F3-42D2-78F46B318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EB606F-664C-633A-98EA-39D9926E888C}"/>
              </a:ext>
            </a:extLst>
          </p:cNvPr>
          <p:cNvGrpSpPr/>
          <p:nvPr/>
        </p:nvGrpSpPr>
        <p:grpSpPr>
          <a:xfrm>
            <a:off x="9623194" y="4373930"/>
            <a:ext cx="1666973" cy="1392137"/>
            <a:chOff x="9623194" y="4373930"/>
            <a:chExt cx="1666973" cy="1392137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C63ACACA-3943-19BC-6E21-99BA314807AA}"/>
                </a:ext>
              </a:extLst>
            </p:cNvPr>
            <p:cNvCxnSpPr>
              <a:cxnSpLocks/>
            </p:cNvCxnSpPr>
            <p:nvPr/>
          </p:nvCxnSpPr>
          <p:spPr>
            <a:xfrm>
              <a:off x="9623194" y="4373930"/>
              <a:ext cx="1666973" cy="13921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7095F40-84C1-1F32-5D64-F4CDBF63F06B}"/>
                </a:ext>
              </a:extLst>
            </p:cNvPr>
            <p:cNvSpPr txBox="1"/>
            <p:nvPr/>
          </p:nvSpPr>
          <p:spPr>
            <a:xfrm>
              <a:off x="10252433" y="4747178"/>
              <a:ext cx="52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VIS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264BAE-75CA-405B-D491-A3E0E1FE1558}"/>
                  </a:ext>
                </a:extLst>
              </p:cNvPr>
              <p:cNvSpPr txBox="1"/>
              <p:nvPr/>
            </p:nvSpPr>
            <p:spPr>
              <a:xfrm>
                <a:off x="550987" y="3459664"/>
                <a:ext cx="4087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history satisfies SI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PREFIX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NOCONFLICT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264BAE-75CA-405B-D491-A3E0E1FE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7" y="3459664"/>
                <a:ext cx="4087304" cy="923330"/>
              </a:xfrm>
              <a:prstGeom prst="rect">
                <a:avLst/>
              </a:prstGeom>
              <a:blipFill>
                <a:blip r:embed="rId7"/>
                <a:stretch>
                  <a:fillRect l="-119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069B1486-1431-3D15-8FDF-54F46B1FD87A}"/>
              </a:ext>
            </a:extLst>
          </p:cNvPr>
          <p:cNvSpPr/>
          <p:nvPr/>
        </p:nvSpPr>
        <p:spPr>
          <a:xfrm>
            <a:off x="7467598" y="4083384"/>
            <a:ext cx="2270289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1) W(y, 2) R(x, 1)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298294-D5DB-8766-0F37-38BFF756AC85}"/>
              </a:ext>
            </a:extLst>
          </p:cNvPr>
          <p:cNvSpPr txBox="1"/>
          <p:nvPr/>
        </p:nvSpPr>
        <p:spPr>
          <a:xfrm>
            <a:off x="7711517" y="1446347"/>
            <a:ext cx="3732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consistency axiom): an external read in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key returns the final value written by the last committed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those it can see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D711A1-2401-7740-4E78-8F86596AC295}"/>
              </a:ext>
            </a:extLst>
          </p:cNvPr>
          <p:cNvSpPr txBox="1"/>
          <p:nvPr/>
        </p:nvSpPr>
        <p:spPr>
          <a:xfrm>
            <a:off x="550987" y="5519400"/>
            <a:ext cx="408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 (visibility, a strict partial order): if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see the effects of another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56BC5D-362C-5379-BB89-7B2B3FF815F6}"/>
              </a:ext>
            </a:extLst>
          </p:cNvPr>
          <p:cNvSpPr txBox="1"/>
          <p:nvPr/>
        </p:nvSpPr>
        <p:spPr>
          <a:xfrm>
            <a:off x="550987" y="4778694"/>
            <a:ext cx="408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(arbitration, a strict total order): the total commit order of all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74DDC37-566B-1BA7-7E9A-4B4185CD70F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987" y="1323681"/>
            <a:ext cx="696374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0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6E81D2C0-7413-48C5-C096-73E5BC86B254}"/>
              </a:ext>
            </a:extLst>
          </p:cNvPr>
          <p:cNvSpPr/>
          <p:nvPr/>
        </p:nvSpPr>
        <p:spPr>
          <a:xfrm>
            <a:off x="4402319" y="2749449"/>
            <a:ext cx="641021" cy="267993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FE408E-F9B7-EBF5-1245-D42048D9DD2E}"/>
              </a:ext>
            </a:extLst>
          </p:cNvPr>
          <p:cNvSpPr txBox="1"/>
          <p:nvPr/>
        </p:nvSpPr>
        <p:spPr>
          <a:xfrm>
            <a:off x="452487" y="386499"/>
            <a:ext cx="1173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Preliminaries: axiomatic semantics of SI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[Framework:CONCUR2015]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46BD9B-4563-30D9-329A-7126D7F31D6B}"/>
              </a:ext>
            </a:extLst>
          </p:cNvPr>
          <p:cNvSpPr/>
          <p:nvPr/>
        </p:nvSpPr>
        <p:spPr>
          <a:xfrm>
            <a:off x="5580668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0) W(y, 0)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B5B5DB-36B1-0BD6-A683-239D4E133DD8}"/>
              </a:ext>
            </a:extLst>
          </p:cNvPr>
          <p:cNvSpPr/>
          <p:nvPr/>
        </p:nvSpPr>
        <p:spPr>
          <a:xfrm>
            <a:off x="8447987" y="4911371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R(x, 0)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A2EDC97-36FB-F1CF-5250-6594712F9A09}"/>
              </a:ext>
            </a:extLst>
          </p:cNvPr>
          <p:cNvSpPr/>
          <p:nvPr/>
        </p:nvSpPr>
        <p:spPr>
          <a:xfrm>
            <a:off x="9899718" y="5756640"/>
            <a:ext cx="1611984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R(y, 2)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2A41EC7-8E97-AE10-157C-C0D4485FA251}"/>
              </a:ext>
            </a:extLst>
          </p:cNvPr>
          <p:cNvGrpSpPr/>
          <p:nvPr/>
        </p:nvGrpSpPr>
        <p:grpSpPr>
          <a:xfrm>
            <a:off x="6096000" y="4229500"/>
            <a:ext cx="1371598" cy="677158"/>
            <a:chOff x="6096000" y="4234213"/>
            <a:chExt cx="1371598" cy="677158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6751CDA-D419-30E1-EDBE-EB7E759247C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6096000" y="4234213"/>
              <a:ext cx="1371598" cy="6771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013E858-AC06-9C29-73D1-9802ACF59CDE}"/>
                </a:ext>
              </a:extLst>
            </p:cNvPr>
            <p:cNvSpPr txBox="1"/>
            <p:nvPr/>
          </p:nvSpPr>
          <p:spPr>
            <a:xfrm>
              <a:off x="6458146" y="4282694"/>
              <a:ext cx="711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BAE6301-361D-CF92-4D61-2F269CA999D7}"/>
              </a:ext>
            </a:extLst>
          </p:cNvPr>
          <p:cNvGrpSpPr/>
          <p:nvPr/>
        </p:nvGrpSpPr>
        <p:grpSpPr>
          <a:xfrm>
            <a:off x="7192652" y="4779393"/>
            <a:ext cx="1255335" cy="369332"/>
            <a:chOff x="7192652" y="4590853"/>
            <a:chExt cx="1255335" cy="369332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8ED7C2C-179B-C272-0A9F-EA83E39DF590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7192652" y="4878374"/>
              <a:ext cx="1255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35CE210-208D-F7C9-26C6-5380C25540D5}"/>
                </a:ext>
              </a:extLst>
            </p:cNvPr>
            <p:cNvSpPr txBox="1"/>
            <p:nvPr/>
          </p:nvSpPr>
          <p:spPr>
            <a:xfrm>
              <a:off x="7514734" y="4590853"/>
              <a:ext cx="6677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34A361D-A197-D5CA-B5D0-17ECFBF32C1F}"/>
              </a:ext>
            </a:extLst>
          </p:cNvPr>
          <p:cNvGrpSpPr/>
          <p:nvPr/>
        </p:nvGrpSpPr>
        <p:grpSpPr>
          <a:xfrm>
            <a:off x="6386660" y="5203602"/>
            <a:ext cx="3513058" cy="699154"/>
            <a:chOff x="6386660" y="5106299"/>
            <a:chExt cx="3513058" cy="699154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6AF7F62-FC6E-3BF0-E07B-92AC0EE3CCC6}"/>
                </a:ext>
              </a:extLst>
            </p:cNvPr>
            <p:cNvCxnSpPr>
              <a:cxnSpLocks/>
              <a:stCxn id="9" idx="2"/>
              <a:endCxn id="15" idx="1"/>
            </p:cNvCxnSpPr>
            <p:nvPr/>
          </p:nvCxnSpPr>
          <p:spPr>
            <a:xfrm>
              <a:off x="6386660" y="5106299"/>
              <a:ext cx="3513058" cy="699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3AF6791-BA45-0975-3B8B-9A600632AE4A}"/>
                </a:ext>
              </a:extLst>
            </p:cNvPr>
            <p:cNvSpPr txBox="1"/>
            <p:nvPr/>
          </p:nvSpPr>
          <p:spPr>
            <a:xfrm>
              <a:off x="7909090" y="5161176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VIS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FC10C1C-8597-96DD-45D4-59E875C27530}"/>
              </a:ext>
            </a:extLst>
          </p:cNvPr>
          <p:cNvGrpSpPr/>
          <p:nvPr/>
        </p:nvGrpSpPr>
        <p:grpSpPr>
          <a:xfrm>
            <a:off x="6386660" y="4373930"/>
            <a:ext cx="1934066" cy="546868"/>
            <a:chOff x="6386660" y="4185390"/>
            <a:chExt cx="1934066" cy="546868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E7B5DE67-4990-9DF2-CE74-8765BFE4C522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6386660" y="4196502"/>
              <a:ext cx="1934066" cy="5357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0D7864A-9828-43B9-57EE-E89AF4E17C62}"/>
                </a:ext>
              </a:extLst>
            </p:cNvPr>
            <p:cNvSpPr txBox="1"/>
            <p:nvPr/>
          </p:nvSpPr>
          <p:spPr>
            <a:xfrm>
              <a:off x="7076387" y="4185390"/>
              <a:ext cx="55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DA50A63-76B5-227E-C6FC-0D8A83184D67}"/>
              </a:ext>
            </a:extLst>
          </p:cNvPr>
          <p:cNvGrpSpPr/>
          <p:nvPr/>
        </p:nvGrpSpPr>
        <p:grpSpPr>
          <a:xfrm>
            <a:off x="8747288" y="4363662"/>
            <a:ext cx="783209" cy="556773"/>
            <a:chOff x="8634953" y="4354598"/>
            <a:chExt cx="783209" cy="556773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2C0A31B-B87E-46EC-0277-2F556DAFD7BC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8634953" y="4373930"/>
              <a:ext cx="619026" cy="537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4EC5CC7-9C0E-10C7-487E-C8F32DABC174}"/>
                </a:ext>
              </a:extLst>
            </p:cNvPr>
            <p:cNvSpPr txBox="1"/>
            <p:nvPr/>
          </p:nvSpPr>
          <p:spPr>
            <a:xfrm>
              <a:off x="8821131" y="4354598"/>
              <a:ext cx="597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C4DC5E2-620E-147E-7FB1-0820A19A22B2}"/>
              </a:ext>
            </a:extLst>
          </p:cNvPr>
          <p:cNvGrpSpPr/>
          <p:nvPr/>
        </p:nvGrpSpPr>
        <p:grpSpPr>
          <a:xfrm>
            <a:off x="9577633" y="5203602"/>
            <a:ext cx="792635" cy="553038"/>
            <a:chOff x="9577633" y="5015062"/>
            <a:chExt cx="792635" cy="553038"/>
          </a:xfrm>
        </p:grpSpPr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A9DFE6F-E7C1-8344-50E9-F490C3F82593}"/>
                </a:ext>
              </a:extLst>
            </p:cNvPr>
            <p:cNvCxnSpPr/>
            <p:nvPr/>
          </p:nvCxnSpPr>
          <p:spPr>
            <a:xfrm>
              <a:off x="9577633" y="5015062"/>
              <a:ext cx="716437" cy="5530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103149E-98EA-A166-C91A-16AEB85DDAE8}"/>
                </a:ext>
              </a:extLst>
            </p:cNvPr>
            <p:cNvSpPr txBox="1"/>
            <p:nvPr/>
          </p:nvSpPr>
          <p:spPr>
            <a:xfrm>
              <a:off x="9869077" y="5059721"/>
              <a:ext cx="501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AR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2F5D4BC-0A48-9B8B-9320-D70F713EBC3F}"/>
                  </a:ext>
                </a:extLst>
              </p:cNvPr>
              <p:cNvSpPr txBox="1"/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2F5D4BC-0A48-9B8B-9320-D70F713EB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026" y="4542039"/>
                <a:ext cx="4524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DEFE648-9973-265F-E3C4-DEF411D01CF7}"/>
                  </a:ext>
                </a:extLst>
              </p:cNvPr>
              <p:cNvSpPr txBox="1"/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DEFE648-9973-265F-E3C4-DEF411D0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805" y="3729877"/>
                <a:ext cx="4524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A1BCB39-5886-35F3-F977-54ECD1636A37}"/>
                  </a:ext>
                </a:extLst>
              </p:cNvPr>
              <p:cNvSpPr txBox="1"/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A1BCB39-5886-35F3-F977-54ECD1636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35" y="4570435"/>
                <a:ext cx="4524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E1B13FE-34C3-99F3-42D2-78F46B318BE8}"/>
                  </a:ext>
                </a:extLst>
              </p:cNvPr>
              <p:cNvSpPr txBox="1"/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E1B13FE-34C3-99F3-42D2-78F46B318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894" y="5432927"/>
                <a:ext cx="4524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26EB606F-664C-633A-98EA-39D9926E888C}"/>
              </a:ext>
            </a:extLst>
          </p:cNvPr>
          <p:cNvGrpSpPr/>
          <p:nvPr/>
        </p:nvGrpSpPr>
        <p:grpSpPr>
          <a:xfrm>
            <a:off x="9623194" y="4373930"/>
            <a:ext cx="1666973" cy="1392137"/>
            <a:chOff x="9623194" y="4373930"/>
            <a:chExt cx="1666973" cy="1392137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C63ACACA-3943-19BC-6E21-99BA314807AA}"/>
                </a:ext>
              </a:extLst>
            </p:cNvPr>
            <p:cNvCxnSpPr>
              <a:cxnSpLocks/>
            </p:cNvCxnSpPr>
            <p:nvPr/>
          </p:nvCxnSpPr>
          <p:spPr>
            <a:xfrm>
              <a:off x="9623194" y="4373930"/>
              <a:ext cx="1666973" cy="13921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7095F40-84C1-1F32-5D64-F4CDBF63F06B}"/>
                </a:ext>
              </a:extLst>
            </p:cNvPr>
            <p:cNvSpPr txBox="1"/>
            <p:nvPr/>
          </p:nvSpPr>
          <p:spPr>
            <a:xfrm>
              <a:off x="10252433" y="4747178"/>
              <a:ext cx="529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VIS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264BAE-75CA-405B-D491-A3E0E1FE1558}"/>
                  </a:ext>
                </a:extLst>
              </p:cNvPr>
              <p:cNvSpPr txBox="1"/>
              <p:nvPr/>
            </p:nvSpPr>
            <p:spPr>
              <a:xfrm>
                <a:off x="550987" y="3459664"/>
                <a:ext cx="408730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history satisfies SI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PREFIX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NOCONFLICT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hold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6264BAE-75CA-405B-D491-A3E0E1FE1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7" y="3459664"/>
                <a:ext cx="4087304" cy="923330"/>
              </a:xfrm>
              <a:prstGeom prst="rect">
                <a:avLst/>
              </a:prstGeom>
              <a:blipFill>
                <a:blip r:embed="rId7"/>
                <a:stretch>
                  <a:fillRect l="-1192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069B1486-1431-3D15-8FDF-54F46B1FD87A}"/>
              </a:ext>
            </a:extLst>
          </p:cNvPr>
          <p:cNvSpPr/>
          <p:nvPr/>
        </p:nvSpPr>
        <p:spPr>
          <a:xfrm>
            <a:off x="7467598" y="4083384"/>
            <a:ext cx="2270289" cy="292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W(x, 1) W(y, 2) R(x, 1)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298294-D5DB-8766-0F37-38BFF756AC85}"/>
              </a:ext>
            </a:extLst>
          </p:cNvPr>
          <p:cNvSpPr txBox="1"/>
          <p:nvPr/>
        </p:nvSpPr>
        <p:spPr>
          <a:xfrm>
            <a:off x="7711517" y="1446347"/>
            <a:ext cx="3732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PREFIX: if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see another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see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committed before T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D711A1-2401-7740-4E78-8F86596AC295}"/>
              </a:ext>
            </a:extLst>
          </p:cNvPr>
          <p:cNvSpPr txBox="1"/>
          <p:nvPr/>
        </p:nvSpPr>
        <p:spPr>
          <a:xfrm>
            <a:off x="550987" y="5519400"/>
            <a:ext cx="408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 (visibility, a strict partial order): if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see the effects of another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56BC5D-362C-5379-BB89-7B2B3FF815F6}"/>
              </a:ext>
            </a:extLst>
          </p:cNvPr>
          <p:cNvSpPr txBox="1"/>
          <p:nvPr/>
        </p:nvSpPr>
        <p:spPr>
          <a:xfrm>
            <a:off x="550987" y="4778694"/>
            <a:ext cx="408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(arbitration, a strict total order): the total commit order of all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703A6A5-65A8-4028-42E1-50BD989F8E1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987" y="1323681"/>
            <a:ext cx="696374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8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</TotalTime>
  <Words>2449</Words>
  <Application>Microsoft Office PowerPoint</Application>
  <PresentationFormat>宽屏</PresentationFormat>
  <Paragraphs>416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Consolas</vt:lpstr>
      <vt:lpstr>Times New Roman</vt:lpstr>
      <vt:lpstr>Office 主题​​</vt:lpstr>
      <vt:lpstr>Online Timestamp-based Transactional Isolation Checking of Database Systems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Hexu Li</dc:creator>
  <cp:lastModifiedBy>Hexu Li</cp:lastModifiedBy>
  <cp:revision>132</cp:revision>
  <dcterms:created xsi:type="dcterms:W3CDTF">2025-04-25T07:56:01Z</dcterms:created>
  <dcterms:modified xsi:type="dcterms:W3CDTF">2025-05-16T15:05:08Z</dcterms:modified>
</cp:coreProperties>
</file>