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60" r:id="rId14"/>
  </p:sldIdLst>
  <p:sldSz cx="9902825" cy="6858000"/>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84" y="1248"/>
      </p:cViewPr>
      <p:guideLst>
        <p:guide pos="3119"/>
        <p:guide orient="horz" pos="2183"/>
      </p:guideLst>
    </p:cSldViewPr>
  </p:slideViewPr>
  <p:notesTextViewPr>
    <p:cViewPr>
      <p:scale>
        <a:sx n="1" d="1"/>
        <a:sy n="1" d="1"/>
      </p:scale>
      <p:origin x="0" y="0"/>
    </p:cViewPr>
  </p:notesTextViewPr>
  <p:notesViewPr>
    <p:cSldViewPr snapToGrid="0">
      <p:cViewPr varScale="1">
        <p:scale>
          <a:sx n="84" d="100"/>
          <a:sy n="84" d="100"/>
        </p:scale>
        <p:origin x="97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6A32BE-2A9C-A7C3-4E1C-B33B1D0D85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521742-F6A0-35FE-50E3-1F6E474FC9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4CEA4-88B2-443D-8C98-ACD39B937FA7}" type="datetimeFigureOut">
              <a:rPr lang="en-US" smtClean="0"/>
              <a:t>7/11/2024</a:t>
            </a:fld>
            <a:endParaRPr lang="en-US"/>
          </a:p>
        </p:txBody>
      </p:sp>
      <p:sp>
        <p:nvSpPr>
          <p:cNvPr id="4" name="Footer Placeholder 3">
            <a:extLst>
              <a:ext uri="{FF2B5EF4-FFF2-40B4-BE49-F238E27FC236}">
                <a16:creationId xmlns:a16="http://schemas.microsoft.com/office/drawing/2014/main" id="{525D841B-675C-3501-07A2-271F90F0D4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78EE010-1046-30EB-94C2-52A5C88EB5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494CAD-9A13-439B-AFBD-915C9FAE83F1}" type="slidenum">
              <a:rPr lang="en-US" smtClean="0"/>
              <a:t>‹Nº›</a:t>
            </a:fld>
            <a:endParaRPr lang="en-US"/>
          </a:p>
        </p:txBody>
      </p:sp>
    </p:spTree>
    <p:extLst>
      <p:ext uri="{BB962C8B-B14F-4D97-AF65-F5344CB8AC3E}">
        <p14:creationId xmlns:p14="http://schemas.microsoft.com/office/powerpoint/2010/main" val="1082090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5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9306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452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66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71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444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480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365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4091940" y="6498001"/>
            <a:ext cx="5104419"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ES" sz="900" dirty="0">
                <a:solidFill>
                  <a:srgbClr val="7F7F7F"/>
                </a:solidFill>
                <a:latin typeface="Arial"/>
                <a:ea typeface="Arial"/>
                <a:cs typeface="Arial"/>
                <a:sym typeface="Arial"/>
              </a:rPr>
              <a:t>Proyecto de reconocimiento de frutas con Machine </a:t>
            </a:r>
            <a:r>
              <a:rPr lang="es-ES" sz="900" dirty="0" err="1">
                <a:solidFill>
                  <a:srgbClr val="7F7F7F"/>
                </a:solidFill>
                <a:latin typeface="Arial"/>
                <a:ea typeface="Arial"/>
                <a:cs typeface="Arial"/>
                <a:sym typeface="Arial"/>
              </a:rPr>
              <a:t>Learning</a:t>
            </a:r>
            <a:r>
              <a:rPr lang="es-ES" sz="900" dirty="0">
                <a:solidFill>
                  <a:srgbClr val="7F7F7F"/>
                </a:solidFill>
                <a:latin typeface="Arial"/>
                <a:ea typeface="Arial"/>
                <a:cs typeface="Arial"/>
                <a:sym typeface="Arial"/>
              </a:rPr>
              <a:t> para la recomendación de recetas</a:t>
            </a: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4028662" y="6498001"/>
            <a:ext cx="5167698"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ES" sz="900" dirty="0">
                <a:solidFill>
                  <a:srgbClr val="7F7F7F"/>
                </a:solidFill>
                <a:latin typeface="Arial"/>
                <a:ea typeface="Arial"/>
                <a:cs typeface="Arial"/>
                <a:sym typeface="Arial"/>
              </a:rPr>
              <a:t>Proyecto de reconocimiento de frutas con Machine </a:t>
            </a:r>
            <a:r>
              <a:rPr lang="es-ES" sz="900" dirty="0" err="1">
                <a:solidFill>
                  <a:srgbClr val="7F7F7F"/>
                </a:solidFill>
                <a:latin typeface="Arial"/>
                <a:ea typeface="Arial"/>
                <a:cs typeface="Arial"/>
                <a:sym typeface="Arial"/>
              </a:rPr>
              <a:t>Learning</a:t>
            </a:r>
            <a:r>
              <a:rPr lang="es-ES" sz="900" dirty="0">
                <a:solidFill>
                  <a:srgbClr val="7F7F7F"/>
                </a:solidFill>
                <a:latin typeface="Arial"/>
                <a:ea typeface="Arial"/>
                <a:cs typeface="Arial"/>
                <a:sym typeface="Arial"/>
              </a:rPr>
              <a:t> para la recomendación de recetas</a:t>
            </a: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11.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a:t>Samsung Innovation Campus</a:t>
            </a:r>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ES" sz="2400" dirty="0">
                <a:solidFill>
                  <a:srgbClr val="193EB0"/>
                </a:solidFill>
                <a:latin typeface="Arial"/>
                <a:ea typeface="Arial"/>
                <a:cs typeface="Arial"/>
                <a:sym typeface="Arial"/>
              </a:rPr>
              <a:t>3.1. Descripción de las fuentes de datos utilizada</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s-ES" sz="2800" dirty="0">
                <a:solidFill>
                  <a:schemeClr val="lt1"/>
                </a:solidFill>
                <a:latin typeface="Arial"/>
                <a:ea typeface="Arial"/>
                <a:cs typeface="Arial"/>
                <a:sym typeface="Arial"/>
              </a:rPr>
              <a:t>UNIDAD 3. Metodología</a:t>
            </a:r>
          </a:p>
        </p:txBody>
      </p:sp>
      <p:sp>
        <p:nvSpPr>
          <p:cNvPr id="3" name="Text Placeholder 2">
            <a:extLst>
              <a:ext uri="{FF2B5EF4-FFF2-40B4-BE49-F238E27FC236}">
                <a16:creationId xmlns:a16="http://schemas.microsoft.com/office/drawing/2014/main" id="{33B3C209-BDFC-5871-731E-FD02CF2C5755}"/>
              </a:ext>
            </a:extLst>
          </p:cNvPr>
          <p:cNvSpPr>
            <a:spLocks noGrp="1"/>
          </p:cNvSpPr>
          <p:nvPr>
            <p:ph type="body" idx="5"/>
          </p:nvPr>
        </p:nvSpPr>
        <p:spPr>
          <a:xfrm>
            <a:off x="449467" y="1809332"/>
            <a:ext cx="6708979" cy="4225707"/>
          </a:xfrm>
        </p:spPr>
        <p:txBody>
          <a:bodyPr/>
          <a:lstStyle/>
          <a:p>
            <a:pPr marL="135255" indent="0" algn="just">
              <a:buNone/>
            </a:pPr>
            <a:r>
              <a:rPr lang="es-ES" sz="1800" dirty="0"/>
              <a:t>Para el entrenamiento del modelo nosotros utilizamos el </a:t>
            </a:r>
            <a:r>
              <a:rPr lang="es-ES" sz="1800" dirty="0" err="1"/>
              <a:t>dataset</a:t>
            </a:r>
            <a:r>
              <a:rPr lang="es-ES" sz="1800" dirty="0"/>
              <a:t> Fruits-360, versión 2020.05.18.0, que ofrece una extensa colección de imágenes que abarca una amplia variedad de frutas, verduras y frutos secos. Este </a:t>
            </a:r>
            <a:r>
              <a:rPr lang="es-ES" sz="1800" dirty="0" err="1"/>
              <a:t>dataset</a:t>
            </a:r>
            <a:r>
              <a:rPr lang="es-ES" sz="1800" dirty="0"/>
              <a:t> incluye múltiples variedades de cada tipo de alimento, como manzanas, plátanos, limones, mangos, naranjas, uvas y tomates, entre otros. Cada categoría está representada por imágenes que permiten entrenar modelos de inteligencia artificial para reconocer y clasificar estos alimentos con precisión.</a:t>
            </a:r>
          </a:p>
        </p:txBody>
      </p:sp>
      <p:pic>
        <p:nvPicPr>
          <p:cNvPr id="3074" name="Picture 2" descr="Logo Frutas Vectores, Iconos, Gráficos y Fondos para Descargar Gratis">
            <a:extLst>
              <a:ext uri="{FF2B5EF4-FFF2-40B4-BE49-F238E27FC236}">
                <a16:creationId xmlns:a16="http://schemas.microsoft.com/office/drawing/2014/main" id="{331CBBC5-0537-113E-970C-D8D7124810B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91" t="10886" r="12623" b="10411"/>
          <a:stretch/>
        </p:blipFill>
        <p:spPr bwMode="auto">
          <a:xfrm>
            <a:off x="4951412" y="4915206"/>
            <a:ext cx="1541419" cy="14891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set vector icon. computer filled flat symbol for mobile concept and web  design. Black internet glyph icon. Isolated sign, logo illustration. Vector  graphics. vector de Stock | Adobe Stock">
            <a:extLst>
              <a:ext uri="{FF2B5EF4-FFF2-40B4-BE49-F238E27FC236}">
                <a16:creationId xmlns:a16="http://schemas.microsoft.com/office/drawing/2014/main" id="{A542020F-FA5E-1565-9FFA-0F18FD0CCD1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298939" y="4683093"/>
            <a:ext cx="2351133" cy="23511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E9C0038-8449-57C6-22E1-D01801989B10}"/>
              </a:ext>
            </a:extLst>
          </p:cNvPr>
          <p:cNvPicPr>
            <a:picLocks noChangeAspect="1"/>
          </p:cNvPicPr>
          <p:nvPr/>
        </p:nvPicPr>
        <p:blipFill rotWithShape="1">
          <a:blip r:embed="rId7"/>
          <a:srcRect b="2420"/>
          <a:stretch/>
        </p:blipFill>
        <p:spPr>
          <a:xfrm>
            <a:off x="7469598" y="1624666"/>
            <a:ext cx="1639084" cy="4483880"/>
          </a:xfrm>
          <a:prstGeom prst="rect">
            <a:avLst/>
          </a:prstGeom>
        </p:spPr>
      </p:pic>
    </p:spTree>
    <p:custDataLst>
      <p:tags r:id="rId1"/>
    </p:custDataLst>
    <p:extLst>
      <p:ext uri="{BB962C8B-B14F-4D97-AF65-F5344CB8AC3E}">
        <p14:creationId xmlns:p14="http://schemas.microsoft.com/office/powerpoint/2010/main" val="198296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ES" sz="2400" dirty="0">
                <a:solidFill>
                  <a:srgbClr val="193EB0"/>
                </a:solidFill>
                <a:latin typeface="Arial"/>
                <a:ea typeface="Arial"/>
                <a:cs typeface="Arial"/>
                <a:sym typeface="Arial"/>
              </a:rPr>
              <a:t>3.2. Clasificación de Imágenes </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s-ES" sz="2800" dirty="0">
                <a:solidFill>
                  <a:schemeClr val="lt1"/>
                </a:solidFill>
                <a:latin typeface="Arial"/>
                <a:ea typeface="Arial"/>
                <a:cs typeface="Arial"/>
                <a:sym typeface="Arial"/>
              </a:rPr>
              <a:t>UNIDAD 3. Metodología</a:t>
            </a:r>
          </a:p>
        </p:txBody>
      </p:sp>
      <p:sp>
        <p:nvSpPr>
          <p:cNvPr id="3" name="Text Placeholder 2">
            <a:extLst>
              <a:ext uri="{FF2B5EF4-FFF2-40B4-BE49-F238E27FC236}">
                <a16:creationId xmlns:a16="http://schemas.microsoft.com/office/drawing/2014/main" id="{33B3C209-BDFC-5871-731E-FD02CF2C5755}"/>
              </a:ext>
            </a:extLst>
          </p:cNvPr>
          <p:cNvSpPr>
            <a:spLocks noGrp="1"/>
          </p:cNvSpPr>
          <p:nvPr>
            <p:ph type="body" idx="5"/>
          </p:nvPr>
        </p:nvSpPr>
        <p:spPr>
          <a:xfrm>
            <a:off x="449467" y="1809332"/>
            <a:ext cx="5703139" cy="4552279"/>
          </a:xfrm>
        </p:spPr>
        <p:txBody>
          <a:bodyPr/>
          <a:lstStyle/>
          <a:p>
            <a:pPr algn="just"/>
            <a:r>
              <a:rPr lang="es-ES" sz="1600" dirty="0"/>
              <a:t>Para desarrollar el modelo utilizado en la clasificación de imágenes y la identificación de frutas, empleamos una combinación de modelos y tecnologías avanzadas. Durante el proceso de entrenamiento, utilizamos </a:t>
            </a:r>
            <a:r>
              <a:rPr lang="es-ES" sz="1600" dirty="0" err="1"/>
              <a:t>TensorFlow</a:t>
            </a:r>
            <a:r>
              <a:rPr lang="es-ES" sz="1600" dirty="0"/>
              <a:t> y </a:t>
            </a:r>
            <a:r>
              <a:rPr lang="es-ES" sz="1600" dirty="0" err="1"/>
              <a:t>Keras</a:t>
            </a:r>
            <a:r>
              <a:rPr lang="es-ES" sz="1600" dirty="0"/>
              <a:t>, </a:t>
            </a:r>
            <a:r>
              <a:rPr lang="es-ES" sz="1600" dirty="0" err="1"/>
              <a:t>frameworks</a:t>
            </a:r>
            <a:r>
              <a:rPr lang="es-ES" sz="1600" dirty="0"/>
              <a:t> esenciales para implementar eficientemente redes neuronales convolucionales (CNN), ideales para el procesamiento de imágenes. El generador de imágenes </a:t>
            </a:r>
            <a:r>
              <a:rPr lang="es-ES" sz="1600" dirty="0" err="1"/>
              <a:t>ImageDataGenerator</a:t>
            </a:r>
            <a:r>
              <a:rPr lang="es-ES" sz="1600" dirty="0"/>
              <a:t> fue crucial para preparar los datos, aplicando técnicas como la </a:t>
            </a:r>
            <a:r>
              <a:rPr lang="es-ES" sz="1600" dirty="0" err="1"/>
              <a:t>rescalación</a:t>
            </a:r>
            <a:r>
              <a:rPr lang="es-ES" sz="1600" dirty="0"/>
              <a:t> y la aumentación de datos. Estas prácticas mejoran la robustez y la capacidad de generalización del modelo al exponerlo a una mayor diversidad de escenarios.</a:t>
            </a:r>
          </a:p>
        </p:txBody>
      </p:sp>
      <p:pic>
        <p:nvPicPr>
          <p:cNvPr id="4098" name="Picture 2" descr="TENSORFLOW. Programa de código abierto que utiliza… | by Angello Triviño  Umaña | Medium">
            <a:extLst>
              <a:ext uri="{FF2B5EF4-FFF2-40B4-BE49-F238E27FC236}">
                <a16:creationId xmlns:a16="http://schemas.microsoft.com/office/drawing/2014/main" id="{16A3E79A-1A7F-002F-CA11-77726E8DB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318" y="1596992"/>
            <a:ext cx="1324590" cy="14174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utoencoders with Keras, TensorFlow, and Deep Learning - PyImageSearch">
            <a:extLst>
              <a:ext uri="{FF2B5EF4-FFF2-40B4-BE49-F238E27FC236}">
                <a16:creationId xmlns:a16="http://schemas.microsoft.com/office/drawing/2014/main" id="{B69D84ED-0614-D113-D9A4-E07FD3DC10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7468" y="2744107"/>
            <a:ext cx="2045890" cy="13639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32D3791-52FC-C322-E1BC-4A4695F0C160}"/>
              </a:ext>
            </a:extLst>
          </p:cNvPr>
          <p:cNvPicPr>
            <a:picLocks noChangeAspect="1"/>
          </p:cNvPicPr>
          <p:nvPr/>
        </p:nvPicPr>
        <p:blipFill>
          <a:blip r:embed="rId6"/>
          <a:stretch>
            <a:fillRect/>
          </a:stretch>
        </p:blipFill>
        <p:spPr>
          <a:xfrm>
            <a:off x="6821611" y="4166173"/>
            <a:ext cx="1766066" cy="1753269"/>
          </a:xfrm>
          <a:prstGeom prst="rect">
            <a:avLst/>
          </a:prstGeom>
        </p:spPr>
      </p:pic>
    </p:spTree>
    <p:custDataLst>
      <p:tags r:id="rId1"/>
    </p:custDataLst>
    <p:extLst>
      <p:ext uri="{BB962C8B-B14F-4D97-AF65-F5344CB8AC3E}">
        <p14:creationId xmlns:p14="http://schemas.microsoft.com/office/powerpoint/2010/main" val="32341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ES" sz="2400" dirty="0">
                <a:solidFill>
                  <a:srgbClr val="193EB0"/>
                </a:solidFill>
                <a:latin typeface="Arial"/>
                <a:ea typeface="Arial"/>
                <a:cs typeface="Arial"/>
                <a:sym typeface="Arial"/>
              </a:rPr>
              <a:t>4.1. Conclusión</a:t>
            </a:r>
            <a:r>
              <a:rPr lang="es-ES" sz="2400" dirty="0">
                <a:solidFill>
                  <a:srgbClr val="193EB0"/>
                </a:solidFill>
              </a:rPr>
              <a:t> y </a:t>
            </a:r>
            <a:r>
              <a:rPr lang="es-ES" sz="2400" dirty="0">
                <a:solidFill>
                  <a:srgbClr val="193EB0"/>
                </a:solidFill>
                <a:latin typeface="Arial"/>
                <a:ea typeface="Arial"/>
                <a:cs typeface="Arial"/>
                <a:sym typeface="Arial"/>
              </a:rPr>
              <a:t>Recomendaciones</a:t>
            </a:r>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s-ES" sz="2800" dirty="0">
                <a:solidFill>
                  <a:schemeClr val="lt1"/>
                </a:solidFill>
                <a:latin typeface="Arial"/>
                <a:ea typeface="Arial"/>
                <a:cs typeface="Arial"/>
                <a:sym typeface="Arial"/>
              </a:rPr>
              <a:t>UNIDAD 4. Conclusión </a:t>
            </a:r>
          </a:p>
        </p:txBody>
      </p:sp>
      <p:sp>
        <p:nvSpPr>
          <p:cNvPr id="3" name="Text Placeholder 2">
            <a:extLst>
              <a:ext uri="{FF2B5EF4-FFF2-40B4-BE49-F238E27FC236}">
                <a16:creationId xmlns:a16="http://schemas.microsoft.com/office/drawing/2014/main" id="{33B3C209-BDFC-5871-731E-FD02CF2C5755}"/>
              </a:ext>
            </a:extLst>
          </p:cNvPr>
          <p:cNvSpPr>
            <a:spLocks noGrp="1"/>
          </p:cNvSpPr>
          <p:nvPr>
            <p:ph type="body" idx="5"/>
          </p:nvPr>
        </p:nvSpPr>
        <p:spPr>
          <a:xfrm>
            <a:off x="449467" y="1809332"/>
            <a:ext cx="8541187" cy="4552279"/>
          </a:xfrm>
        </p:spPr>
        <p:txBody>
          <a:bodyPr/>
          <a:lstStyle/>
          <a:p>
            <a:pPr algn="just"/>
            <a:r>
              <a:rPr lang="es-ES" sz="1600" dirty="0"/>
              <a:t>La iniciativa de desarrollar una aplicación que identifique frutas y ofrezca recetas saludables representa un paso significativo hacia la promoción de una alimentación más saludable y sostenible. Mediante el uso de tecnología innovadora como la inteligencia artificial, esta aplicación no solo facilitará a los usuarios la incorporación de frutas frescas en su dieta diaria, sino que también educará sobre los beneficios nutricionales de cada fruta y promoverá prácticas de compra locales y conscientes del medio ambiente.</a:t>
            </a:r>
          </a:p>
          <a:p>
            <a:pPr algn="just"/>
            <a:r>
              <a:rPr lang="es-ES" sz="1600" dirty="0"/>
              <a:t>Se recomienda mantener actualizadas tanto la base de datos de recetas como la información nutricional para asegurar que nuestra aplicación siga siendo relevante y útil. Esto garantiza que nuestros usuarios tengan acceso a opciones culinarias saludables y variadas que reflejen las últimas investigaciones en nutrición y tendencias gastronómicas. Además, se recomienda colaborar estrechamente con nutricionistas y chefs para ofrecer recetas que no solo sean beneficiosas para la salud, sino también deliciosas y accesibles para todos los usuarios, independientemente de su nivel de habilidad en la cocina.</a:t>
            </a:r>
          </a:p>
        </p:txBody>
      </p:sp>
    </p:spTree>
    <p:custDataLst>
      <p:tags r:id="rId1"/>
    </p:custDataLst>
    <p:extLst>
      <p:ext uri="{BB962C8B-B14F-4D97-AF65-F5344CB8AC3E}">
        <p14:creationId xmlns:p14="http://schemas.microsoft.com/office/powerpoint/2010/main" val="291704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315279"/>
            <a:ext cx="7572925"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s-419" sz="2400" dirty="0"/>
              <a:t>Proyecto de reconocimiento de frutas con Machine </a:t>
            </a:r>
            <a:r>
              <a:rPr lang="es-419" sz="2400" dirty="0" err="1"/>
              <a:t>Learning</a:t>
            </a:r>
            <a:r>
              <a:rPr lang="es-419" sz="2400" dirty="0"/>
              <a:t> para la recomendación de recetas</a:t>
            </a:r>
          </a:p>
        </p:txBody>
      </p:sp>
      <p:sp>
        <p:nvSpPr>
          <p:cNvPr id="62" name="Google Shape;62;p2"/>
          <p:cNvSpPr/>
          <p:nvPr/>
        </p:nvSpPr>
        <p:spPr>
          <a:xfrm>
            <a:off x="945929" y="3375124"/>
            <a:ext cx="5479711" cy="3077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dirty="0">
                <a:solidFill>
                  <a:srgbClr val="FF0000"/>
                </a:solidFill>
              </a:rPr>
              <a:t>Intelligent GT</a:t>
            </a:r>
            <a:endParaRPr sz="5400" dirty="0">
              <a:solidFill>
                <a:srgbClr val="FF0000"/>
              </a:solidFill>
              <a:latin typeface="Arial"/>
              <a:ea typeface="Arial"/>
              <a:cs typeface="Arial"/>
              <a:sym typeface="Arial"/>
            </a:endParaRPr>
          </a:p>
        </p:txBody>
      </p:sp>
      <p:sp>
        <p:nvSpPr>
          <p:cNvPr id="2" name="Google Shape;62;p2">
            <a:extLst>
              <a:ext uri="{FF2B5EF4-FFF2-40B4-BE49-F238E27FC236}">
                <a16:creationId xmlns:a16="http://schemas.microsoft.com/office/drawing/2014/main" id="{C7133F60-ECCE-7FA3-1266-6E7A8E4F06AA}"/>
              </a:ext>
            </a:extLst>
          </p:cNvPr>
          <p:cNvSpPr/>
          <p:nvPr/>
        </p:nvSpPr>
        <p:spPr>
          <a:xfrm>
            <a:off x="-106176" y="4594243"/>
            <a:ext cx="4247102" cy="1830309"/>
          </a:xfrm>
          <a:prstGeom prst="rect">
            <a:avLst/>
          </a:prstGeom>
          <a:noFill/>
          <a:ln>
            <a:noFill/>
          </a:ln>
        </p:spPr>
        <p:txBody>
          <a:bodyPr spcFirstLastPara="1" wrap="square" lIns="0" tIns="0" rIns="0" bIns="0" anchor="ctr" anchorCtr="0">
            <a:spAutoFit/>
          </a:bodyPr>
          <a:lstStyle/>
          <a:p>
            <a:pPr marL="1046480" marR="1083945" indent="-6350">
              <a:lnSpc>
                <a:spcPct val="107000"/>
              </a:lnSpc>
              <a:spcBef>
                <a:spcPts val="0"/>
              </a:spcBef>
              <a:spcAft>
                <a:spcPts val="805"/>
              </a:spcAft>
            </a:pPr>
            <a:r>
              <a:rPr lang="es-PA" sz="1600" b="1" kern="100" dirty="0">
                <a:solidFill>
                  <a:srgbClr val="000000"/>
                </a:solidFill>
                <a:effectLst/>
                <a:latin typeface="Calibri" panose="020F0502020204030204" pitchFamily="34" charset="0"/>
                <a:ea typeface="Calibri" panose="020F0502020204030204" pitchFamily="34" charset="0"/>
              </a:rPr>
              <a:t> Ademir  Montenegro</a:t>
            </a:r>
          </a:p>
          <a:p>
            <a:pPr marL="1046480" marR="1083945" indent="-6350">
              <a:lnSpc>
                <a:spcPct val="107000"/>
              </a:lnSpc>
              <a:spcBef>
                <a:spcPts val="0"/>
              </a:spcBef>
              <a:spcAft>
                <a:spcPts val="805"/>
              </a:spcAft>
            </a:pPr>
            <a:r>
              <a:rPr lang="es-PA" sz="1600" b="1" kern="100" dirty="0">
                <a:solidFill>
                  <a:srgbClr val="000000"/>
                </a:solidFill>
                <a:effectLst/>
                <a:latin typeface="Calibri" panose="020F0502020204030204" pitchFamily="34" charset="0"/>
                <a:ea typeface="Calibri" panose="020F0502020204030204" pitchFamily="34" charset="0"/>
              </a:rPr>
              <a:t>Alexander Santamaria</a:t>
            </a:r>
          </a:p>
          <a:p>
            <a:pPr marL="1046480" marR="1083945" indent="-6350">
              <a:lnSpc>
                <a:spcPct val="107000"/>
              </a:lnSpc>
              <a:spcBef>
                <a:spcPts val="0"/>
              </a:spcBef>
              <a:spcAft>
                <a:spcPts val="805"/>
              </a:spcAft>
            </a:pPr>
            <a:r>
              <a:rPr lang="es-PA" sz="1600" b="1" kern="100" dirty="0">
                <a:solidFill>
                  <a:srgbClr val="000000"/>
                </a:solidFill>
                <a:effectLst/>
                <a:latin typeface="Calibri" panose="020F0502020204030204" pitchFamily="34" charset="0"/>
                <a:ea typeface="Calibri" panose="020F0502020204030204" pitchFamily="34" charset="0"/>
              </a:rPr>
              <a:t>Miguel Cuartas</a:t>
            </a:r>
          </a:p>
          <a:p>
            <a:pPr marL="1046480" marR="1083945" indent="-6350">
              <a:lnSpc>
                <a:spcPct val="107000"/>
              </a:lnSpc>
              <a:spcBef>
                <a:spcPts val="0"/>
              </a:spcBef>
              <a:spcAft>
                <a:spcPts val="805"/>
              </a:spcAft>
            </a:pPr>
            <a:r>
              <a:rPr lang="es-PA" sz="1600" b="1" kern="100" dirty="0">
                <a:solidFill>
                  <a:srgbClr val="000000"/>
                </a:solidFill>
                <a:effectLst/>
                <a:latin typeface="Calibri" panose="020F0502020204030204" pitchFamily="34" charset="0"/>
                <a:ea typeface="Calibri" panose="020F0502020204030204" pitchFamily="34" charset="0"/>
              </a:rPr>
              <a:t>Gabriel Castillo</a:t>
            </a:r>
          </a:p>
          <a:p>
            <a:pPr marL="1046480" marR="1083945" indent="-6350">
              <a:lnSpc>
                <a:spcPct val="107000"/>
              </a:lnSpc>
              <a:spcBef>
                <a:spcPts val="0"/>
              </a:spcBef>
              <a:spcAft>
                <a:spcPts val="805"/>
              </a:spcAft>
            </a:pPr>
            <a:r>
              <a:rPr lang="es-PA" sz="1600" b="1" kern="100" dirty="0">
                <a:solidFill>
                  <a:srgbClr val="000000"/>
                </a:solidFill>
                <a:effectLst/>
                <a:latin typeface="Calibri" panose="020F0502020204030204" pitchFamily="34" charset="0"/>
                <a:ea typeface="Calibri" panose="020F0502020204030204" pitchFamily="34" charset="0"/>
              </a:rPr>
              <a:t>Sergio Rojas</a:t>
            </a:r>
            <a:endParaRPr lang="en-US" sz="1600" kern="100" dirty="0">
              <a:solidFill>
                <a:srgbClr val="000000"/>
              </a:solidFill>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F6D6BFD7-AF50-4F94-454D-8A70171406FF}"/>
              </a:ext>
            </a:extLst>
          </p:cNvPr>
          <p:cNvPicPr>
            <a:picLocks noChangeAspect="1"/>
          </p:cNvPicPr>
          <p:nvPr/>
        </p:nvPicPr>
        <p:blipFill rotWithShape="1">
          <a:blip r:embed="rId4"/>
          <a:srcRect r="3826" b="13792"/>
          <a:stretch/>
        </p:blipFill>
        <p:spPr>
          <a:xfrm>
            <a:off x="612187" y="4497780"/>
            <a:ext cx="238206" cy="1683564"/>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365974" y="136671"/>
            <a:ext cx="9085468"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s-ES" sz="2400" dirty="0">
                <a:solidFill>
                  <a:schemeClr val="lt1"/>
                </a:solidFill>
                <a:latin typeface="Arial"/>
                <a:ea typeface="Arial"/>
                <a:cs typeface="Arial"/>
                <a:sym typeface="Arial"/>
              </a:rPr>
              <a:t>Proyecto de reconocimiento de frutas con Machine </a:t>
            </a:r>
            <a:r>
              <a:rPr lang="es-ES" sz="2400" dirty="0" err="1">
                <a:solidFill>
                  <a:schemeClr val="lt1"/>
                </a:solidFill>
                <a:latin typeface="Arial"/>
                <a:ea typeface="Arial"/>
                <a:cs typeface="Arial"/>
                <a:sym typeface="Arial"/>
              </a:rPr>
              <a:t>Learning</a:t>
            </a:r>
            <a:r>
              <a:rPr lang="es-ES" sz="2400" dirty="0">
                <a:solidFill>
                  <a:schemeClr val="lt1"/>
                </a:solidFill>
                <a:latin typeface="Arial"/>
                <a:ea typeface="Arial"/>
                <a:cs typeface="Arial"/>
                <a:sym typeface="Arial"/>
              </a:rPr>
              <a:t> para la recomendación de recetas</a:t>
            </a:r>
          </a:p>
        </p:txBody>
      </p:sp>
      <p:grpSp>
        <p:nvGrpSpPr>
          <p:cNvPr id="69" name="Google Shape;69;p3"/>
          <p:cNvGrpSpPr/>
          <p:nvPr/>
        </p:nvGrpSpPr>
        <p:grpSpPr>
          <a:xfrm>
            <a:off x="528795" y="1745972"/>
            <a:ext cx="4379913" cy="1216982"/>
            <a:chOff x="4181256" y="3224809"/>
            <a:chExt cx="4379913" cy="1216982"/>
          </a:xfrm>
        </p:grpSpPr>
        <p:sp>
          <p:nvSpPr>
            <p:cNvPr id="70" name="Google Shape;70;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s-419" sz="1800" dirty="0">
                  <a:solidFill>
                    <a:srgbClr val="3F3F3F"/>
                  </a:solidFill>
                </a:rPr>
                <a:t>UNIDAD 1. Introducción</a:t>
              </a:r>
              <a:endParaRPr lang="es-419"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80021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419" sz="1400" dirty="0">
                  <a:solidFill>
                    <a:srgbClr val="193EB0"/>
                  </a:solidFill>
                  <a:latin typeface="Arial"/>
                  <a:ea typeface="Arial"/>
                  <a:cs typeface="Arial"/>
                  <a:sym typeface="Arial"/>
                </a:rPr>
                <a:t>1.1. Contexto del mundo real</a:t>
              </a:r>
              <a:endParaRPr lang="es-419" dirty="0"/>
            </a:p>
            <a:p>
              <a:pPr marL="0" marR="0" lvl="0" indent="0" algn="l" rtl="0">
                <a:spcBef>
                  <a:spcPts val="600"/>
                </a:spcBef>
                <a:spcAft>
                  <a:spcPts val="0"/>
                </a:spcAft>
                <a:buNone/>
              </a:pPr>
              <a:r>
                <a:rPr lang="es-419" sz="1400" dirty="0">
                  <a:solidFill>
                    <a:srgbClr val="A5A5A5"/>
                  </a:solidFill>
                  <a:latin typeface="Arial"/>
                  <a:ea typeface="Arial"/>
                  <a:cs typeface="Arial"/>
                  <a:sym typeface="Arial"/>
                </a:rPr>
                <a:t>1.2. </a:t>
              </a:r>
              <a:r>
                <a:rPr lang="es-419" dirty="0">
                  <a:solidFill>
                    <a:srgbClr val="A5A5A5"/>
                  </a:solidFill>
                </a:rPr>
                <a:t>Identificación del Problema</a:t>
              </a:r>
              <a:endParaRPr lang="es-419" dirty="0"/>
            </a:p>
            <a:p>
              <a:pPr marL="0" marR="0" lvl="0" indent="0" algn="l" rtl="0">
                <a:spcBef>
                  <a:spcPts val="600"/>
                </a:spcBef>
                <a:spcAft>
                  <a:spcPts val="0"/>
                </a:spcAft>
                <a:buNone/>
              </a:pPr>
              <a:r>
                <a:rPr lang="es-419" sz="1400" dirty="0">
                  <a:solidFill>
                    <a:srgbClr val="A5A5A5"/>
                  </a:solidFill>
                  <a:latin typeface="Arial"/>
                  <a:ea typeface="Arial"/>
                  <a:cs typeface="Arial"/>
                  <a:sym typeface="Arial"/>
                </a:rPr>
                <a:t>1.3. </a:t>
              </a:r>
              <a:r>
                <a:rPr lang="es-419" dirty="0">
                  <a:solidFill>
                    <a:schemeClr val="accent3"/>
                  </a:solidFill>
                </a:rPr>
                <a:t>Objetivos generales y específicos</a:t>
              </a:r>
              <a:endParaRPr lang="es-419" dirty="0"/>
            </a:p>
          </p:txBody>
        </p:sp>
      </p:grpSp>
      <p:grpSp>
        <p:nvGrpSpPr>
          <p:cNvPr id="73" name="Google Shape;73;p3"/>
          <p:cNvGrpSpPr/>
          <p:nvPr/>
        </p:nvGrpSpPr>
        <p:grpSpPr>
          <a:xfrm>
            <a:off x="528795" y="3120685"/>
            <a:ext cx="4379913" cy="1140038"/>
            <a:chOff x="4181256" y="3224809"/>
            <a:chExt cx="4379913" cy="1140038"/>
          </a:xfrm>
        </p:grpSpPr>
        <p:sp>
          <p:nvSpPr>
            <p:cNvPr id="74" name="Google Shape;74;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s-419" sz="1800" dirty="0">
                  <a:solidFill>
                    <a:srgbClr val="3F3F3F"/>
                  </a:solidFill>
                </a:rPr>
                <a:t>UNIDAD</a:t>
              </a:r>
              <a:r>
                <a:rPr lang="es-419" sz="1800" dirty="0">
                  <a:solidFill>
                    <a:srgbClr val="3F3F3F"/>
                  </a:solidFill>
                  <a:latin typeface="Arial"/>
                  <a:ea typeface="Arial"/>
                  <a:cs typeface="Arial"/>
                  <a:sym typeface="Arial"/>
                </a:rPr>
                <a:t> 2. </a:t>
              </a:r>
              <a:r>
                <a:rPr lang="es-419" sz="1800" dirty="0">
                  <a:solidFill>
                    <a:srgbClr val="3F3F3F"/>
                  </a:solidFill>
                </a:rPr>
                <a:t>Presentación de la Solución</a:t>
              </a:r>
              <a:endParaRPr lang="es-419" dirty="0"/>
            </a:p>
          </p:txBody>
        </p:sp>
        <p:sp>
          <p:nvSpPr>
            <p:cNvPr id="75" name="Google Shape;75;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6" name="Google Shape;76;p3"/>
            <p:cNvSpPr/>
            <p:nvPr/>
          </p:nvSpPr>
          <p:spPr>
            <a:xfrm>
              <a:off x="5160752" y="3641572"/>
              <a:ext cx="3400417" cy="72327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dirty="0">
                  <a:solidFill>
                    <a:srgbClr val="193EB0"/>
                  </a:solidFill>
                  <a:latin typeface="Arial"/>
                  <a:ea typeface="Arial"/>
                  <a:cs typeface="Arial"/>
                  <a:sym typeface="Arial"/>
                </a:rPr>
                <a:t>2.1. </a:t>
              </a:r>
              <a:r>
                <a:rPr lang="es-ES" sz="1400" dirty="0">
                  <a:solidFill>
                    <a:srgbClr val="1429A0"/>
                  </a:solidFill>
                </a:rPr>
                <a:t>Solución Innovadora con IA</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2.2. </a:t>
              </a:r>
              <a:r>
                <a:rPr lang="es-ES" dirty="0">
                  <a:solidFill>
                    <a:schemeClr val="accent3"/>
                  </a:solidFill>
                </a:rPr>
                <a:t>Ventajas de la Implementación de Nuestra Solución</a:t>
              </a:r>
              <a:endParaRPr dirty="0"/>
            </a:p>
          </p:txBody>
        </p:sp>
      </p:grpSp>
      <p:grpSp>
        <p:nvGrpSpPr>
          <p:cNvPr id="77" name="Google Shape;77;p3"/>
          <p:cNvGrpSpPr/>
          <p:nvPr/>
        </p:nvGrpSpPr>
        <p:grpSpPr>
          <a:xfrm>
            <a:off x="528795" y="4495398"/>
            <a:ext cx="5440931" cy="924594"/>
            <a:chOff x="4181256" y="3224809"/>
            <a:chExt cx="4379913" cy="924594"/>
          </a:xfrm>
        </p:grpSpPr>
        <p:sp>
          <p:nvSpPr>
            <p:cNvPr id="78" name="Google Shape;78;p3"/>
            <p:cNvSpPr/>
            <p:nvPr/>
          </p:nvSpPr>
          <p:spPr>
            <a:xfrm>
              <a:off x="4364136" y="3225982"/>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s-419" sz="1800" dirty="0">
                  <a:solidFill>
                    <a:srgbClr val="3F3F3F"/>
                  </a:solidFill>
                </a:rPr>
                <a:t>UNIDAD</a:t>
              </a:r>
              <a:r>
                <a:rPr lang="en-US" sz="1800" dirty="0">
                  <a:solidFill>
                    <a:srgbClr val="3F3F3F"/>
                  </a:solidFill>
                  <a:latin typeface="Arial"/>
                  <a:ea typeface="Arial"/>
                  <a:cs typeface="Arial"/>
                  <a:sym typeface="Arial"/>
                </a:rPr>
                <a:t> 3. </a:t>
              </a:r>
              <a:r>
                <a:rPr lang="es-419" sz="1800" dirty="0">
                  <a:solidFill>
                    <a:srgbClr val="3F3F3F"/>
                  </a:solidFill>
                </a:rPr>
                <a:t>Metodología</a:t>
              </a:r>
              <a:endParaRPr lang="es-419" dirty="0"/>
            </a:p>
          </p:txBody>
        </p:sp>
        <p:sp>
          <p:nvSpPr>
            <p:cNvPr id="79" name="Google Shape;79;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0" name="Google Shape;80;p3"/>
            <p:cNvSpPr/>
            <p:nvPr/>
          </p:nvSpPr>
          <p:spPr>
            <a:xfrm>
              <a:off x="5160752" y="3641572"/>
              <a:ext cx="3400417" cy="507831"/>
            </a:xfrm>
            <a:prstGeom prst="rect">
              <a:avLst/>
            </a:prstGeom>
            <a:noFill/>
            <a:ln>
              <a:noFill/>
            </a:ln>
          </p:spPr>
          <p:txBody>
            <a:bodyPr spcFirstLastPara="1" wrap="square" lIns="0" tIns="0" rIns="0" bIns="0" anchor="t" anchorCtr="0">
              <a:spAutoFit/>
            </a:bodyPr>
            <a:lstStyle/>
            <a:p>
              <a:r>
                <a:rPr lang="en-US" sz="1400" dirty="0">
                  <a:solidFill>
                    <a:srgbClr val="193EB0"/>
                  </a:solidFill>
                  <a:latin typeface="Arial"/>
                  <a:ea typeface="Arial"/>
                  <a:cs typeface="Arial"/>
                  <a:sym typeface="Arial"/>
                </a:rPr>
                <a:t>3.1. </a:t>
              </a:r>
              <a:r>
                <a:rPr lang="es-ES" dirty="0">
                  <a:solidFill>
                    <a:srgbClr val="193EB0"/>
                  </a:solidFill>
                </a:rPr>
                <a:t>Descripción de las fuentes de datos utilizada</a:t>
              </a:r>
              <a:endParaRPr dirty="0"/>
            </a:p>
            <a:p>
              <a:pPr marL="0" marR="0" lvl="0" indent="0" algn="l" rtl="0">
                <a:spcBef>
                  <a:spcPts val="600"/>
                </a:spcBef>
                <a:spcAft>
                  <a:spcPts val="0"/>
                </a:spcAft>
                <a:buNone/>
              </a:pPr>
              <a:r>
                <a:rPr lang="en-US" sz="1400" dirty="0">
                  <a:solidFill>
                    <a:srgbClr val="A5A5A5"/>
                  </a:solidFill>
                  <a:latin typeface="Arial"/>
                  <a:ea typeface="Arial"/>
                  <a:cs typeface="Arial"/>
                  <a:sym typeface="Arial"/>
                </a:rPr>
                <a:t>3.2. </a:t>
              </a:r>
              <a:r>
                <a:rPr lang="es-ES" sz="1400" dirty="0">
                  <a:solidFill>
                    <a:schemeClr val="accent3"/>
                  </a:solidFill>
                  <a:latin typeface="Arial"/>
                  <a:ea typeface="Arial"/>
                  <a:cs typeface="Arial"/>
                  <a:sym typeface="Arial"/>
                </a:rPr>
                <a:t>Clasificación de Imágenes </a:t>
              </a:r>
              <a:endParaRPr dirty="0"/>
            </a:p>
          </p:txBody>
        </p:sp>
      </p:grpSp>
      <p:sp>
        <p:nvSpPr>
          <p:cNvPr id="2" name="Google Shape;78;p3">
            <a:extLst>
              <a:ext uri="{FF2B5EF4-FFF2-40B4-BE49-F238E27FC236}">
                <a16:creationId xmlns:a16="http://schemas.microsoft.com/office/drawing/2014/main" id="{43E80080-56F1-8ADA-65EB-D2D6152BF647}"/>
              </a:ext>
            </a:extLst>
          </p:cNvPr>
          <p:cNvSpPr/>
          <p:nvPr/>
        </p:nvSpPr>
        <p:spPr>
          <a:xfrm>
            <a:off x="5713668" y="1737495"/>
            <a:ext cx="4769247"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s-419" sz="1800" dirty="0">
                <a:solidFill>
                  <a:srgbClr val="3F3F3F"/>
                </a:solidFill>
                <a:latin typeface="Arial"/>
                <a:ea typeface="Arial"/>
                <a:cs typeface="Arial"/>
                <a:sym typeface="Arial"/>
              </a:rPr>
              <a:t>UNIDAD </a:t>
            </a:r>
            <a:r>
              <a:rPr lang="es-419" sz="1800" dirty="0">
                <a:solidFill>
                  <a:srgbClr val="3F3F3F"/>
                </a:solidFill>
              </a:rPr>
              <a:t>4</a:t>
            </a:r>
            <a:r>
              <a:rPr lang="es-419" sz="1800" dirty="0">
                <a:solidFill>
                  <a:srgbClr val="3F3F3F"/>
                </a:solidFill>
                <a:latin typeface="Arial"/>
                <a:ea typeface="Arial"/>
                <a:cs typeface="Arial"/>
                <a:sym typeface="Arial"/>
              </a:rPr>
              <a:t>. </a:t>
            </a:r>
            <a:r>
              <a:rPr lang="es-419" sz="1800" dirty="0">
                <a:solidFill>
                  <a:srgbClr val="3F3F3F"/>
                </a:solidFill>
              </a:rPr>
              <a:t>Conclusión </a:t>
            </a:r>
            <a:endParaRPr lang="es-419" dirty="0"/>
          </a:p>
        </p:txBody>
      </p:sp>
      <p:sp>
        <p:nvSpPr>
          <p:cNvPr id="3" name="Google Shape;80;p3">
            <a:extLst>
              <a:ext uri="{FF2B5EF4-FFF2-40B4-BE49-F238E27FC236}">
                <a16:creationId xmlns:a16="http://schemas.microsoft.com/office/drawing/2014/main" id="{81313EEE-67F6-7A02-9F47-CD9AF185DE1D}"/>
              </a:ext>
            </a:extLst>
          </p:cNvPr>
          <p:cNvSpPr/>
          <p:nvPr/>
        </p:nvSpPr>
        <p:spPr>
          <a:xfrm>
            <a:off x="6485351" y="2158260"/>
            <a:ext cx="3864022"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419" dirty="0">
                <a:solidFill>
                  <a:srgbClr val="193EB0"/>
                </a:solidFill>
              </a:rPr>
              <a:t>4</a:t>
            </a:r>
            <a:r>
              <a:rPr lang="es-419" sz="1400" dirty="0">
                <a:solidFill>
                  <a:srgbClr val="193EB0"/>
                </a:solidFill>
                <a:latin typeface="Arial"/>
                <a:ea typeface="Arial"/>
                <a:cs typeface="Arial"/>
                <a:sym typeface="Arial"/>
              </a:rPr>
              <a:t>.1. </a:t>
            </a:r>
            <a:r>
              <a:rPr lang="es-419" dirty="0">
                <a:solidFill>
                  <a:srgbClr val="193EB0"/>
                </a:solidFill>
              </a:rPr>
              <a:t>Conclusión</a:t>
            </a:r>
          </a:p>
          <a:p>
            <a:r>
              <a:rPr lang="es-419" sz="1400" dirty="0">
                <a:solidFill>
                  <a:srgbClr val="A5A5A5"/>
                </a:solidFill>
                <a:latin typeface="Arial"/>
                <a:ea typeface="Arial"/>
                <a:cs typeface="Arial"/>
                <a:sym typeface="Arial"/>
              </a:rPr>
              <a:t>4.2. </a:t>
            </a:r>
            <a:r>
              <a:rPr lang="es-419" dirty="0">
                <a:solidFill>
                  <a:schemeClr val="accent3"/>
                </a:solidFill>
              </a:rPr>
              <a:t>Recomendaciones</a:t>
            </a:r>
            <a:endParaRPr lang="es-419" dirty="0">
              <a:solidFill>
                <a:srgbClr val="193EB0"/>
              </a:solidFill>
            </a:endParaRPr>
          </a:p>
        </p:txBody>
      </p:sp>
      <p:sp>
        <p:nvSpPr>
          <p:cNvPr id="4" name="Google Shape;79;p3">
            <a:extLst>
              <a:ext uri="{FF2B5EF4-FFF2-40B4-BE49-F238E27FC236}">
                <a16:creationId xmlns:a16="http://schemas.microsoft.com/office/drawing/2014/main" id="{0FB07582-BE5A-ED67-51B4-87ADCFC5861A}"/>
              </a:ext>
            </a:extLst>
          </p:cNvPr>
          <p:cNvSpPr/>
          <p:nvPr/>
        </p:nvSpPr>
        <p:spPr>
          <a:xfrm>
            <a:off x="5505855" y="1736322"/>
            <a:ext cx="40908"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419" sz="2400" dirty="0">
                <a:solidFill>
                  <a:srgbClr val="193EB0"/>
                </a:solidFill>
                <a:latin typeface="Arial"/>
                <a:ea typeface="Arial"/>
                <a:cs typeface="Arial"/>
                <a:sym typeface="Arial"/>
              </a:rPr>
              <a:t>1.1. Contexto del mundo real</a:t>
            </a:r>
            <a:endParaRPr sz="2400" dirty="0"/>
          </a:p>
        </p:txBody>
      </p:sp>
      <p:sp>
        <p:nvSpPr>
          <p:cNvPr id="86" name="Google Shape;86;p4"/>
          <p:cNvSpPr txBox="1">
            <a:spLocks noGrp="1"/>
          </p:cNvSpPr>
          <p:nvPr>
            <p:ph type="body" idx="5"/>
          </p:nvPr>
        </p:nvSpPr>
        <p:spPr>
          <a:xfrm>
            <a:off x="522288" y="2221661"/>
            <a:ext cx="8541187" cy="2154396"/>
          </a:xfrm>
          <a:prstGeom prst="rect">
            <a:avLst/>
          </a:prstGeom>
          <a:noFill/>
          <a:ln>
            <a:noFill/>
          </a:ln>
        </p:spPr>
        <p:txBody>
          <a:bodyPr spcFirstLastPara="1" wrap="square" lIns="0" tIns="0" rIns="0" bIns="0" anchor="t" anchorCtr="0">
            <a:noAutofit/>
          </a:bodyPr>
          <a:lstStyle/>
          <a:p>
            <a:pPr marL="0" lvl="0" indent="0" algn="just" rtl="0">
              <a:lnSpc>
                <a:spcPct val="128571"/>
              </a:lnSpc>
              <a:spcBef>
                <a:spcPts val="0"/>
              </a:spcBef>
              <a:spcAft>
                <a:spcPts val="0"/>
              </a:spcAft>
              <a:buClr>
                <a:srgbClr val="262626"/>
              </a:buClr>
              <a:buSzPts val="1470"/>
              <a:buNone/>
            </a:pPr>
            <a:r>
              <a:rPr lang="es-ES" sz="1800" dirty="0"/>
              <a:t>En el contexto actual, las personas están cada vez más ocupadas debido a las demandas del trabajo, los compromisos familiares y otras responsabilidades. Esta constante falta de tiempo puede dificultar que muchos se dediquen a preparar y consumir alimentos saludables. Como resultado, es común recurrir a opciones de comida rápida o procesada, que suelen ser menos nutritivas y pueden tener efectos negativos en la salud a largo plazo. </a:t>
            </a:r>
            <a:endParaRPr sz="18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n-US" sz="2800" dirty="0">
                <a:solidFill>
                  <a:schemeClr val="lt1"/>
                </a:solidFill>
                <a:latin typeface="Arial"/>
                <a:ea typeface="Arial"/>
                <a:cs typeface="Arial"/>
                <a:sym typeface="Arial"/>
              </a:rPr>
              <a:t>UNIDAD 1. </a:t>
            </a:r>
            <a:r>
              <a:rPr lang="en-US" sz="2800" dirty="0" err="1">
                <a:solidFill>
                  <a:schemeClr val="lt1"/>
                </a:solidFill>
                <a:latin typeface="Arial"/>
                <a:ea typeface="Arial"/>
                <a:cs typeface="Arial"/>
                <a:sym typeface="Arial"/>
              </a:rPr>
              <a:t>Introducción</a:t>
            </a:r>
            <a:endParaRPr lang="en-US" sz="2800" dirty="0">
              <a:solidFill>
                <a:schemeClr val="lt1"/>
              </a:solidFill>
              <a:latin typeface="Arial"/>
              <a:ea typeface="Arial"/>
              <a:cs typeface="Arial"/>
              <a:sym typeface="Arial"/>
            </a:endParaRPr>
          </a:p>
        </p:txBody>
      </p:sp>
      <p:pic>
        <p:nvPicPr>
          <p:cNvPr id="1026" name="Picture 2" descr="Persona ocupada en el lugar de trabajo | Vector Premium">
            <a:extLst>
              <a:ext uri="{FF2B5EF4-FFF2-40B4-BE49-F238E27FC236}">
                <a16:creationId xmlns:a16="http://schemas.microsoft.com/office/drawing/2014/main" id="{99606693-F199-69A2-AA5C-D9F64832A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07" y="4376057"/>
            <a:ext cx="25336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eño de persona ocupada | Vector Premium">
            <a:extLst>
              <a:ext uri="{FF2B5EF4-FFF2-40B4-BE49-F238E27FC236}">
                <a16:creationId xmlns:a16="http://schemas.microsoft.com/office/drawing/2014/main" id="{72EDA262-00DE-9E56-7890-DCEE02D23D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576" y="422193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419" sz="2400" dirty="0">
                <a:solidFill>
                  <a:srgbClr val="193EB0"/>
                </a:solidFill>
                <a:latin typeface="Arial"/>
                <a:ea typeface="Arial"/>
                <a:cs typeface="Arial"/>
                <a:sym typeface="Arial"/>
              </a:rPr>
              <a:t>1.2. Identificación del Problema</a:t>
            </a:r>
            <a:endParaRPr lang="es-419" sz="2400" dirty="0"/>
          </a:p>
        </p:txBody>
      </p:sp>
      <p:sp>
        <p:nvSpPr>
          <p:cNvPr id="86" name="Google Shape;86;p4"/>
          <p:cNvSpPr txBox="1">
            <a:spLocks noGrp="1"/>
          </p:cNvSpPr>
          <p:nvPr>
            <p:ph type="body" idx="5"/>
          </p:nvPr>
        </p:nvSpPr>
        <p:spPr>
          <a:xfrm>
            <a:off x="680705" y="2511033"/>
            <a:ext cx="8541187" cy="3379832"/>
          </a:xfrm>
          <a:prstGeom prst="rect">
            <a:avLst/>
          </a:prstGeom>
          <a:noFill/>
          <a:ln>
            <a:noFill/>
          </a:ln>
        </p:spPr>
        <p:txBody>
          <a:bodyPr spcFirstLastPara="1" wrap="square" lIns="0" tIns="0" rIns="0" bIns="0" anchor="t" anchorCtr="0">
            <a:noAutofit/>
          </a:bodyPr>
          <a:lstStyle/>
          <a:p>
            <a:pPr marL="285750" indent="-285750" algn="just">
              <a:spcBef>
                <a:spcPts val="0"/>
              </a:spcBef>
            </a:pPr>
            <a:r>
              <a:rPr lang="es-ES" sz="1800" dirty="0"/>
              <a:t>Falta de tiempo: Las personas ocupadas no tienen tiempo para investigar y preparar comidas saludables que incluyan frutas.</a:t>
            </a:r>
          </a:p>
          <a:p>
            <a:pPr marL="285750" indent="-285750" algn="just">
              <a:spcBef>
                <a:spcPts val="0"/>
              </a:spcBef>
            </a:pPr>
            <a:r>
              <a:rPr lang="es-ES" sz="1800" dirty="0"/>
              <a:t>Desconocimiento de frutas: Muchas personas no saben identificar diferentes tipos de frutas y, por lo tanto, no las compran o no saben cómo utilizarlas.</a:t>
            </a:r>
          </a:p>
          <a:p>
            <a:pPr marL="285750" indent="-285750" algn="just">
              <a:spcBef>
                <a:spcPts val="0"/>
              </a:spcBef>
            </a:pPr>
            <a:r>
              <a:rPr lang="es-ES" sz="1800" dirty="0"/>
              <a:t>Falta de ideas para recetas: Incluso si las personas compran frutas, a menudo no tienen ideas creativas sobre cómo usarlas en recetas saludables y variadas.</a:t>
            </a:r>
          </a:p>
          <a:p>
            <a:pPr marL="285750" indent="-285750" algn="just">
              <a:spcBef>
                <a:spcPts val="0"/>
              </a:spcBef>
            </a:pPr>
            <a:r>
              <a:rPr lang="es-ES" sz="1800" dirty="0"/>
              <a:t>Alimentación poco saludable: Debido a los factores anteriores, las personas tienden a recurrir a opciones de comida rápida y procesada, que son menos nutritivas.</a:t>
            </a:r>
            <a:endParaRPr sz="18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n-US" sz="2800" dirty="0">
                <a:solidFill>
                  <a:schemeClr val="lt1"/>
                </a:solidFill>
                <a:latin typeface="Arial"/>
                <a:ea typeface="Arial"/>
                <a:cs typeface="Arial"/>
                <a:sym typeface="Arial"/>
              </a:rPr>
              <a:t>UNIDAD 1. </a:t>
            </a:r>
            <a:r>
              <a:rPr lang="en-US" sz="2800" dirty="0" err="1">
                <a:solidFill>
                  <a:schemeClr val="lt1"/>
                </a:solidFill>
                <a:latin typeface="Arial"/>
                <a:ea typeface="Arial"/>
                <a:cs typeface="Arial"/>
                <a:sym typeface="Arial"/>
              </a:rPr>
              <a:t>Introducción</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228140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419" sz="2400" dirty="0">
                <a:solidFill>
                  <a:srgbClr val="193EB0"/>
                </a:solidFill>
                <a:latin typeface="Arial"/>
                <a:ea typeface="Arial"/>
                <a:cs typeface="Arial"/>
                <a:sym typeface="Arial"/>
              </a:rPr>
              <a:t>1.3.Objetivos generales y específicos</a:t>
            </a:r>
            <a:endParaRPr lang="es-419" sz="2400" dirty="0"/>
          </a:p>
        </p:txBody>
      </p:sp>
      <p:sp>
        <p:nvSpPr>
          <p:cNvPr id="86" name="Google Shape;86;p4"/>
          <p:cNvSpPr txBox="1">
            <a:spLocks noGrp="1"/>
          </p:cNvSpPr>
          <p:nvPr>
            <p:ph type="body" idx="5"/>
          </p:nvPr>
        </p:nvSpPr>
        <p:spPr>
          <a:xfrm>
            <a:off x="680705" y="2511033"/>
            <a:ext cx="8541187" cy="3379832"/>
          </a:xfrm>
          <a:prstGeom prst="rect">
            <a:avLst/>
          </a:prstGeom>
          <a:noFill/>
          <a:ln>
            <a:noFill/>
          </a:ln>
        </p:spPr>
        <p:txBody>
          <a:bodyPr spcFirstLastPara="1" wrap="square" lIns="0" tIns="0" rIns="0" bIns="0" anchor="t" anchorCtr="0">
            <a:noAutofit/>
          </a:bodyPr>
          <a:lstStyle/>
          <a:p>
            <a:pPr marL="285750" indent="-285750" algn="just">
              <a:spcBef>
                <a:spcPts val="0"/>
              </a:spcBef>
            </a:pPr>
            <a:r>
              <a:rPr lang="es-ES" sz="1800" dirty="0"/>
              <a:t>Objetivos Generales</a:t>
            </a:r>
          </a:p>
          <a:p>
            <a:pPr marL="742950" lvl="1" indent="-285750" algn="just">
              <a:spcBef>
                <a:spcPts val="0"/>
              </a:spcBef>
            </a:pPr>
            <a:r>
              <a:rPr lang="es-ES" sz="1700" dirty="0"/>
              <a:t>Promover una alimentación saludable facilitando el consumo de frutas mediante su identificación y la provisión de recetas.</a:t>
            </a:r>
          </a:p>
          <a:p>
            <a:pPr marL="742950" lvl="1" indent="-285750" algn="just">
              <a:spcBef>
                <a:spcPts val="0"/>
              </a:spcBef>
            </a:pPr>
            <a:r>
              <a:rPr lang="es-ES" sz="1700" dirty="0"/>
              <a:t>Facilitar la inclusión de frutas en la dieta diaria para personas con estilos de vida ocupados.</a:t>
            </a:r>
          </a:p>
          <a:p>
            <a:pPr marL="742950" lvl="1" indent="-285750" algn="just">
              <a:spcBef>
                <a:spcPts val="0"/>
              </a:spcBef>
            </a:pPr>
            <a:r>
              <a:rPr lang="es-ES" sz="1700" dirty="0"/>
              <a:t>Educar sobre nutrición mediante información detallada sobre los beneficios de las frutas.</a:t>
            </a:r>
            <a:endParaRPr sz="17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n-US" sz="2800" dirty="0">
                <a:solidFill>
                  <a:schemeClr val="lt1"/>
                </a:solidFill>
                <a:latin typeface="Arial"/>
                <a:ea typeface="Arial"/>
                <a:cs typeface="Arial"/>
                <a:sym typeface="Arial"/>
              </a:rPr>
              <a:t>UNIDAD 1. </a:t>
            </a:r>
            <a:r>
              <a:rPr lang="en-US" sz="2800" dirty="0" err="1">
                <a:solidFill>
                  <a:schemeClr val="lt1"/>
                </a:solidFill>
                <a:latin typeface="Arial"/>
                <a:ea typeface="Arial"/>
                <a:cs typeface="Arial"/>
                <a:sym typeface="Arial"/>
              </a:rPr>
              <a:t>Introducción</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44355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419" sz="2400" dirty="0">
                <a:solidFill>
                  <a:srgbClr val="193EB0"/>
                </a:solidFill>
                <a:latin typeface="Arial"/>
                <a:ea typeface="Arial"/>
                <a:cs typeface="Arial"/>
                <a:sym typeface="Arial"/>
              </a:rPr>
              <a:t>1.3.Objetivos generales y específicos</a:t>
            </a:r>
            <a:endParaRPr lang="es-419" sz="2400" dirty="0"/>
          </a:p>
        </p:txBody>
      </p:sp>
      <p:sp>
        <p:nvSpPr>
          <p:cNvPr id="86" name="Google Shape;86;p4"/>
          <p:cNvSpPr txBox="1">
            <a:spLocks noGrp="1"/>
          </p:cNvSpPr>
          <p:nvPr>
            <p:ph type="body" idx="5"/>
          </p:nvPr>
        </p:nvSpPr>
        <p:spPr>
          <a:xfrm>
            <a:off x="680705" y="2511033"/>
            <a:ext cx="8541187" cy="3379832"/>
          </a:xfrm>
          <a:prstGeom prst="rect">
            <a:avLst/>
          </a:prstGeom>
          <a:noFill/>
          <a:ln>
            <a:noFill/>
          </a:ln>
        </p:spPr>
        <p:txBody>
          <a:bodyPr spcFirstLastPara="1" wrap="square" lIns="0" tIns="0" rIns="0" bIns="0" anchor="t" anchorCtr="0">
            <a:noAutofit/>
          </a:bodyPr>
          <a:lstStyle/>
          <a:p>
            <a:pPr marL="285750" indent="-285750" algn="just">
              <a:spcBef>
                <a:spcPts val="0"/>
              </a:spcBef>
            </a:pPr>
            <a:r>
              <a:rPr lang="es-ES" sz="1800" dirty="0"/>
              <a:t>Objetivos Específicos</a:t>
            </a:r>
          </a:p>
          <a:p>
            <a:pPr marL="742950" lvl="1" indent="-285750" algn="just">
              <a:spcBef>
                <a:spcPts val="0"/>
              </a:spcBef>
            </a:pPr>
            <a:r>
              <a:rPr lang="es-ES" sz="1700" dirty="0"/>
              <a:t>Desarrollar una herramienta de reconocimiento de frutas a través de la cámara del dispositivo.</a:t>
            </a:r>
          </a:p>
          <a:p>
            <a:pPr marL="742950" lvl="1" indent="-285750" algn="just">
              <a:spcBef>
                <a:spcPts val="0"/>
              </a:spcBef>
            </a:pPr>
            <a:r>
              <a:rPr lang="es-ES" sz="1700" dirty="0"/>
              <a:t>Ofrecer una variedad de recetas saludables que incluyan frutas.</a:t>
            </a:r>
          </a:p>
          <a:p>
            <a:pPr marL="742950" lvl="1" indent="-285750" algn="just">
              <a:spcBef>
                <a:spcPts val="0"/>
              </a:spcBef>
            </a:pPr>
            <a:r>
              <a:rPr lang="es-ES" sz="1700" dirty="0"/>
              <a:t>Inspirar creatividad culinaria con ideas innovadoras para usar frutas en la cocina.</a:t>
            </a:r>
          </a:p>
          <a:p>
            <a:pPr marL="742950" lvl="1" indent="-285750" algn="just">
              <a:spcBef>
                <a:spcPts val="0"/>
              </a:spcBef>
            </a:pPr>
            <a:r>
              <a:rPr lang="es-ES" sz="1700" dirty="0"/>
              <a:t>Diseñar una interfaz de usuario intuitiva para fácil acceso a las funciones de la aplicación.</a:t>
            </a:r>
            <a:endParaRPr sz="16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n-US" sz="2800" dirty="0">
                <a:solidFill>
                  <a:schemeClr val="lt1"/>
                </a:solidFill>
                <a:latin typeface="Arial"/>
                <a:ea typeface="Arial"/>
                <a:cs typeface="Arial"/>
                <a:sym typeface="Arial"/>
              </a:rPr>
              <a:t>UNIDAD 1. </a:t>
            </a:r>
            <a:r>
              <a:rPr lang="en-US" sz="2800" dirty="0" err="1">
                <a:solidFill>
                  <a:schemeClr val="lt1"/>
                </a:solidFill>
                <a:latin typeface="Arial"/>
                <a:ea typeface="Arial"/>
                <a:cs typeface="Arial"/>
                <a:sym typeface="Arial"/>
              </a:rPr>
              <a:t>Introducción</a:t>
            </a:r>
            <a:endParaRPr lang="en-US" sz="2800" dirty="0">
              <a:solidFill>
                <a:schemeClr val="lt1"/>
              </a:solidFill>
              <a:latin typeface="Arial"/>
              <a:ea typeface="Arial"/>
              <a:cs typeface="Arial"/>
              <a:sym typeface="Arial"/>
            </a:endParaRPr>
          </a:p>
        </p:txBody>
      </p:sp>
    </p:spTree>
    <p:custDataLst>
      <p:tags r:id="rId1"/>
    </p:custDataLst>
    <p:extLst>
      <p:ext uri="{BB962C8B-B14F-4D97-AF65-F5344CB8AC3E}">
        <p14:creationId xmlns:p14="http://schemas.microsoft.com/office/powerpoint/2010/main" val="191202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ES" sz="2400" dirty="0">
                <a:solidFill>
                  <a:srgbClr val="193EB0"/>
                </a:solidFill>
                <a:latin typeface="Arial"/>
                <a:ea typeface="Arial"/>
                <a:cs typeface="Arial"/>
                <a:sym typeface="Arial"/>
              </a:rPr>
              <a:t>2.1. Solución Innovadora con IA</a:t>
            </a:r>
            <a:endParaRPr lang="es-419" sz="24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s-ES" sz="2800" dirty="0">
                <a:solidFill>
                  <a:schemeClr val="lt1"/>
                </a:solidFill>
                <a:latin typeface="Arial"/>
                <a:ea typeface="Arial"/>
                <a:cs typeface="Arial"/>
                <a:sym typeface="Arial"/>
              </a:rPr>
              <a:t>UNIDAD 2. Presentación de la Solución</a:t>
            </a:r>
          </a:p>
        </p:txBody>
      </p:sp>
      <p:sp>
        <p:nvSpPr>
          <p:cNvPr id="3" name="Text Placeholder 2">
            <a:extLst>
              <a:ext uri="{FF2B5EF4-FFF2-40B4-BE49-F238E27FC236}">
                <a16:creationId xmlns:a16="http://schemas.microsoft.com/office/drawing/2014/main" id="{33B3C209-BDFC-5871-731E-FD02CF2C5755}"/>
              </a:ext>
            </a:extLst>
          </p:cNvPr>
          <p:cNvSpPr>
            <a:spLocks noGrp="1"/>
          </p:cNvSpPr>
          <p:nvPr>
            <p:ph type="body" idx="5"/>
          </p:nvPr>
        </p:nvSpPr>
        <p:spPr>
          <a:xfrm>
            <a:off x="449467" y="1809332"/>
            <a:ext cx="8739278" cy="4552279"/>
          </a:xfrm>
        </p:spPr>
        <p:txBody>
          <a:bodyPr/>
          <a:lstStyle/>
          <a:p>
            <a:pPr algn="just"/>
            <a:r>
              <a:rPr lang="es-ES" dirty="0"/>
              <a:t>Nuestro equipo ha diseñado una solución innovadora basada en inteligencia artificial, capaz de detectar una amplia variedad de frutas. Esta tecnología no solo identificará las frutas, sino que también, basada en dicha identificación, recomendará diferentes recetas saludables y creativas para que los usuarios puedan incorporarlas fácilmente en su dieta diaria.</a:t>
            </a:r>
          </a:p>
          <a:p>
            <a:pPr algn="just"/>
            <a:r>
              <a:rPr lang="es-ES" dirty="0"/>
              <a:t>Los puntos principales de su solución innovadora basada en inteligencia artificial para la identificación y recomendación de frutas:</a:t>
            </a:r>
          </a:p>
          <a:p>
            <a:pPr lvl="1" algn="just"/>
            <a:r>
              <a:rPr lang="es-ES" sz="1400" dirty="0"/>
              <a:t>La utilización de inteligencia artificial para detectar una amplia variedad de frutas basada en imágenes.</a:t>
            </a:r>
          </a:p>
          <a:p>
            <a:pPr lvl="1" algn="just"/>
            <a:r>
              <a:rPr lang="es-ES" sz="1400" dirty="0"/>
              <a:t>El desarrollo y entrenamiento de un modelo de aprendizaje profundo para la identificación precisa.</a:t>
            </a:r>
          </a:p>
          <a:p>
            <a:pPr lvl="1" algn="just"/>
            <a:r>
              <a:rPr lang="es-ES" sz="1400" dirty="0"/>
              <a:t>La generación de recetas saludables y creativas basadas en las frutas identificadas.</a:t>
            </a:r>
          </a:p>
          <a:p>
            <a:pPr lvl="1" algn="just"/>
            <a:r>
              <a:rPr lang="es-ES" sz="1400" dirty="0"/>
              <a:t>La Interfaz intuitiva para cargar imágenes, recibir identificaciones y acceder a las recomendaciones de recetas.</a:t>
            </a:r>
          </a:p>
        </p:txBody>
      </p:sp>
    </p:spTree>
    <p:custDataLst>
      <p:tags r:id="rId1"/>
    </p:custDataLst>
    <p:extLst>
      <p:ext uri="{BB962C8B-B14F-4D97-AF65-F5344CB8AC3E}">
        <p14:creationId xmlns:p14="http://schemas.microsoft.com/office/powerpoint/2010/main" val="179114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449468" y="1440000"/>
            <a:ext cx="8541300" cy="369332"/>
          </a:xfrm>
          <a:prstGeom prst="rect">
            <a:avLst/>
          </a:prstGeom>
          <a:noFill/>
          <a:ln>
            <a:noFill/>
          </a:ln>
        </p:spPr>
        <p:txBody>
          <a:bodyPr spcFirstLastPara="1" wrap="square" lIns="0" tIns="0" rIns="0" bIns="0" anchor="t" anchorCtr="0">
            <a:spAutoFit/>
          </a:bodyPr>
          <a:lstStyle/>
          <a:p>
            <a:pPr>
              <a:buSzPts val="2400"/>
            </a:pPr>
            <a:r>
              <a:rPr lang="es-ES" sz="2400" dirty="0">
                <a:solidFill>
                  <a:srgbClr val="193EB0"/>
                </a:solidFill>
                <a:latin typeface="Arial"/>
                <a:ea typeface="Arial"/>
                <a:cs typeface="Arial"/>
                <a:sym typeface="Arial"/>
              </a:rPr>
              <a:t>2.2. Ventajas de la Implementación de Nuestra Solución</a:t>
            </a:r>
            <a:endParaRPr lang="es-419" sz="2400" dirty="0"/>
          </a:p>
        </p:txBody>
      </p:sp>
      <p:sp>
        <p:nvSpPr>
          <p:cNvPr id="88" name="Google Shape;88;p4"/>
          <p:cNvSpPr txBox="1"/>
          <p:nvPr/>
        </p:nvSpPr>
        <p:spPr>
          <a:xfrm>
            <a:off x="449467" y="307412"/>
            <a:ext cx="8541187"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2800"/>
              <a:buFont typeface="Arial"/>
              <a:buNone/>
            </a:pPr>
            <a:r>
              <a:rPr lang="es-ES" sz="2800" dirty="0">
                <a:solidFill>
                  <a:schemeClr val="lt1"/>
                </a:solidFill>
                <a:latin typeface="Arial"/>
                <a:ea typeface="Arial"/>
                <a:cs typeface="Arial"/>
                <a:sym typeface="Arial"/>
              </a:rPr>
              <a:t>UNIDAD 2. Presentación de la Solución</a:t>
            </a:r>
          </a:p>
        </p:txBody>
      </p:sp>
      <p:sp>
        <p:nvSpPr>
          <p:cNvPr id="3" name="Text Placeholder 2">
            <a:extLst>
              <a:ext uri="{FF2B5EF4-FFF2-40B4-BE49-F238E27FC236}">
                <a16:creationId xmlns:a16="http://schemas.microsoft.com/office/drawing/2014/main" id="{33B3C209-BDFC-5871-731E-FD02CF2C5755}"/>
              </a:ext>
            </a:extLst>
          </p:cNvPr>
          <p:cNvSpPr>
            <a:spLocks noGrp="1"/>
          </p:cNvSpPr>
          <p:nvPr>
            <p:ph type="body" idx="5"/>
          </p:nvPr>
        </p:nvSpPr>
        <p:spPr>
          <a:xfrm>
            <a:off x="449467" y="1809333"/>
            <a:ext cx="8739278" cy="816302"/>
          </a:xfrm>
        </p:spPr>
        <p:txBody>
          <a:bodyPr/>
          <a:lstStyle/>
          <a:p>
            <a:pPr marL="135255" indent="0" algn="just">
              <a:buNone/>
            </a:pPr>
            <a:r>
              <a:rPr lang="es-ES" sz="1800" dirty="0"/>
              <a:t>Las ventajas de la Implementación de Nuestra Solución son:</a:t>
            </a:r>
          </a:p>
        </p:txBody>
      </p:sp>
      <p:sp>
        <p:nvSpPr>
          <p:cNvPr id="2" name="Rectangle 1">
            <a:extLst>
              <a:ext uri="{FF2B5EF4-FFF2-40B4-BE49-F238E27FC236}">
                <a16:creationId xmlns:a16="http://schemas.microsoft.com/office/drawing/2014/main" id="{49AAF853-C681-61EE-FE74-EB5300287B52}"/>
              </a:ext>
            </a:extLst>
          </p:cNvPr>
          <p:cNvSpPr/>
          <p:nvPr/>
        </p:nvSpPr>
        <p:spPr>
          <a:xfrm>
            <a:off x="561703" y="2625635"/>
            <a:ext cx="8428951" cy="3370216"/>
          </a:xfrm>
          <a:prstGeom prst="rect">
            <a:avLst/>
          </a:prstGeom>
          <a:solidFill>
            <a:srgbClr val="1429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descr="Logotipo De Frutas PNG Imágenes Transparentes - Pngtree">
            <a:extLst>
              <a:ext uri="{FF2B5EF4-FFF2-40B4-BE49-F238E27FC236}">
                <a16:creationId xmlns:a16="http://schemas.microsoft.com/office/drawing/2014/main" id="{FFDD230C-34A5-9B5F-5C79-3C522D0B5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71" y="2796542"/>
            <a:ext cx="992903" cy="99290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A56D728A-CDC2-34D9-95D1-00DDC41443DD}"/>
              </a:ext>
            </a:extLst>
          </p:cNvPr>
          <p:cNvSpPr txBox="1">
            <a:spLocks/>
          </p:cNvSpPr>
          <p:nvPr/>
        </p:nvSpPr>
        <p:spPr>
          <a:xfrm>
            <a:off x="1294199" y="2858061"/>
            <a:ext cx="7470978" cy="29549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35255" indent="0" algn="just">
              <a:buFont typeface="Arial"/>
              <a:buNone/>
            </a:pPr>
            <a:r>
              <a:rPr lang="es-ES" sz="1600" b="1" dirty="0">
                <a:solidFill>
                  <a:schemeClr val="bg1"/>
                </a:solidFill>
              </a:rPr>
              <a:t>Facilidad de Uso</a:t>
            </a:r>
            <a:r>
              <a:rPr lang="es-ES" sz="1600" dirty="0">
                <a:solidFill>
                  <a:schemeClr val="bg1"/>
                </a:solidFill>
              </a:rPr>
              <a:t>: Interfaz intuitiva que permite a los usuarios cargar imágenes y obtener identificaciones rápidas sin necesidad de conocimientos técnicos.</a:t>
            </a:r>
          </a:p>
          <a:p>
            <a:pPr marL="135255" indent="0" algn="just">
              <a:buFont typeface="Arial"/>
              <a:buNone/>
            </a:pPr>
            <a:r>
              <a:rPr lang="es-ES" sz="1600" b="1" dirty="0">
                <a:solidFill>
                  <a:schemeClr val="bg1"/>
                </a:solidFill>
              </a:rPr>
              <a:t>Promoción de Salud: </a:t>
            </a:r>
            <a:r>
              <a:rPr lang="es-ES" sz="1600" dirty="0">
                <a:solidFill>
                  <a:schemeClr val="bg1"/>
                </a:solidFill>
              </a:rPr>
              <a:t>Facilita la inclusión de frutas en la dieta diaria, promoviendo hábitos alimenticios más saludables.</a:t>
            </a:r>
          </a:p>
          <a:p>
            <a:pPr marL="135255" indent="0" algn="just">
              <a:buFont typeface="Arial"/>
              <a:buNone/>
            </a:pPr>
            <a:r>
              <a:rPr lang="es-ES" sz="1600" b="1" dirty="0">
                <a:solidFill>
                  <a:schemeClr val="bg1"/>
                </a:solidFill>
              </a:rPr>
              <a:t>Accesibilidad y Educación</a:t>
            </a:r>
            <a:r>
              <a:rPr lang="es-ES" sz="1600" dirty="0">
                <a:solidFill>
                  <a:schemeClr val="bg1"/>
                </a:solidFill>
              </a:rPr>
              <a:t>: Disponible en múltiples plataformas para un acceso conveniente y educativo sobre los beneficios nutricionales de las frutas.</a:t>
            </a:r>
          </a:p>
        </p:txBody>
      </p:sp>
      <p:pic>
        <p:nvPicPr>
          <p:cNvPr id="5" name="Picture 4" descr="Logotipo De Frutas PNG Imágenes Transparentes - Pngtree">
            <a:extLst>
              <a:ext uri="{FF2B5EF4-FFF2-40B4-BE49-F238E27FC236}">
                <a16:creationId xmlns:a16="http://schemas.microsoft.com/office/drawing/2014/main" id="{F0381C88-6E8B-DDF9-891F-E0D8CB1F0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571" y="3545236"/>
            <a:ext cx="992903" cy="9929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tipo De Frutas PNG Imágenes Transparentes - Pngtree">
            <a:extLst>
              <a:ext uri="{FF2B5EF4-FFF2-40B4-BE49-F238E27FC236}">
                <a16:creationId xmlns:a16="http://schemas.microsoft.com/office/drawing/2014/main" id="{628AC387-A8B1-9362-BB21-A9F1382D9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82" y="4274091"/>
            <a:ext cx="992903" cy="99290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37877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1.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2.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3.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14.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9.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1066</Words>
  <Application>Microsoft Office PowerPoint</Application>
  <PresentationFormat>Personalizado</PresentationFormat>
  <Paragraphs>70</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Malgun Gothic</vt:lpstr>
      <vt:lpstr>Arial</vt:lpstr>
      <vt:lpstr>Calibri</vt:lpstr>
      <vt:lpstr>SIC_Template_AI</vt:lpstr>
      <vt:lpstr>Samsung Innovation Campus</vt:lpstr>
      <vt:lpstr>Presentación de PowerPoint</vt:lpstr>
      <vt:lpstr>Presentación de PowerPoint</vt:lpstr>
      <vt:lpstr>1.1. Contexto del mundo real</vt:lpstr>
      <vt:lpstr>1.2. Identificación del Problema</vt:lpstr>
      <vt:lpstr>1.3.Objetivos generales y específicos</vt:lpstr>
      <vt:lpstr>1.3.Objetivos generales y específicos</vt:lpstr>
      <vt:lpstr>2.1. Solución Innovadora con IA</vt:lpstr>
      <vt:lpstr>2.2. Ventajas de la Implementación de Nuestra Solución</vt:lpstr>
      <vt:lpstr>3.1. Descripción de las fuentes de datos utilizada</vt:lpstr>
      <vt:lpstr>3.2. Clasificación de Imágenes </vt:lpstr>
      <vt:lpstr>4.1. Conclusión y Recomendaciones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ADEMIR MONTENEGRO</cp:lastModifiedBy>
  <cp:revision>8</cp:revision>
  <dcterms:created xsi:type="dcterms:W3CDTF">2019-07-06T14:12:49Z</dcterms:created>
  <dcterms:modified xsi:type="dcterms:W3CDTF">2024-07-11T22:49:12Z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