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8" r:id="rId7"/>
    <p:sldId id="270" r:id="rId8"/>
    <p:sldId id="272" r:id="rId9"/>
    <p:sldId id="274" r:id="rId10"/>
    <p:sldId id="269" r:id="rId11"/>
    <p:sldId id="267" r:id="rId12"/>
    <p:sldId id="259" r:id="rId13"/>
  </p:sldIdLst>
  <p:sldSz cx="9902825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3A4"/>
    <a:srgbClr val="142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3711" autoAdjust="0"/>
  </p:normalViewPr>
  <p:slideViewPr>
    <p:cSldViewPr snapToGrid="0">
      <p:cViewPr varScale="1">
        <p:scale>
          <a:sx n="114" d="100"/>
          <a:sy n="114" d="100"/>
        </p:scale>
        <p:origin x="1008" y="102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4302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9655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80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76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Note:</a:t>
            </a:r>
            <a:endParaRPr dirty="0"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89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737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6769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37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_Table of Contents" userDrawn="1">
  <p:cSld name="3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2" name="Google Shape;32;p9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able of Contents" userDrawn="1">
  <p:cSld name="2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Google Shape;38;p10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 bwMode="auto"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 bwMode="auto"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 bwMode="auto"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 bwMode="auto"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 bwMode="auto"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 bwMode="auto">
          <a:xfrm>
            <a:off x="522287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>
              <a:lnSpc>
                <a:spcPct val="12857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1pPr>
            <a:lvl2pPr marL="914400" marR="0" lvl="1" indent="-29464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10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last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 bwMode="auto"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5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" name="Google Shape;49;p11"/>
          <p:cNvSpPr/>
          <p:nvPr/>
        </p:nvSpPr>
        <p:spPr bwMode="auto"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ⓒ2021 SAMSUNG. All rights reserved.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 bwMode="auto"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  <a:defRPr/>
            </a:pPr>
            <a:endParaRPr sz="195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28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65452"/>
            <a:ext cx="2631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26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14255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Competencia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C8B5F9-6D4E-4F00-A014-0B7C7724B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9055" y="1778597"/>
            <a:ext cx="2457324" cy="26699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00C0123-62BB-4A84-89D6-FE48F174ECDE}"/>
              </a:ext>
            </a:extLst>
          </p:cNvPr>
          <p:cNvSpPr txBox="1"/>
          <p:nvPr/>
        </p:nvSpPr>
        <p:spPr>
          <a:xfrm>
            <a:off x="5872860" y="1529739"/>
            <a:ext cx="37644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419" b="1" i="0" dirty="0">
                <a:solidFill>
                  <a:srgbClr val="404040"/>
                </a:solidFill>
                <a:effectLst/>
                <a:latin typeface="+mn-lt"/>
              </a:rPr>
              <a:t>1. Personalización avanzada</a:t>
            </a:r>
            <a:endParaRPr lang="es-419" dirty="0">
              <a:solidFill>
                <a:srgbClr val="40404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Utiliza descripciones detalladas de los usuarios.</a:t>
            </a: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Va más allá de géneros o autores populares.</a:t>
            </a:r>
          </a:p>
          <a:p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5B3FA76-C0F6-4261-99D0-0A7D4871D4C6}"/>
              </a:ext>
            </a:extLst>
          </p:cNvPr>
          <p:cNvSpPr txBox="1"/>
          <p:nvPr/>
        </p:nvSpPr>
        <p:spPr>
          <a:xfrm>
            <a:off x="2978688" y="4947750"/>
            <a:ext cx="371805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419" b="1" i="0" dirty="0">
                <a:solidFill>
                  <a:srgbClr val="404040"/>
                </a:solidFill>
                <a:effectLst/>
                <a:latin typeface="+mn-lt"/>
              </a:rPr>
              <a:t>2. Interactividad única</a:t>
            </a:r>
            <a:endParaRPr lang="es-419" dirty="0">
              <a:solidFill>
                <a:srgbClr val="40404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Chatbot para interactuar con personajes.</a:t>
            </a: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Generación de imágenes para una experiencia </a:t>
            </a:r>
            <a:r>
              <a:rPr lang="es-419" sz="1200" b="0" i="0" dirty="0">
                <a:solidFill>
                  <a:schemeClr val="bg1"/>
                </a:solidFill>
                <a:effectLst/>
                <a:latin typeface="+mn-lt"/>
              </a:rPr>
              <a:t>eeeee</a:t>
            </a: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inmersiva.</a:t>
            </a:r>
          </a:p>
          <a:p>
            <a:endParaRPr lang="es-419" sz="1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5A6C74-F66B-4B31-815D-370B465457B9}"/>
              </a:ext>
            </a:extLst>
          </p:cNvPr>
          <p:cNvSpPr txBox="1"/>
          <p:nvPr/>
        </p:nvSpPr>
        <p:spPr>
          <a:xfrm>
            <a:off x="0" y="2839234"/>
            <a:ext cx="329124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419" b="1" i="0" dirty="0">
                <a:solidFill>
                  <a:srgbClr val="404040"/>
                </a:solidFill>
                <a:effectLst/>
                <a:latin typeface="+mn-lt"/>
              </a:rPr>
              <a:t>3. Enfoque inclusivo</a:t>
            </a:r>
            <a:endParaRPr lang="es-419" dirty="0">
              <a:solidFill>
                <a:srgbClr val="40404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Evita sesgos en recomendaciones.</a:t>
            </a: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Representación equitativa de autores de  </a:t>
            </a:r>
            <a:r>
              <a:rPr lang="es-419" sz="1200" b="0" i="0" dirty="0">
                <a:solidFill>
                  <a:schemeClr val="bg1"/>
                </a:solidFill>
                <a:effectLst/>
                <a:latin typeface="+mn-lt"/>
              </a:rPr>
              <a:t>eeeee</a:t>
            </a: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diversas culturas y géneros.</a:t>
            </a:r>
          </a:p>
          <a:p>
            <a:endParaRPr lang="es-419" sz="1200" dirty="0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0C08D9FD-6A1F-4638-A4C4-E6823E94F8A3}"/>
              </a:ext>
            </a:extLst>
          </p:cNvPr>
          <p:cNvCxnSpPr>
            <a:cxnSpLocks/>
          </p:cNvCxnSpPr>
          <p:nvPr/>
        </p:nvCxnSpPr>
        <p:spPr>
          <a:xfrm flipV="1">
            <a:off x="5872860" y="2511986"/>
            <a:ext cx="1629434" cy="603972"/>
          </a:xfrm>
          <a:prstGeom prst="bentConnector3">
            <a:avLst>
              <a:gd name="adj1" fmla="val 98734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5D7283E1-618A-46C4-A164-82873A6F6E8F}"/>
              </a:ext>
            </a:extLst>
          </p:cNvPr>
          <p:cNvCxnSpPr/>
          <p:nvPr/>
        </p:nvCxnSpPr>
        <p:spPr>
          <a:xfrm rot="10800000" flipV="1">
            <a:off x="1931077" y="2550475"/>
            <a:ext cx="1768643" cy="288758"/>
          </a:xfrm>
          <a:prstGeom prst="bentConnector3">
            <a:avLst>
              <a:gd name="adj1" fmla="val 9966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A30C9DC-ADC8-4E6F-A33C-F684865777D9}"/>
              </a:ext>
            </a:extLst>
          </p:cNvPr>
          <p:cNvCxnSpPr/>
          <p:nvPr/>
        </p:nvCxnSpPr>
        <p:spPr>
          <a:xfrm>
            <a:off x="4837717" y="4358421"/>
            <a:ext cx="0" cy="625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8EF9AD4C-480C-4A06-A4A4-4AD29418B0E1}"/>
              </a:ext>
            </a:extLst>
          </p:cNvPr>
          <p:cNvSpPr/>
          <p:nvPr/>
        </p:nvSpPr>
        <p:spPr bwMode="auto"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6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Importancia</a:t>
            </a:r>
            <a:r>
              <a:rPr lang="en-US" sz="2800" dirty="0">
                <a:solidFill>
                  <a:schemeClr val="bg1"/>
                </a:solidFill>
              </a:rPr>
              <a:t> y </a:t>
            </a:r>
            <a:r>
              <a:rPr lang="en-US" sz="2800" dirty="0" err="1">
                <a:solidFill>
                  <a:schemeClr val="bg1"/>
                </a:solidFill>
              </a:rPr>
              <a:t>Relevancia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BB9BD3-60AA-47BE-8694-CD269D43F151}"/>
              </a:ext>
            </a:extLst>
          </p:cNvPr>
          <p:cNvSpPr txBox="1"/>
          <p:nvPr/>
        </p:nvSpPr>
        <p:spPr>
          <a:xfrm>
            <a:off x="696258" y="1790503"/>
            <a:ext cx="382761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1. Relevancia cultural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Fomenta el amor por la lectura.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Enriquece la vida cultural de las personas.</a:t>
            </a:r>
          </a:p>
          <a:p>
            <a:pPr algn="l">
              <a:lnSpc>
                <a:spcPct val="150000"/>
              </a:lnSpc>
            </a:pPr>
            <a:endParaRPr lang="es-419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2. Impacto positivo en la industria editorial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Aumenta las ventas de libros.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Apoya a autores y editoriales.</a:t>
            </a:r>
          </a:p>
          <a:p>
            <a:pPr algn="l">
              <a:lnSpc>
                <a:spcPct val="150000"/>
              </a:lnSpc>
            </a:pPr>
            <a:endParaRPr lang="es-419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3. Sostenibilidad ambiental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Inter"/>
              </a:rPr>
              <a:t>      - 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Promueve la lectura digital.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Reduce el uso de papel y recursos naturales.</a:t>
            </a:r>
          </a:p>
          <a:p>
            <a:endParaRPr lang="es-419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A1027A5-9653-43C0-8AF9-99A58030464B}"/>
              </a:ext>
            </a:extLst>
          </p:cNvPr>
          <p:cNvSpPr txBox="1"/>
          <p:nvPr/>
        </p:nvSpPr>
        <p:spPr>
          <a:xfrm>
            <a:off x="5183834" y="1790503"/>
            <a:ext cx="42970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4.Innovación tecnológica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Combina IA, NLP y generación de imágenes.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Ofrece una experiencia única e inmersiva.</a:t>
            </a:r>
          </a:p>
          <a:p>
            <a:pPr algn="l">
              <a:lnSpc>
                <a:spcPct val="150000"/>
              </a:lnSpc>
            </a:pPr>
            <a:endParaRPr lang="es-419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5. Motivación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Resolver problemas reales de los lectores.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Fomentar la lectura con tecnología innovadora y          </a:t>
            </a:r>
            <a:r>
              <a:rPr lang="es-419" b="0" i="0" dirty="0">
                <a:solidFill>
                  <a:schemeClr val="bg1"/>
                </a:solidFill>
                <a:effectLst/>
                <a:latin typeface="Inter"/>
              </a:rPr>
              <a:t>ffffffff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personalizada.</a:t>
            </a:r>
          </a:p>
          <a:p>
            <a:endParaRPr lang="es-419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2133E6-F4B2-437B-8D43-9B053B21F3EF}"/>
              </a:ext>
            </a:extLst>
          </p:cNvPr>
          <p:cNvSpPr/>
          <p:nvPr/>
        </p:nvSpPr>
        <p:spPr bwMode="auto">
          <a:xfrm>
            <a:off x="8196709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9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ES" dirty="0"/>
              <a:t>DreamPages</a:t>
            </a:r>
            <a:endParaRPr dirty="0"/>
          </a:p>
        </p:txBody>
      </p:sp>
      <p:sp>
        <p:nvSpPr>
          <p:cNvPr id="62" name="Google Shape;62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Rangers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3A235D-49BB-4A0B-8665-DD946571E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0445" y="2277163"/>
            <a:ext cx="691501" cy="75133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lt1"/>
                </a:solidFill>
              </a:rPr>
              <a:t>Team</a:t>
            </a:r>
            <a:endParaRPr dirty="0"/>
          </a:p>
        </p:txBody>
      </p:sp>
      <p:sp>
        <p:nvSpPr>
          <p:cNvPr id="34" name="Google Shape;85;p4">
            <a:extLst>
              <a:ext uri="{FF2B5EF4-FFF2-40B4-BE49-F238E27FC236}">
                <a16:creationId xmlns:a16="http://schemas.microsoft.com/office/drawing/2014/main" id="{28CDFBB2-7CAD-4B95-B55A-21ACD19C1EE5}"/>
              </a:ext>
            </a:extLst>
          </p:cNvPr>
          <p:cNvSpPr txBox="1">
            <a:spLocks/>
          </p:cNvSpPr>
          <p:nvPr/>
        </p:nvSpPr>
        <p:spPr>
          <a:xfrm>
            <a:off x="449468" y="1440000"/>
            <a:ext cx="85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rtl="0">
              <a:buClr>
                <a:srgbClr val="0C0C0C"/>
              </a:buClr>
              <a:buSzPts val="2400"/>
            </a:pPr>
            <a:r>
              <a:rPr lang="en-US" sz="2400"/>
              <a:t>Miembros del </a:t>
            </a:r>
            <a:r>
              <a:rPr lang="es-VE" sz="2400"/>
              <a:t>equipo</a:t>
            </a:r>
            <a:endParaRPr lang="es-VE" sz="2400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9042CB8-DD6B-495C-9072-9244DD0EA122}"/>
              </a:ext>
            </a:extLst>
          </p:cNvPr>
          <p:cNvCxnSpPr>
            <a:cxnSpLocks/>
          </p:cNvCxnSpPr>
          <p:nvPr/>
        </p:nvCxnSpPr>
        <p:spPr>
          <a:xfrm>
            <a:off x="476532" y="3666984"/>
            <a:ext cx="8993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7FDB6498-668E-41EC-93F0-554956AA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13" y="2304127"/>
            <a:ext cx="1104879" cy="110487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BCD361A9-96E3-4153-BA32-12B0B4F34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391" y="2304127"/>
            <a:ext cx="1104879" cy="1104879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3817DD85-2F06-479A-B9D0-C0AC40FE2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205" y="2304127"/>
            <a:ext cx="1104879" cy="110487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560D5A71-AB60-43E9-9703-48E9769D7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915" y="2304127"/>
            <a:ext cx="1104879" cy="1104879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AAF017C1-BC4E-4636-8902-A8D674FA6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9031" y="2301811"/>
            <a:ext cx="1104879" cy="1104879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1C680EE4-E4AD-473F-A892-E55613CE02AF}"/>
              </a:ext>
            </a:extLst>
          </p:cNvPr>
          <p:cNvSpPr/>
          <p:nvPr/>
        </p:nvSpPr>
        <p:spPr>
          <a:xfrm>
            <a:off x="6222649" y="2301812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36F3738-BD52-45E3-8458-9DC1CF8EC577}"/>
              </a:ext>
            </a:extLst>
          </p:cNvPr>
          <p:cNvSpPr/>
          <p:nvPr/>
        </p:nvSpPr>
        <p:spPr>
          <a:xfrm>
            <a:off x="8093967" y="2301810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A626C9F-83E5-491C-B224-46AF3D6A5E98}"/>
              </a:ext>
            </a:extLst>
          </p:cNvPr>
          <p:cNvSpPr/>
          <p:nvPr/>
        </p:nvSpPr>
        <p:spPr>
          <a:xfrm>
            <a:off x="4379204" y="2301810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5C9813D-AFC7-4940-A8B5-8E38DCCB6D9B}"/>
              </a:ext>
            </a:extLst>
          </p:cNvPr>
          <p:cNvSpPr/>
          <p:nvPr/>
        </p:nvSpPr>
        <p:spPr>
          <a:xfrm>
            <a:off x="2591391" y="2301809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9E4011D-6463-42DB-851E-D1632B91BA8B}"/>
              </a:ext>
            </a:extLst>
          </p:cNvPr>
          <p:cNvSpPr/>
          <p:nvPr/>
        </p:nvSpPr>
        <p:spPr>
          <a:xfrm>
            <a:off x="703979" y="2313829"/>
            <a:ext cx="1099815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CC57FF29-40E2-433D-853E-A777B6260017}"/>
              </a:ext>
            </a:extLst>
          </p:cNvPr>
          <p:cNvSpPr/>
          <p:nvPr/>
        </p:nvSpPr>
        <p:spPr>
          <a:xfrm>
            <a:off x="7766432" y="3790487"/>
            <a:ext cx="1803142" cy="2204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CC75585B-EE6B-4361-A965-3540F7C1B215}"/>
              </a:ext>
            </a:extLst>
          </p:cNvPr>
          <p:cNvSpPr/>
          <p:nvPr/>
        </p:nvSpPr>
        <p:spPr>
          <a:xfrm>
            <a:off x="5959369" y="3790487"/>
            <a:ext cx="1641568" cy="22043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81682A28-B82A-4888-BEA3-42E783AA6ED5}"/>
              </a:ext>
            </a:extLst>
          </p:cNvPr>
          <p:cNvSpPr/>
          <p:nvPr/>
        </p:nvSpPr>
        <p:spPr>
          <a:xfrm>
            <a:off x="4117175" y="3769661"/>
            <a:ext cx="1676699" cy="23552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87905AB-5781-41A3-B85E-B0EF1DD6EF8D}"/>
              </a:ext>
            </a:extLst>
          </p:cNvPr>
          <p:cNvSpPr/>
          <p:nvPr/>
        </p:nvSpPr>
        <p:spPr>
          <a:xfrm>
            <a:off x="2334646" y="3804356"/>
            <a:ext cx="1618370" cy="2269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0F8C3AF7-CB11-47BE-8752-7E91FA54AAC8}"/>
              </a:ext>
            </a:extLst>
          </p:cNvPr>
          <p:cNvSpPr/>
          <p:nvPr/>
        </p:nvSpPr>
        <p:spPr>
          <a:xfrm>
            <a:off x="349785" y="3804356"/>
            <a:ext cx="1803143" cy="2470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1" name="Google Shape;86;p4">
            <a:extLst>
              <a:ext uri="{FF2B5EF4-FFF2-40B4-BE49-F238E27FC236}">
                <a16:creationId xmlns:a16="http://schemas.microsoft.com/office/drawing/2014/main" id="{44DB28C2-791C-42FB-83D8-004232C94B7C}"/>
              </a:ext>
            </a:extLst>
          </p:cNvPr>
          <p:cNvSpPr txBox="1">
            <a:spLocks/>
          </p:cNvSpPr>
          <p:nvPr/>
        </p:nvSpPr>
        <p:spPr>
          <a:xfrm>
            <a:off x="205421" y="3839514"/>
            <a:ext cx="1920980" cy="24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177748" lvl="1" algn="ctr" rtl="0">
              <a:lnSpc>
                <a:spcPct val="138461"/>
              </a:lnSpc>
              <a:spcBef>
                <a:spcPts val="500"/>
              </a:spcBef>
              <a:buClr>
                <a:srgbClr val="262626"/>
              </a:buClr>
              <a:buSzPts val="1040"/>
            </a:pPr>
            <a:r>
              <a:rPr lang="es-419" sz="1100" b="1" dirty="0"/>
              <a:t>Daniela Cañas (Líder)</a:t>
            </a:r>
          </a:p>
          <a:p>
            <a:pPr marL="177748" lvl="1" algn="ctr" rtl="0">
              <a:lnSpc>
                <a:spcPct val="138461"/>
              </a:lnSpc>
              <a:spcBef>
                <a:spcPts val="500"/>
              </a:spcBef>
              <a:buClr>
                <a:srgbClr val="262626"/>
              </a:buClr>
              <a:buSzPts val="1040"/>
            </a:pPr>
            <a:r>
              <a:rPr lang="es-419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 sistema de recomendación de libros impulsado por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procesamiento de lenguaje natural</a:t>
            </a:r>
            <a:r>
              <a:rPr lang="es-419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419" sz="10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27DF018-DF2D-4391-A005-390D158A258B}"/>
              </a:ext>
            </a:extLst>
          </p:cNvPr>
          <p:cNvSpPr txBox="1"/>
          <p:nvPr/>
        </p:nvSpPr>
        <p:spPr>
          <a:xfrm>
            <a:off x="2107747" y="3839514"/>
            <a:ext cx="1928165" cy="154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Gabriel Giménez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000" dirty="0"/>
              <a:t>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una función para generar imágenes a partir de texto.</a:t>
            </a:r>
            <a:endParaRPr lang="es-VE" sz="10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F439AB2-C07E-4769-A0AE-F157C63D9ED5}"/>
              </a:ext>
            </a:extLst>
          </p:cNvPr>
          <p:cNvSpPr txBox="1"/>
          <p:nvPr/>
        </p:nvSpPr>
        <p:spPr>
          <a:xfrm>
            <a:off x="3887109" y="3859950"/>
            <a:ext cx="1998292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Cristhian Franquiz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b="1" dirty="0"/>
              <a:t> </a:t>
            </a:r>
            <a:r>
              <a:rPr lang="es-419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 sistema de recomendación de libros impulsado por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procesamiento de lenguaje natural.</a:t>
            </a:r>
            <a:endParaRPr lang="es-VE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DA5A7B1-AC62-4A59-9F0E-A71D8C5FC965}"/>
              </a:ext>
            </a:extLst>
          </p:cNvPr>
          <p:cNvSpPr txBox="1"/>
          <p:nvPr/>
        </p:nvSpPr>
        <p:spPr>
          <a:xfrm>
            <a:off x="5713621" y="3859950"/>
            <a:ext cx="1918588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Donovan Sequera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000" dirty="0"/>
              <a:t>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 Chatbot para interactuar con personajes literarios.</a:t>
            </a:r>
            <a:endParaRPr lang="es-VE" sz="10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D90FB8D-DA64-432F-A7A5-81B6248BD91B}"/>
              </a:ext>
            </a:extLst>
          </p:cNvPr>
          <p:cNvSpPr txBox="1"/>
          <p:nvPr/>
        </p:nvSpPr>
        <p:spPr>
          <a:xfrm>
            <a:off x="7555648" y="3839514"/>
            <a:ext cx="2082658" cy="154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Isabella Pernia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800" dirty="0"/>
              <a:t>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 Chatbot para interactuar con personajes literarios.</a:t>
            </a:r>
            <a:endParaRPr lang="es-VE" sz="8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B96F38-A467-4D04-A36E-CF0AB88CDA5A}"/>
              </a:ext>
            </a:extLst>
          </p:cNvPr>
          <p:cNvSpPr/>
          <p:nvPr/>
        </p:nvSpPr>
        <p:spPr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0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Planteamiento</a:t>
            </a:r>
            <a:endParaRPr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39439D5-0DE7-4BD4-9D58-6BAFA9AF42CE}"/>
              </a:ext>
            </a:extLst>
          </p:cNvPr>
          <p:cNvSpPr txBox="1">
            <a:spLocks/>
          </p:cNvSpPr>
          <p:nvPr/>
        </p:nvSpPr>
        <p:spPr>
          <a:xfrm>
            <a:off x="459030" y="1115463"/>
            <a:ext cx="8541187" cy="492443"/>
          </a:xfrm>
          <a:prstGeom prst="rect">
            <a:avLst/>
          </a:prstGeom>
        </p:spPr>
        <p:txBody>
          <a:bodyPr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s-ES" sz="2000" dirty="0">
                <a:latin typeface="+mj-lt"/>
              </a:rPr>
              <a:t>Problemas a resolver</a:t>
            </a:r>
            <a:endParaRPr lang="es-VE" sz="20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1A826E-7016-4949-94F2-69AA662F34AB}"/>
              </a:ext>
            </a:extLst>
          </p:cNvPr>
          <p:cNvSpPr txBox="1"/>
          <p:nvPr/>
        </p:nvSpPr>
        <p:spPr>
          <a:xfrm>
            <a:off x="1051874" y="1703807"/>
            <a:ext cx="7010718" cy="4299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1. Falta de personalización en recomendaciones de libros</a:t>
            </a:r>
            <a:r>
              <a:rPr lang="es-419" b="1" i="0" dirty="0">
                <a:solidFill>
                  <a:srgbClr val="404040"/>
                </a:solidFill>
                <a:effectLst/>
                <a:latin typeface="+mn-lt"/>
              </a:rPr>
              <a:t>.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Personalización insuficiente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Recomendaciones genéricas</a:t>
            </a:r>
          </a:p>
          <a:p>
            <a:pPr indent="-457200" algn="l">
              <a:lnSpc>
                <a:spcPct val="150000"/>
              </a:lnSpc>
            </a:pPr>
            <a:endParaRPr lang="es-419" sz="1200" i="0" dirty="0">
              <a:solidFill>
                <a:srgbClr val="404040"/>
              </a:solidFill>
              <a:effectLst/>
              <a:latin typeface="+mn-lt"/>
            </a:endParaRPr>
          </a:p>
          <a:p>
            <a:pPr indent="-457200"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2. Dificultad para descubrir libros nuevos.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Sobrecarga de opciones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Falta de guía personalizada</a:t>
            </a:r>
          </a:p>
          <a:p>
            <a:pPr indent="-457200" algn="l">
              <a:lnSpc>
                <a:spcPct val="150000"/>
              </a:lnSpc>
            </a:pPr>
            <a:endParaRPr lang="es-419" sz="1200" i="0" dirty="0">
              <a:solidFill>
                <a:srgbClr val="404040"/>
              </a:solidFill>
              <a:effectLst/>
              <a:latin typeface="+mn-lt"/>
            </a:endParaRPr>
          </a:p>
          <a:p>
            <a:pPr indent="-457200"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3. Sesgos en recomendaciones.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Sesgos algorítmicos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Representación inequitativa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Autores diversos</a:t>
            </a:r>
          </a:p>
          <a:p>
            <a:pPr indent="-457200"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+mn-lt"/>
              </a:rPr>
              <a:t>      </a:t>
            </a: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- Inclusión literaria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F26AF5-C4CC-4902-8C74-B67CC9F84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26" y="4593965"/>
            <a:ext cx="947267" cy="9472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2B4DD2-16EC-4C5B-9ACD-4C346F43E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582" y="3057553"/>
            <a:ext cx="963318" cy="9633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99210BF-CB51-420C-9942-363BC72E6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639" y="1519989"/>
            <a:ext cx="1000098" cy="10000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61A585F-9A6B-4E72-8645-1D492E78F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3057" y="2210173"/>
            <a:ext cx="405815" cy="40581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06911C-A29A-4FA9-BFBF-909108EC0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466" y="3544030"/>
            <a:ext cx="485217" cy="55789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6F231FF-F942-4675-A392-90C89A23E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6706" y="5192294"/>
            <a:ext cx="697876" cy="69787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258257D-AF61-4F5A-A65F-B5CA842BCA93}"/>
              </a:ext>
            </a:extLst>
          </p:cNvPr>
          <p:cNvSpPr/>
          <p:nvPr/>
        </p:nvSpPr>
        <p:spPr bwMode="auto"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55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Objetivos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15DBB7-02C2-4FB1-8B9B-36E76045FAF5}"/>
              </a:ext>
            </a:extLst>
          </p:cNvPr>
          <p:cNvSpPr txBox="1"/>
          <p:nvPr/>
        </p:nvSpPr>
        <p:spPr>
          <a:xfrm>
            <a:off x="4392410" y="1306892"/>
            <a:ext cx="40985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1. Fomentar el hábito de la lectura</a:t>
            </a:r>
          </a:p>
          <a:p>
            <a:pPr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+mn-lt"/>
              </a:rPr>
              <a:t>      - Ofrecer r</a:t>
            </a: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ecomendaciones personalizadas</a:t>
            </a:r>
          </a:p>
          <a:p>
            <a:pPr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+mn-lt"/>
              </a:rPr>
              <a:t>      - Mayor s</a:t>
            </a: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atisfacción del lector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Mayor tiempo dedicado a la lectura</a:t>
            </a:r>
          </a:p>
          <a:p>
            <a:pPr algn="l">
              <a:lnSpc>
                <a:spcPct val="150000"/>
              </a:lnSpc>
            </a:pPr>
            <a:endParaRPr lang="es-419" i="0" dirty="0">
              <a:solidFill>
                <a:srgbClr val="404040"/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2. Incrementar las ventas de libros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Beneficio a autores y editoriales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Recomendaciones acertadas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Impulso a la industria editorial</a:t>
            </a:r>
          </a:p>
          <a:p>
            <a:pPr algn="l">
              <a:lnSpc>
                <a:spcPct val="150000"/>
              </a:lnSpc>
            </a:pPr>
            <a:endParaRPr lang="es-419" i="0" dirty="0">
              <a:solidFill>
                <a:srgbClr val="404040"/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3. Promover la lectura digital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Reducción del uso de papel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Sostenibilidad ambiental</a:t>
            </a:r>
          </a:p>
          <a:p>
            <a:pPr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+mn-lt"/>
              </a:rPr>
              <a:t>      - Menor impacto en r</a:t>
            </a: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ecursos naturales</a:t>
            </a:r>
          </a:p>
          <a:p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BCB3F5-6B54-400F-8F68-E7C22927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10" y="4767826"/>
            <a:ext cx="1019460" cy="10194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462561E-01EC-4076-BF33-F5CF19253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277" y="1602722"/>
            <a:ext cx="908126" cy="9081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14191C-9294-4579-8A32-F7FE70674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585" y="3129607"/>
            <a:ext cx="1019460" cy="10194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4F61ED-253F-4FD3-9892-7C6106AD9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8844" y="3166806"/>
            <a:ext cx="969603" cy="96960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21E00DA-8498-4A66-898E-2C3BD93543D1}"/>
              </a:ext>
            </a:extLst>
          </p:cNvPr>
          <p:cNvSpPr/>
          <p:nvPr/>
        </p:nvSpPr>
        <p:spPr bwMode="auto"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2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Herramientas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1067B4-3423-4DFE-AF38-D564472FE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" t="3922" r="4144" b="3451"/>
          <a:stretch/>
        </p:blipFill>
        <p:spPr>
          <a:xfrm>
            <a:off x="664163" y="1512435"/>
            <a:ext cx="2248795" cy="22423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EA431F9-5491-4B2E-B7D9-D257C1ED92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87" t="6489" r="5835" b="6789"/>
          <a:stretch/>
        </p:blipFill>
        <p:spPr>
          <a:xfrm>
            <a:off x="3570436" y="1634802"/>
            <a:ext cx="2660179" cy="212002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0674818-5E3F-402C-AF2C-CFE9E36CB1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18" t="10981" r="6828" b="10403"/>
          <a:stretch/>
        </p:blipFill>
        <p:spPr>
          <a:xfrm>
            <a:off x="6794868" y="1948726"/>
            <a:ext cx="2524715" cy="180609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D245A44-1D08-41A6-A532-6E5A0B49BF19}"/>
              </a:ext>
            </a:extLst>
          </p:cNvPr>
          <p:cNvSpPr txBox="1"/>
          <p:nvPr/>
        </p:nvSpPr>
        <p:spPr>
          <a:xfrm>
            <a:off x="437943" y="3856837"/>
            <a:ext cx="2701233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Recomendador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de Libro</a:t>
            </a: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419" altLang="es-419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Bibliotecas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 pandas,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nltk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sklearn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spacy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TextBlob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numpy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Funcionalidad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 Procesamiento de texto, recomendación de productos y análisis de opciones.</a:t>
            </a:r>
          </a:p>
          <a:p>
            <a:endParaRPr lang="es-419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789F6F6-0B91-4EA0-82FB-BC950111D2E0}"/>
              </a:ext>
            </a:extLst>
          </p:cNvPr>
          <p:cNvSpPr txBox="1"/>
          <p:nvPr/>
        </p:nvSpPr>
        <p:spPr bwMode="auto">
          <a:xfrm>
            <a:off x="3627682" y="3859289"/>
            <a:ext cx="264745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Texto a Imágenes</a:t>
            </a: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419" altLang="es-419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Bibliotecas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  PIL,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matplotlib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nltk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torch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numpy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 </a:t>
            </a:r>
          </a:p>
          <a:p>
            <a:pPr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Funcionalidad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 Generación y visualización de imágenes.</a:t>
            </a:r>
          </a:p>
          <a:p>
            <a:endParaRPr lang="es-419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E9EC4A-0C93-4DE9-AA8E-D1B797027950}"/>
              </a:ext>
            </a:extLst>
          </p:cNvPr>
          <p:cNvSpPr txBox="1"/>
          <p:nvPr/>
        </p:nvSpPr>
        <p:spPr bwMode="auto">
          <a:xfrm>
            <a:off x="6878613" y="3856837"/>
            <a:ext cx="2357224" cy="1215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Chatbot</a:t>
            </a: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419" altLang="es-419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Bibliotecas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  pandas,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groq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os.</a:t>
            </a:r>
          </a:p>
          <a:p>
            <a:pPr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Funcionalidad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 Chatbot interactivo. </a:t>
            </a:r>
            <a:endParaRPr lang="es-419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60EBFA3-BC49-432D-A767-8112C068C832}"/>
              </a:ext>
            </a:extLst>
          </p:cNvPr>
          <p:cNvSpPr/>
          <p:nvPr/>
        </p:nvSpPr>
        <p:spPr>
          <a:xfrm>
            <a:off x="437943" y="4660541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4463BD2-5594-4037-ADDA-6FF4F9F0E14C}"/>
              </a:ext>
            </a:extLst>
          </p:cNvPr>
          <p:cNvSpPr/>
          <p:nvPr/>
        </p:nvSpPr>
        <p:spPr bwMode="auto">
          <a:xfrm>
            <a:off x="437943" y="5163461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E20DC15-99CB-4778-9FDC-C99D0F4A47E2}"/>
              </a:ext>
            </a:extLst>
          </p:cNvPr>
          <p:cNvSpPr/>
          <p:nvPr/>
        </p:nvSpPr>
        <p:spPr bwMode="auto">
          <a:xfrm>
            <a:off x="3623334" y="4660540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97BDA3C-91DD-4B9B-92AB-02A0056610EF}"/>
              </a:ext>
            </a:extLst>
          </p:cNvPr>
          <p:cNvSpPr/>
          <p:nvPr/>
        </p:nvSpPr>
        <p:spPr bwMode="auto">
          <a:xfrm>
            <a:off x="3623334" y="5163461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E66F241-DD4F-44A2-A122-094DCCF7CCEC}"/>
              </a:ext>
            </a:extLst>
          </p:cNvPr>
          <p:cNvSpPr/>
          <p:nvPr/>
        </p:nvSpPr>
        <p:spPr bwMode="auto">
          <a:xfrm>
            <a:off x="6878592" y="4660540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12ED381-D7AC-425C-A5FB-C26743BD1468}"/>
              </a:ext>
            </a:extLst>
          </p:cNvPr>
          <p:cNvSpPr/>
          <p:nvPr/>
        </p:nvSpPr>
        <p:spPr bwMode="auto">
          <a:xfrm>
            <a:off x="6878592" y="4922961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9275F7-9C3D-450B-AC79-5F78A5C5A715}"/>
              </a:ext>
            </a:extLst>
          </p:cNvPr>
          <p:cNvSpPr/>
          <p:nvPr/>
        </p:nvSpPr>
        <p:spPr bwMode="auto"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2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Herramientas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F0F4BB-36B9-430B-B649-6D44CFD4CA38}"/>
              </a:ext>
            </a:extLst>
          </p:cNvPr>
          <p:cNvSpPr txBox="1"/>
          <p:nvPr/>
        </p:nvSpPr>
        <p:spPr bwMode="auto">
          <a:xfrm>
            <a:off x="3356746" y="984917"/>
            <a:ext cx="285089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Texto a Imágenes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ACBF20-5D75-49B0-96A2-D30142F9A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5000"/>
                    </a14:imgEffect>
                  </a14:imgLayer>
                </a14:imgProps>
              </a:ext>
            </a:extLst>
          </a:blip>
          <a:srcRect l="759" t="8818" r="2739"/>
          <a:stretch/>
        </p:blipFill>
        <p:spPr>
          <a:xfrm>
            <a:off x="138294" y="1613095"/>
            <a:ext cx="4643901" cy="31021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66F1DAD-3004-49CB-96BC-80B20D0195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8584" r="3004"/>
          <a:stretch/>
        </p:blipFill>
        <p:spPr>
          <a:xfrm>
            <a:off x="4782195" y="1613095"/>
            <a:ext cx="5033303" cy="31021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62D51BC-C661-4586-A10F-DAFBEAECE63C}"/>
              </a:ext>
            </a:extLst>
          </p:cNvPr>
          <p:cNvSpPr txBox="1"/>
          <p:nvPr/>
        </p:nvSpPr>
        <p:spPr>
          <a:xfrm>
            <a:off x="940258" y="4762701"/>
            <a:ext cx="40111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b="1" dirty="0"/>
              <a:t>Métrica </a:t>
            </a:r>
            <a:r>
              <a:rPr lang="es-419" b="1" dirty="0" err="1"/>
              <a:t>Perplexity</a:t>
            </a:r>
            <a:endParaRPr lang="es-419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Medida de predicción de datos.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Eficiencia del modelo.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Valor bajo: -15.67899244841297 (eficiencia).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Tópicos coherentes.</a:t>
            </a:r>
          </a:p>
          <a:p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7676F8-A79D-4561-A8A7-26917A45F4E9}"/>
              </a:ext>
            </a:extLst>
          </p:cNvPr>
          <p:cNvSpPr txBox="1"/>
          <p:nvPr/>
        </p:nvSpPr>
        <p:spPr>
          <a:xfrm>
            <a:off x="5477568" y="4808867"/>
            <a:ext cx="3121367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b="1" dirty="0"/>
              <a:t>Concordancia Tópicos-Imágenes</a:t>
            </a:r>
            <a:r>
              <a:rPr lang="es-419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Evaluación cualitativa.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Relación tópicos-imágenes generadas.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Coherencia del contenido.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Captura de información relevante.</a:t>
            </a:r>
          </a:p>
          <a:p>
            <a:endParaRPr lang="es-419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BA52BA-C8BA-40C4-BD6B-EA0F9F584075}"/>
              </a:ext>
            </a:extLst>
          </p:cNvPr>
          <p:cNvSpPr/>
          <p:nvPr/>
        </p:nvSpPr>
        <p:spPr bwMode="auto"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2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Herramientas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A3CEDF-6830-432B-A292-F31378D7477F}"/>
              </a:ext>
            </a:extLst>
          </p:cNvPr>
          <p:cNvSpPr txBox="1"/>
          <p:nvPr/>
        </p:nvSpPr>
        <p:spPr>
          <a:xfrm>
            <a:off x="3530580" y="906762"/>
            <a:ext cx="284166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419" altLang="es-419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Recomendador</a:t>
            </a:r>
            <a:r>
              <a:rPr kumimoji="0" lang="es-419" altLang="es-419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de Libro</a:t>
            </a:r>
            <a:endParaRPr kumimoji="0" lang="es-419" altLang="es-419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D04B4A-17CD-467E-876D-B5C0ACDB6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3" t="2101" r="25660" b="25106"/>
          <a:stretch/>
        </p:blipFill>
        <p:spPr>
          <a:xfrm>
            <a:off x="6522627" y="4919157"/>
            <a:ext cx="2352267" cy="115271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5795CF7-6FCD-4EC0-9ECB-4613019AA0D8}"/>
              </a:ext>
            </a:extLst>
          </p:cNvPr>
          <p:cNvSpPr txBox="1"/>
          <p:nvPr/>
        </p:nvSpPr>
        <p:spPr>
          <a:xfrm>
            <a:off x="483968" y="1630076"/>
            <a:ext cx="4065537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800" b="1" dirty="0">
                <a:solidFill>
                  <a:srgbClr val="1429A0"/>
                </a:solidFill>
              </a:rPr>
              <a:t>Nueva funcionalidad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Recomendaciones basadas en imágenes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Detector de libros (detector de objetos)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OCR (Reconocimiento Óptico de Caracteres)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Identificación de portadas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Código de recomendaciones</a:t>
            </a:r>
          </a:p>
          <a:p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65B745-C42C-4779-8566-913421AE3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470" y="4610418"/>
            <a:ext cx="1149327" cy="1235012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B2FB85F4-5362-47CF-B6FB-5A124A82EC41}"/>
              </a:ext>
            </a:extLst>
          </p:cNvPr>
          <p:cNvGrpSpPr/>
          <p:nvPr/>
        </p:nvGrpSpPr>
        <p:grpSpPr>
          <a:xfrm>
            <a:off x="2572541" y="5031221"/>
            <a:ext cx="1234235" cy="1045834"/>
            <a:chOff x="2462875" y="4730434"/>
            <a:chExt cx="1138998" cy="928289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64CA306-EB42-477A-B7AE-A6B8970F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2612" y="4730434"/>
              <a:ext cx="899261" cy="89926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00A2EC49-9D08-4412-A645-73FD4F83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62875" y="5261267"/>
              <a:ext cx="397456" cy="397456"/>
            </a:xfrm>
            <a:prstGeom prst="rect">
              <a:avLst/>
            </a:prstGeom>
          </p:spPr>
        </p:pic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86850BF-DE8B-4C56-AE39-76C7BCE1C40E}"/>
              </a:ext>
            </a:extLst>
          </p:cNvPr>
          <p:cNvSpPr txBox="1"/>
          <p:nvPr/>
        </p:nvSpPr>
        <p:spPr>
          <a:xfrm>
            <a:off x="6685339" y="4602982"/>
            <a:ext cx="212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/>
              <a:t>Índice de eficiencia</a:t>
            </a:r>
            <a:endParaRPr lang="es-419" sz="1600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E211C08-49F7-4076-9E3A-D62A3FB5CA25}"/>
              </a:ext>
            </a:extLst>
          </p:cNvPr>
          <p:cNvCxnSpPr>
            <a:cxnSpLocks/>
          </p:cNvCxnSpPr>
          <p:nvPr/>
        </p:nvCxnSpPr>
        <p:spPr>
          <a:xfrm>
            <a:off x="4879492" y="2249189"/>
            <a:ext cx="0" cy="3380082"/>
          </a:xfrm>
          <a:prstGeom prst="line">
            <a:avLst/>
          </a:prstGeom>
          <a:ln w="19050">
            <a:solidFill>
              <a:srgbClr val="1429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EE249E09-0334-483D-919C-243144534F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1492" y="1720987"/>
            <a:ext cx="4467444" cy="2691843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DA8A100B-68C9-40D1-9383-032F931EF5FC}"/>
              </a:ext>
            </a:extLst>
          </p:cNvPr>
          <p:cNvSpPr/>
          <p:nvPr/>
        </p:nvSpPr>
        <p:spPr bwMode="auto"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6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Herramientas</a:t>
            </a:r>
            <a:endParaRPr lang="en-U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C400670-C911-4B81-BA86-BB462B26DF97}"/>
              </a:ext>
            </a:extLst>
          </p:cNvPr>
          <p:cNvGrpSpPr/>
          <p:nvPr/>
        </p:nvGrpSpPr>
        <p:grpSpPr>
          <a:xfrm>
            <a:off x="308852" y="1653940"/>
            <a:ext cx="9035212" cy="3982773"/>
            <a:chOff x="108788" y="1007587"/>
            <a:chExt cx="11434051" cy="4432173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58F8668-0AE7-49A8-A85D-713453A76C13}"/>
                </a:ext>
              </a:extLst>
            </p:cNvPr>
            <p:cNvSpPr/>
            <p:nvPr/>
          </p:nvSpPr>
          <p:spPr>
            <a:xfrm>
              <a:off x="108788" y="2761217"/>
              <a:ext cx="1508179" cy="11109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200" b="1" dirty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62EAB558-D004-4BA0-A526-8B601B63CFB4}"/>
                </a:ext>
              </a:extLst>
            </p:cNvPr>
            <p:cNvSpPr/>
            <p:nvPr/>
          </p:nvSpPr>
          <p:spPr>
            <a:xfrm>
              <a:off x="2469535" y="1007587"/>
              <a:ext cx="9073304" cy="4432173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B19FB0B-FA5C-4CD7-AA22-A60D091A743E}"/>
                </a:ext>
              </a:extLst>
            </p:cNvPr>
            <p:cNvSpPr/>
            <p:nvPr/>
          </p:nvSpPr>
          <p:spPr>
            <a:xfrm>
              <a:off x="3330136" y="2065975"/>
              <a:ext cx="3558787" cy="967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200" b="1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E4DA6B0-D6B2-4783-8BEA-28C63DDEB304}"/>
                </a:ext>
              </a:extLst>
            </p:cNvPr>
            <p:cNvSpPr/>
            <p:nvPr/>
          </p:nvSpPr>
          <p:spPr>
            <a:xfrm>
              <a:off x="7908227" y="1632209"/>
              <a:ext cx="3314278" cy="3285203"/>
            </a:xfrm>
            <a:prstGeom prst="rect">
              <a:avLst/>
            </a:prstGeom>
            <a:ln w="57150"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200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237FDA60-655C-4512-8F68-4D44E76903E1}"/>
                </a:ext>
              </a:extLst>
            </p:cNvPr>
            <p:cNvSpPr/>
            <p:nvPr/>
          </p:nvSpPr>
          <p:spPr>
            <a:xfrm>
              <a:off x="8206624" y="2833550"/>
              <a:ext cx="1390790" cy="1226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900" b="1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AEDAD22-09D9-4A35-AF24-AC4CFFBE1190}"/>
                </a:ext>
              </a:extLst>
            </p:cNvPr>
            <p:cNvSpPr txBox="1"/>
            <p:nvPr/>
          </p:nvSpPr>
          <p:spPr>
            <a:xfrm>
              <a:off x="4141007" y="1092124"/>
              <a:ext cx="6246329" cy="71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2000" b="1" dirty="0">
                  <a:solidFill>
                    <a:schemeClr val="tx1"/>
                  </a:solidFill>
                </a:rPr>
                <a:t>Sistema de Recomendación de libros</a:t>
              </a:r>
            </a:p>
            <a:p>
              <a:endParaRPr lang="es-VE" sz="1600" dirty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43E9C47-1FFC-4017-AB12-D60B04FECF45}"/>
                </a:ext>
              </a:extLst>
            </p:cNvPr>
            <p:cNvSpPr/>
            <p:nvPr/>
          </p:nvSpPr>
          <p:spPr>
            <a:xfrm>
              <a:off x="3330136" y="3751169"/>
              <a:ext cx="3558787" cy="9586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200" b="1" dirty="0"/>
            </a:p>
          </p:txBody>
        </p:sp>
        <p:cxnSp>
          <p:nvCxnSpPr>
            <p:cNvPr id="27" name="Conector: angular 26">
              <a:extLst>
                <a:ext uri="{FF2B5EF4-FFF2-40B4-BE49-F238E27FC236}">
                  <a16:creationId xmlns:a16="http://schemas.microsoft.com/office/drawing/2014/main" id="{25728770-FD27-4576-8E67-36060CD5420F}"/>
                </a:ext>
              </a:extLst>
            </p:cNvPr>
            <p:cNvCxnSpPr>
              <a:cxnSpLocks/>
              <a:stCxn id="20" idx="0"/>
              <a:endCxn id="22" idx="1"/>
            </p:cNvCxnSpPr>
            <p:nvPr/>
          </p:nvCxnSpPr>
          <p:spPr>
            <a:xfrm rot="5400000" flipH="1" flipV="1">
              <a:off x="1990690" y="1421772"/>
              <a:ext cx="211634" cy="246725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r 27">
              <a:extLst>
                <a:ext uri="{FF2B5EF4-FFF2-40B4-BE49-F238E27FC236}">
                  <a16:creationId xmlns:a16="http://schemas.microsoft.com/office/drawing/2014/main" id="{A7AA20B1-5816-46D7-A3A4-2524A094FE06}"/>
                </a:ext>
              </a:extLst>
            </p:cNvPr>
            <p:cNvCxnSpPr>
              <a:cxnSpLocks/>
              <a:stCxn id="22" idx="3"/>
              <a:endCxn id="24" idx="0"/>
            </p:cNvCxnSpPr>
            <p:nvPr/>
          </p:nvCxnSpPr>
          <p:spPr>
            <a:xfrm>
              <a:off x="6888922" y="2549584"/>
              <a:ext cx="2013097" cy="2839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: angular 28">
              <a:extLst>
                <a:ext uri="{FF2B5EF4-FFF2-40B4-BE49-F238E27FC236}">
                  <a16:creationId xmlns:a16="http://schemas.microsoft.com/office/drawing/2014/main" id="{B522FFD7-77E8-4E33-A4A6-99B58D4B5ADD}"/>
                </a:ext>
              </a:extLst>
            </p:cNvPr>
            <p:cNvCxnSpPr>
              <a:cxnSpLocks/>
              <a:stCxn id="24" idx="2"/>
              <a:endCxn id="26" idx="3"/>
            </p:cNvCxnSpPr>
            <p:nvPr/>
          </p:nvCxnSpPr>
          <p:spPr>
            <a:xfrm rot="5400000">
              <a:off x="7810122" y="3138582"/>
              <a:ext cx="170698" cy="201309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: angular 29">
              <a:extLst>
                <a:ext uri="{FF2B5EF4-FFF2-40B4-BE49-F238E27FC236}">
                  <a16:creationId xmlns:a16="http://schemas.microsoft.com/office/drawing/2014/main" id="{D1743E50-9BE5-4BEE-9284-FCE96C189A9D}"/>
                </a:ext>
              </a:extLst>
            </p:cNvPr>
            <p:cNvCxnSpPr>
              <a:cxnSpLocks/>
              <a:stCxn id="26" idx="1"/>
              <a:endCxn id="20" idx="2"/>
            </p:cNvCxnSpPr>
            <p:nvPr/>
          </p:nvCxnSpPr>
          <p:spPr>
            <a:xfrm rot="10800000">
              <a:off x="862879" y="3872151"/>
              <a:ext cx="2467258" cy="35833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1591CEB2-B2E7-4CAB-AABA-6D27392F4BBC}"/>
                </a:ext>
              </a:extLst>
            </p:cNvPr>
            <p:cNvSpPr txBox="1"/>
            <p:nvPr/>
          </p:nvSpPr>
          <p:spPr>
            <a:xfrm flipH="1">
              <a:off x="9080832" y="1739001"/>
              <a:ext cx="1524633" cy="411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800" b="1" dirty="0"/>
                <a:t>Backend</a:t>
              </a:r>
              <a:endParaRPr lang="es-VE" sz="3200" b="1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DA1E8433-6871-4073-B359-D77773EBF244}"/>
                </a:ext>
              </a:extLst>
            </p:cNvPr>
            <p:cNvSpPr/>
            <p:nvPr/>
          </p:nvSpPr>
          <p:spPr>
            <a:xfrm>
              <a:off x="2870280" y="1632209"/>
              <a:ext cx="4393892" cy="3285203"/>
            </a:xfrm>
            <a:prstGeom prst="rect">
              <a:avLst/>
            </a:prstGeom>
            <a:noFill/>
            <a:ln w="57150"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200" dirty="0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FD13198C-FCFB-477B-8AAD-47AECF847744}"/>
                </a:ext>
              </a:extLst>
            </p:cNvPr>
            <p:cNvSpPr txBox="1"/>
            <p:nvPr/>
          </p:nvSpPr>
          <p:spPr>
            <a:xfrm flipH="1">
              <a:off x="4610493" y="1675111"/>
              <a:ext cx="1524633" cy="411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800" b="1" dirty="0"/>
                <a:t>Fronted</a:t>
              </a:r>
              <a:endParaRPr lang="es-VE" sz="2000" b="1" dirty="0"/>
            </a:p>
          </p:txBody>
        </p:sp>
      </p:grp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5373282-4321-4475-A8B4-01B6F1974A2A}"/>
              </a:ext>
            </a:extLst>
          </p:cNvPr>
          <p:cNvSpPr/>
          <p:nvPr/>
        </p:nvSpPr>
        <p:spPr bwMode="auto"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E3171F-367C-43DC-921E-BE68D96D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78151" y="3302322"/>
            <a:ext cx="853168" cy="8531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E47D7B0-8C7E-4312-BD5F-A1B4F6AC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883" y="2695415"/>
            <a:ext cx="733585" cy="7335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D0BBDA-76D9-4EF0-B3B6-43BBE1BAAB54}"/>
              </a:ext>
            </a:extLst>
          </p:cNvPr>
          <p:cNvSpPr txBox="1"/>
          <p:nvPr/>
        </p:nvSpPr>
        <p:spPr>
          <a:xfrm>
            <a:off x="2854368" y="2624711"/>
            <a:ext cx="212118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s-VE" sz="1100" b="1" dirty="0">
                <a:solidFill>
                  <a:schemeClr val="bg1"/>
                </a:solidFill>
              </a:rPr>
              <a:t>(Descripción/Título/Generar imágenes/Subir imagen/</a:t>
            </a:r>
            <a:r>
              <a:rPr lang="es-VE" sz="1100" b="1" dirty="0" err="1">
                <a:solidFill>
                  <a:schemeClr val="bg1"/>
                </a:solidFill>
              </a:rPr>
              <a:t>Chatbot</a:t>
            </a:r>
            <a:r>
              <a:rPr lang="es-VE" sz="1100" b="1" dirty="0">
                <a:solidFill>
                  <a:schemeClr val="bg1"/>
                </a:solidFill>
              </a:rPr>
              <a:t>)</a:t>
            </a:r>
          </a:p>
          <a:p>
            <a:endParaRPr lang="es-419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96DA60-CE62-401B-A1D4-9462E36EA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047" y="4119337"/>
            <a:ext cx="861421" cy="86142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1CAD0CA-BEB7-4E3C-B603-D62B1ADAD4EC}"/>
              </a:ext>
            </a:extLst>
          </p:cNvPr>
          <p:cNvSpPr txBox="1"/>
          <p:nvPr/>
        </p:nvSpPr>
        <p:spPr>
          <a:xfrm>
            <a:off x="2867826" y="4075305"/>
            <a:ext cx="197460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s-VE" sz="1000" b="1" dirty="0">
                <a:solidFill>
                  <a:schemeClr val="bg1"/>
                </a:solidFill>
              </a:rPr>
              <a:t>(Mostrar recomendaciones/Mostrar chat/ Mostrar imágenes generadas)</a:t>
            </a:r>
          </a:p>
          <a:p>
            <a:endParaRPr lang="es-419" dirty="0">
              <a:solidFill>
                <a:schemeClr val="bg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FCF763B-8DD9-4EF9-A952-BFEDCDA8D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3655" y="3447080"/>
            <a:ext cx="853289" cy="832056"/>
          </a:xfrm>
          <a:prstGeom prst="rect">
            <a:avLst/>
          </a:prstGeom>
        </p:spPr>
      </p:pic>
      <p:sp>
        <p:nvSpPr>
          <p:cNvPr id="418679232" name="CuadroTexto 418679231">
            <a:extLst>
              <a:ext uri="{FF2B5EF4-FFF2-40B4-BE49-F238E27FC236}">
                <a16:creationId xmlns:a16="http://schemas.microsoft.com/office/drawing/2014/main" id="{6031D4F7-EB53-43CD-AD08-3998C2A5B37C}"/>
              </a:ext>
            </a:extLst>
          </p:cNvPr>
          <p:cNvSpPr txBox="1"/>
          <p:nvPr/>
        </p:nvSpPr>
        <p:spPr>
          <a:xfrm>
            <a:off x="7804273" y="3241812"/>
            <a:ext cx="1269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000" b="1" dirty="0"/>
              <a:t>Procesar Input</a:t>
            </a:r>
          </a:p>
          <a:p>
            <a:pPr algn="ctr"/>
            <a:endParaRPr lang="es-VE" sz="1000" b="1" dirty="0"/>
          </a:p>
          <a:p>
            <a:pPr algn="ctr"/>
            <a:r>
              <a:rPr lang="es-VE" sz="1000" b="1" dirty="0"/>
              <a:t>(Generar recomendaciones/Gestionar chat/Generar imágenes adicionales)</a:t>
            </a:r>
          </a:p>
          <a:p>
            <a:endParaRPr lang="es-419" sz="1000" dirty="0"/>
          </a:p>
        </p:txBody>
      </p:sp>
    </p:spTree>
    <p:extLst>
      <p:ext uri="{BB962C8B-B14F-4D97-AF65-F5344CB8AC3E}">
        <p14:creationId xmlns:p14="http://schemas.microsoft.com/office/powerpoint/2010/main" val="3812660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643</Words>
  <Application>Microsoft Office PowerPoint</Application>
  <DocSecurity>0</DocSecurity>
  <PresentationFormat>Personalizado</PresentationFormat>
  <Paragraphs>142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Malgun Gothic</vt:lpstr>
      <vt:lpstr>Arial</vt:lpstr>
      <vt:lpstr>Calibri</vt:lpstr>
      <vt:lpstr>Inter</vt:lpstr>
      <vt:lpstr>SIC_Template_AI</vt:lpstr>
      <vt:lpstr>Samsung Innovation Campus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subject/>
  <dc:creator>Soon Yong Chang</dc:creator>
  <cp:keywords/>
  <dc:description/>
  <cp:lastModifiedBy>Isabella Pernia</cp:lastModifiedBy>
  <cp:revision>52</cp:revision>
  <dcterms:created xsi:type="dcterms:W3CDTF">2019-07-06T14:12:49Z</dcterms:created>
  <dcterms:modified xsi:type="dcterms:W3CDTF">2025-03-12T22:28:17Z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