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7" r:id="rId4"/>
    <p:sldId id="261" r:id="rId5"/>
    <p:sldId id="263" r:id="rId6"/>
    <p:sldId id="265" r:id="rId7"/>
    <p:sldId id="268" r:id="rId8"/>
    <p:sldId id="278" r:id="rId9"/>
    <p:sldId id="279" r:id="rId10"/>
    <p:sldId id="259" r:id="rId11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k perdomo" initials="ap" lastIdx="1" clrIdx="0">
    <p:extLst>
      <p:ext uri="{19B8F6BF-5375-455C-9EA6-DF929625EA0E}">
        <p15:presenceInfo xmlns:p15="http://schemas.microsoft.com/office/powerpoint/2012/main" userId="ca6264b1356593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69" d="100"/>
          <a:sy n="69" d="100"/>
        </p:scale>
        <p:origin x="1170" y="66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21AA29-B73A-4457-4377-DF5A0EB4F4F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BB2381C0-88F2-5502-F41E-08B02A9C6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06852BF5-0C54-960D-A620-59B6CEAAE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6E5E17A-432B-DE46-2790-0EFBB4CACD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26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C9670C-E204-CDFF-B25F-3FBFBA50EE4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EB5E150-8557-8DFF-B138-DA6194398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6ECB9C97-3A57-D806-9187-54031F3C8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5B5A5E7E-C903-8A67-3DDF-3A0EBE12E5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20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FF65C1-BD90-F2A6-0EAE-EFBFF2D39BC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81D8E73-D196-32B3-3700-000CE2D30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AFB4C227-F716-5D2C-EDB5-F8D0D30E1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687051D7-6F50-707F-884F-11683601ED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18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02994E-D0BD-538E-988E-D19546FD7E7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5BAB85F6-4E03-CF23-C9C4-97DA943AAF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42FF8B76-731C-AA75-21D1-26312643A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26F75E0E-B515-184D-014C-DE6AC316A5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28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4453660-AC05-1671-6813-C6A53964490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C1E715EA-40DB-530D-8534-2C9D70EB4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6A33E590-AAD6-6E3B-7A8C-4010D4DCE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FE3F9486-9F39-7376-04E0-D2AD7EC18A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87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469312-76F5-F714-C728-3123FD3710C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0E17378E-A855-AB29-05B7-DFC566D5D5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7AAE4FB3-1CE5-9B7C-192A-9C356141A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105F9CCB-77FB-6E11-2A68-2554323C31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81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4F30685-5935-C64F-138E-07658833FC4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B15AD6D7-6365-B1EF-67E6-1F36A53DD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5825D166-D901-08A8-E24C-6F5006B67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C936C46-6570-A519-5BA6-0918666C9A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34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45929" y="2471291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4400" dirty="0" err="1">
                <a:solidFill>
                  <a:schemeClr val="tx1"/>
                </a:solidFill>
              </a:rPr>
              <a:t>WildPassPro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Wild Project.</a:t>
            </a:r>
            <a:endParaRPr sz="5400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D55E74D-0163-57B2-8216-E8BA37583B4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0E83B312-3473-2CC2-EAB4-0DDFF884ACF0}"/>
              </a:ext>
            </a:extLst>
          </p:cNvPr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Team</a:t>
            </a:r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7C40DDB-633F-47B2-A872-84A5B010253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1507" t="4836" r="1507" b="21822"/>
          <a:stretch/>
        </p:blipFill>
        <p:spPr bwMode="auto">
          <a:xfrm>
            <a:off x="2797152" y="1490595"/>
            <a:ext cx="1350000" cy="13201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34F8CF4-EE4D-4C7F-B950-C18F0838A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15" b="26579"/>
          <a:stretch/>
        </p:blipFill>
        <p:spPr bwMode="auto">
          <a:xfrm>
            <a:off x="5496448" y="1490595"/>
            <a:ext cx="1350000" cy="132014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C3F5A47-D906-421F-A6F1-4EFB99561499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10205" b="18646"/>
          <a:stretch/>
        </p:blipFill>
        <p:spPr bwMode="auto">
          <a:xfrm>
            <a:off x="4137526" y="3498442"/>
            <a:ext cx="1349296" cy="14608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D59BBF4-0AA7-49AE-9CA3-BA6847DF49D1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18840"/>
          <a:stretch/>
        </p:blipFill>
        <p:spPr bwMode="auto">
          <a:xfrm>
            <a:off x="1304095" y="3498442"/>
            <a:ext cx="1349296" cy="14608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B0B065-AAD5-4986-B840-8CB3DF55DC2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18840"/>
          <a:stretch/>
        </p:blipFill>
        <p:spPr bwMode="auto">
          <a:xfrm>
            <a:off x="7017747" y="3498441"/>
            <a:ext cx="1349296" cy="146086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EB2A2-3256-44AD-96F6-6F75E20B8003}"/>
              </a:ext>
            </a:extLst>
          </p:cNvPr>
          <p:cNvSpPr txBox="1"/>
          <p:nvPr/>
        </p:nvSpPr>
        <p:spPr>
          <a:xfrm>
            <a:off x="381514" y="1489768"/>
            <a:ext cx="2415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419" sz="1200" b="1" dirty="0"/>
              <a:t>Anderson Perdomo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s-419" sz="1200" dirty="0"/>
          </a:p>
          <a:p>
            <a:pPr marL="171450" marR="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419" sz="1200" dirty="0"/>
              <a:t>Líder del equipo.</a:t>
            </a:r>
          </a:p>
          <a:p>
            <a:pPr marL="171450" marR="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419" sz="1200" dirty="0"/>
              <a:t>Gestión ordenada y estructura</a:t>
            </a:r>
          </a:p>
          <a:p>
            <a:pPr marL="171450" marR="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419" sz="1200" dirty="0"/>
              <a:t>Reducción de errores</a:t>
            </a:r>
          </a:p>
          <a:p>
            <a:pPr marL="171450" marR="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419" sz="1200" dirty="0"/>
              <a:t>Estrategia y planificación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046715-709F-4184-A5B4-F871C96F20C9}"/>
              </a:ext>
            </a:extLst>
          </p:cNvPr>
          <p:cNvSpPr txBox="1"/>
          <p:nvPr/>
        </p:nvSpPr>
        <p:spPr>
          <a:xfrm>
            <a:off x="6873921" y="1490595"/>
            <a:ext cx="20938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200" b="1" dirty="0"/>
              <a:t>Diego </a:t>
            </a:r>
            <a:r>
              <a:rPr lang="es-419" sz="1200" b="1" dirty="0" err="1"/>
              <a:t>Alviarez</a:t>
            </a:r>
            <a:endParaRPr lang="es-419" sz="1200" b="1" dirty="0"/>
          </a:p>
          <a:p>
            <a:endParaRPr lang="es-419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 Segundo al mando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Apoyo al equipo y líder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Generación de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Desarrollo de página web</a:t>
            </a:r>
          </a:p>
          <a:p>
            <a:endParaRPr lang="es-419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6BD271-6619-4274-882F-FAA7BE853094}"/>
              </a:ext>
            </a:extLst>
          </p:cNvPr>
          <p:cNvSpPr txBox="1"/>
          <p:nvPr/>
        </p:nvSpPr>
        <p:spPr>
          <a:xfrm>
            <a:off x="991887" y="4959310"/>
            <a:ext cx="1973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200" b="1" dirty="0"/>
              <a:t>Jeremy Vicent</a:t>
            </a:r>
          </a:p>
          <a:p>
            <a:endParaRPr lang="es-419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Compromiso y esfuerzo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Limpieza del </a:t>
            </a:r>
            <a:r>
              <a:rPr lang="es-419" sz="1200" dirty="0" err="1"/>
              <a:t>dataset</a:t>
            </a:r>
            <a:endParaRPr lang="es-419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Desarrollo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Optimización de datos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0E71A0-3691-40F4-B153-0A396F59AA37}"/>
              </a:ext>
            </a:extLst>
          </p:cNvPr>
          <p:cNvSpPr txBox="1"/>
          <p:nvPr/>
        </p:nvSpPr>
        <p:spPr>
          <a:xfrm>
            <a:off x="3811910" y="4954535"/>
            <a:ext cx="1997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200" b="1" dirty="0"/>
              <a:t>Kevin Rodríguez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Visualización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Códigos de gráficas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Estudios y análisis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Colaboración activa</a:t>
            </a:r>
          </a:p>
          <a:p>
            <a:endParaRPr lang="es-419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7B25E8C-768B-4260-840D-E3E175B32655}"/>
              </a:ext>
            </a:extLst>
          </p:cNvPr>
          <p:cNvSpPr txBox="1"/>
          <p:nvPr/>
        </p:nvSpPr>
        <p:spPr>
          <a:xfrm>
            <a:off x="6645473" y="4959310"/>
            <a:ext cx="2093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200" b="1" dirty="0" err="1"/>
              <a:t>Greymel</a:t>
            </a:r>
            <a:r>
              <a:rPr lang="es-419" sz="1200" b="1" dirty="0"/>
              <a:t> Moreno</a:t>
            </a:r>
          </a:p>
          <a:p>
            <a:pPr algn="ctr"/>
            <a:endParaRPr lang="es-419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Esfuerzo y compromiso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Apoyo al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Finalización de códigos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/>
              <a:t>Mejoras visuales</a:t>
            </a:r>
          </a:p>
        </p:txBody>
      </p:sp>
    </p:spTree>
    <p:extLst>
      <p:ext uri="{BB962C8B-B14F-4D97-AF65-F5344CB8AC3E}">
        <p14:creationId xmlns:p14="http://schemas.microsoft.com/office/powerpoint/2010/main" val="246504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9131DC9-8969-D84F-C7D7-FB5A6BE6F62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76D0EF86-2ACA-2C37-CCC5-909CC7505996}"/>
              </a:ext>
            </a:extLst>
          </p:cNvPr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Planteamiento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07193F2-EB08-4AD4-B2B4-0CCE15CD3327}"/>
              </a:ext>
            </a:extLst>
          </p:cNvPr>
          <p:cNvSpPr txBox="1"/>
          <p:nvPr/>
        </p:nvSpPr>
        <p:spPr>
          <a:xfrm>
            <a:off x="2671583" y="23293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FC8655-AA4C-494E-AE44-2A3CD74FC005}"/>
              </a:ext>
            </a:extLst>
          </p:cNvPr>
          <p:cNvSpPr txBox="1"/>
          <p:nvPr/>
        </p:nvSpPr>
        <p:spPr>
          <a:xfrm>
            <a:off x="898397" y="1775223"/>
            <a:ext cx="5929828" cy="4126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Ciberseguridad global en riesgo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Vulnerabilidad de sistemas y cuentas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Uso de contraseñas débiles o predecibles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Contraseñas reutilizadas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80% de brechas vinculadas a contraseñas inseguras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VE" sz="1800" dirty="0"/>
              <a:t>Ataques de fuerza bruta y phishing</a:t>
            </a:r>
            <a:endParaRPr lang="es-419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6DAC6D-DFDB-4A8F-900D-21CE36FF5314}"/>
              </a:ext>
            </a:extLst>
          </p:cNvPr>
          <p:cNvSpPr txBox="1"/>
          <p:nvPr/>
        </p:nvSpPr>
        <p:spPr>
          <a:xfrm>
            <a:off x="528795" y="1209384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b="1" dirty="0"/>
              <a:t>Problemas a resolver:</a:t>
            </a:r>
            <a:endParaRPr lang="es-419" sz="24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C509F7-167E-4726-B161-236681B3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75" y="1636470"/>
            <a:ext cx="1380159" cy="13801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B369A69-AB57-43D1-A317-BC9C1FC0A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534" y="3838608"/>
            <a:ext cx="1491097" cy="14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B3E972C-9DAD-54B7-E9AD-EBA2B274610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C196FB89-5860-A4F8-0733-31EC20220132}"/>
              </a:ext>
            </a:extLst>
          </p:cNvPr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Objetivos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9B645D-1073-40B7-A937-26E06B98F380}"/>
              </a:ext>
            </a:extLst>
          </p:cNvPr>
          <p:cNvSpPr txBox="1"/>
          <p:nvPr/>
        </p:nvSpPr>
        <p:spPr>
          <a:xfrm>
            <a:off x="401514" y="1266501"/>
            <a:ext cx="4372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Objetivos </a:t>
            </a:r>
            <a:r>
              <a:rPr lang="es-419" sz="1600" b="1" dirty="0">
                <a:solidFill>
                  <a:schemeClr val="bg1">
                    <a:lumMod val="65000"/>
                  </a:schemeClr>
                </a:solidFill>
              </a:rPr>
              <a:t>(corto plazo)</a:t>
            </a:r>
          </a:p>
          <a:p>
            <a:endParaRPr lang="es-419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Generar contraseñas fuertes y memorables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Creación y validación de contraseñas robustas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Uso de inteligencia artificial avanzada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Superar limitaciones de métodos tradicionales</a:t>
            </a:r>
          </a:p>
          <a:p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DDE03F-34EA-4E5C-94EA-43657862DDE4}"/>
              </a:ext>
            </a:extLst>
          </p:cNvPr>
          <p:cNvSpPr txBox="1"/>
          <p:nvPr/>
        </p:nvSpPr>
        <p:spPr>
          <a:xfrm>
            <a:off x="5331471" y="3651828"/>
            <a:ext cx="40254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000" b="1" dirty="0"/>
              <a:t>Metas </a:t>
            </a:r>
            <a:r>
              <a:rPr lang="es-419" sz="1600" b="1" dirty="0">
                <a:solidFill>
                  <a:schemeClr val="bg1">
                    <a:lumMod val="65000"/>
                  </a:schemeClr>
                </a:solidFill>
              </a:rPr>
              <a:t>(corto plazo)</a:t>
            </a:r>
          </a:p>
          <a:p>
            <a:endParaRPr lang="es-419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Mejorar la ciberseguridad global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Validar contraseñas con precisión contextual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Reducir prácticas inseguras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Educar a los usuarios indirectamente</a:t>
            </a:r>
          </a:p>
          <a:p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B98DFC-F522-4E6A-B252-504A0532F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636"/>
          <a:stretch/>
        </p:blipFill>
        <p:spPr>
          <a:xfrm>
            <a:off x="1458488" y="3739327"/>
            <a:ext cx="2258297" cy="21128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47A110-6821-41BA-BEAC-49C1221A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23" y="1464644"/>
            <a:ext cx="1964356" cy="19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87920CD-377B-9B85-E6C2-E4B08900F3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4B8CE26F-8371-2178-C244-C208E7CCF831}"/>
              </a:ext>
            </a:extLst>
          </p:cNvPr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Herramientas	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13BD26-5F31-4459-B25B-B5992F73B5A7}"/>
              </a:ext>
            </a:extLst>
          </p:cNvPr>
          <p:cNvSpPr txBox="1"/>
          <p:nvPr/>
        </p:nvSpPr>
        <p:spPr>
          <a:xfrm>
            <a:off x="2622890" y="587450"/>
            <a:ext cx="465704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s-419" sz="1600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 err="1"/>
              <a:t>Frontend</a:t>
            </a:r>
            <a:r>
              <a:rPr lang="es-419" sz="1600" dirty="0"/>
              <a:t>: </a:t>
            </a:r>
            <a:r>
              <a:rPr lang="es-419" sz="1600" dirty="0" err="1"/>
              <a:t>Streamlit</a:t>
            </a:r>
            <a:endParaRPr lang="es-419" sz="16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/>
              <a:t>Modelo de IA</a:t>
            </a:r>
            <a:r>
              <a:rPr lang="es-419" sz="1600" dirty="0"/>
              <a:t>: </a:t>
            </a:r>
            <a:r>
              <a:rPr lang="es-419" sz="1600" dirty="0" err="1"/>
              <a:t>TensorFlow</a:t>
            </a:r>
            <a:r>
              <a:rPr lang="es-419" sz="1600" dirty="0"/>
              <a:t>/</a:t>
            </a:r>
            <a:r>
              <a:rPr lang="es-419" sz="1600" dirty="0" err="1"/>
              <a:t>Keras</a:t>
            </a:r>
            <a:r>
              <a:rPr lang="es-419" sz="1600" dirty="0"/>
              <a:t>, </a:t>
            </a:r>
            <a:r>
              <a:rPr lang="es-419" sz="1600" dirty="0" err="1"/>
              <a:t>Scikit-learn</a:t>
            </a:r>
            <a:endParaRPr lang="es-419" sz="16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/>
              <a:t>Seguridad</a:t>
            </a:r>
            <a:r>
              <a:rPr lang="es-419" sz="1600" dirty="0"/>
              <a:t>: </a:t>
            </a:r>
            <a:r>
              <a:rPr lang="es-419" sz="1600" dirty="0" err="1"/>
              <a:t>Cryptography</a:t>
            </a:r>
            <a:r>
              <a:rPr lang="es-419" sz="1600" dirty="0"/>
              <a:t>, </a:t>
            </a:r>
            <a:r>
              <a:rPr lang="es-419" sz="1600" dirty="0" err="1"/>
              <a:t>Secrets</a:t>
            </a:r>
            <a:r>
              <a:rPr lang="es-419" sz="1600" dirty="0"/>
              <a:t>, </a:t>
            </a:r>
            <a:r>
              <a:rPr lang="es-419" sz="1600" dirty="0" err="1"/>
              <a:t>Hashlib</a:t>
            </a:r>
            <a:endParaRPr lang="es-419" sz="16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 err="1"/>
              <a:t>APIs</a:t>
            </a:r>
            <a:r>
              <a:rPr lang="es-419" sz="1600" dirty="0"/>
              <a:t>: </a:t>
            </a:r>
            <a:r>
              <a:rPr lang="es-419" sz="1600" dirty="0" err="1"/>
              <a:t>Groq</a:t>
            </a:r>
            <a:r>
              <a:rPr lang="es-419" sz="1600" dirty="0"/>
              <a:t> API, </a:t>
            </a:r>
            <a:r>
              <a:rPr lang="es-419" sz="1600" dirty="0" err="1"/>
              <a:t>Requests</a:t>
            </a:r>
            <a:endParaRPr lang="es-419" sz="16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/>
              <a:t>Gestión de Datos</a:t>
            </a:r>
            <a:r>
              <a:rPr lang="es-419" sz="1600" dirty="0"/>
              <a:t>: Pandas, </a:t>
            </a:r>
            <a:r>
              <a:rPr lang="es-419" sz="1600" dirty="0" err="1"/>
              <a:t>Numpy</a:t>
            </a:r>
            <a:r>
              <a:rPr lang="es-419" sz="1600" dirty="0"/>
              <a:t>, </a:t>
            </a:r>
            <a:r>
              <a:rPr lang="es-419" sz="1600" dirty="0" err="1"/>
              <a:t>RegEx</a:t>
            </a:r>
            <a:endParaRPr lang="es-419" sz="16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s-419" sz="1600" b="1" dirty="0"/>
              <a:t>Funcionalidades</a:t>
            </a:r>
            <a:r>
              <a:rPr lang="es-419" sz="1600" dirty="0"/>
              <a:t>: </a:t>
            </a:r>
            <a:r>
              <a:rPr lang="es-419" sz="1600" dirty="0" err="1"/>
              <a:t>Joblib</a:t>
            </a:r>
            <a:r>
              <a:rPr lang="es-419" sz="1600" dirty="0"/>
              <a:t>, OS/IO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36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83A0800-FFBF-1B4B-3776-AB186B78D73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9992F101-4A57-D137-1D6A-DB131DC377AA}"/>
              </a:ext>
            </a:extLst>
          </p:cNvPr>
          <p:cNvSpPr/>
          <p:nvPr/>
        </p:nvSpPr>
        <p:spPr bwMode="auto">
          <a:xfrm>
            <a:off x="528795" y="372007"/>
            <a:ext cx="465503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Demostración (2min)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	</a:t>
            </a:r>
            <a:endParaRPr dirty="0"/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6C0CC690-9C0C-92F1-4417-82CADA91988A}"/>
              </a:ext>
            </a:extLst>
          </p:cNvPr>
          <p:cNvGrpSpPr/>
          <p:nvPr/>
        </p:nvGrpSpPr>
        <p:grpSpPr bwMode="auto">
          <a:xfrm>
            <a:off x="508010" y="1327356"/>
            <a:ext cx="8798222" cy="4957512"/>
            <a:chOff x="0" y="0"/>
            <a:chExt cx="4387470" cy="252000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AC1E14A6-B5AE-1C49-651C-70A0101F9C14}"/>
                </a:ext>
              </a:extLst>
            </p:cNvPr>
            <p:cNvSpPr/>
            <p:nvPr/>
          </p:nvSpPr>
          <p:spPr bwMode="auto">
            <a:xfrm>
              <a:off x="182877" y="124478"/>
              <a:ext cx="4204593" cy="10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MX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2A114023-7800-5171-3928-A3E45E73F660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0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D718ABA-1D40-8766-EEF0-16B460152D8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DDCED2C7-F6AE-28FD-878D-4E231CB03C61}"/>
              </a:ext>
            </a:extLst>
          </p:cNvPr>
          <p:cNvSpPr/>
          <p:nvPr/>
        </p:nvSpPr>
        <p:spPr bwMode="auto">
          <a:xfrm>
            <a:off x="528795" y="372007"/>
            <a:ext cx="221440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Competencia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	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EE11FA-F7B3-4659-A4D4-7175F8EF8F56}"/>
              </a:ext>
            </a:extLst>
          </p:cNvPr>
          <p:cNvSpPr txBox="1"/>
          <p:nvPr/>
        </p:nvSpPr>
        <p:spPr>
          <a:xfrm>
            <a:off x="766164" y="1505396"/>
            <a:ext cx="41852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Principales Competidores:</a:t>
            </a:r>
            <a:br>
              <a:rPr lang="es-419" dirty="0"/>
            </a:br>
            <a:endParaRPr lang="es-419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Navegadores (Chrome, Firefox)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Gestores de contraseñas (</a:t>
            </a:r>
            <a:r>
              <a:rPr lang="es-419" dirty="0" err="1"/>
              <a:t>Dashlane</a:t>
            </a:r>
            <a:r>
              <a:rPr lang="es-419" dirty="0"/>
              <a:t>, </a:t>
            </a:r>
            <a:r>
              <a:rPr lang="es-419" dirty="0" err="1"/>
              <a:t>LastPass</a:t>
            </a:r>
            <a:r>
              <a:rPr lang="es-419" dirty="0"/>
              <a:t>, 1Password)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Generadores especializados (</a:t>
            </a:r>
            <a:r>
              <a:rPr lang="es-419" dirty="0" err="1"/>
              <a:t>Strong</a:t>
            </a:r>
            <a:r>
              <a:rPr lang="es-419" dirty="0"/>
              <a:t> </a:t>
            </a:r>
            <a:r>
              <a:rPr lang="es-419" dirty="0" err="1"/>
              <a:t>Password</a:t>
            </a:r>
            <a:r>
              <a:rPr lang="es-419" dirty="0"/>
              <a:t> </a:t>
            </a:r>
            <a:r>
              <a:rPr lang="es-419" dirty="0" err="1"/>
              <a:t>Generator</a:t>
            </a:r>
            <a:r>
              <a:rPr lang="es-419" dirty="0"/>
              <a:t>, </a:t>
            </a:r>
            <a:r>
              <a:rPr lang="es-419" dirty="0" err="1"/>
              <a:t>Password</a:t>
            </a:r>
            <a:r>
              <a:rPr lang="es-419" dirty="0"/>
              <a:t> </a:t>
            </a:r>
            <a:r>
              <a:rPr lang="es-419" dirty="0" err="1"/>
              <a:t>Generator</a:t>
            </a:r>
            <a:r>
              <a:rPr lang="es-419" dirty="0"/>
              <a:t> Plus)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Herramientas open-</a:t>
            </a:r>
            <a:r>
              <a:rPr lang="es-419" dirty="0" err="1"/>
              <a:t>source</a:t>
            </a:r>
            <a:r>
              <a:rPr lang="es-419" dirty="0"/>
              <a:t> (</a:t>
            </a:r>
            <a:r>
              <a:rPr lang="es-419" dirty="0" err="1"/>
              <a:t>KeePass</a:t>
            </a:r>
            <a:r>
              <a:rPr lang="es-419" dirty="0"/>
              <a:t>, </a:t>
            </a:r>
            <a:r>
              <a:rPr lang="es-419" dirty="0" err="1"/>
              <a:t>Bitwarden</a:t>
            </a:r>
            <a:r>
              <a:rPr lang="es-419" dirty="0"/>
              <a:t>)</a:t>
            </a:r>
          </a:p>
          <a:p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AE5D74-2754-4482-888B-2245F77795F3}"/>
              </a:ext>
            </a:extLst>
          </p:cNvPr>
          <p:cNvSpPr txBox="1"/>
          <p:nvPr/>
        </p:nvSpPr>
        <p:spPr>
          <a:xfrm>
            <a:off x="6082620" y="1606858"/>
            <a:ext cx="3054041" cy="430887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endParaRPr lang="es-419" sz="1600" b="1" dirty="0"/>
          </a:p>
          <a:p>
            <a:r>
              <a:rPr lang="es-419" sz="1600" b="1" dirty="0"/>
              <a:t> </a:t>
            </a:r>
            <a:r>
              <a:rPr lang="es-419" sz="1600" b="1" dirty="0" err="1"/>
              <a:t>WildPassPro</a:t>
            </a:r>
            <a:r>
              <a:rPr lang="es-419" sz="1600" b="1" dirty="0"/>
              <a:t>: Ventajas clave</a:t>
            </a:r>
          </a:p>
          <a:p>
            <a:endParaRPr lang="es-419" sz="1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Contraseñas memorables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Detección de patrones culturales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Análisis en tiempo real (LLM)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Explicación de vulnerabilidades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Escáner web integrado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Datos de la </a:t>
            </a:r>
            <a:r>
              <a:rPr lang="es-419" sz="1200" dirty="0" err="1"/>
              <a:t>dark</a:t>
            </a:r>
            <a:r>
              <a:rPr lang="es-419" sz="1200" dirty="0"/>
              <a:t> web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Cifrado local (Fernet)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Explicaciones amigables tipo </a:t>
            </a:r>
            <a:r>
              <a:rPr lang="es-419" sz="1200" dirty="0" err="1"/>
              <a:t>chatbot</a:t>
            </a:r>
            <a:endParaRPr lang="es-419" sz="1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Detección de fugas (</a:t>
            </a:r>
            <a:r>
              <a:rPr lang="es-419" sz="1200" dirty="0" err="1"/>
              <a:t>Have</a:t>
            </a:r>
            <a:r>
              <a:rPr lang="es-419" sz="1200" dirty="0"/>
              <a:t> I </a:t>
            </a:r>
            <a:r>
              <a:rPr lang="es-419" sz="1200" dirty="0" err="1"/>
              <a:t>Been</a:t>
            </a:r>
            <a:r>
              <a:rPr lang="es-419" sz="1200" dirty="0"/>
              <a:t> </a:t>
            </a:r>
            <a:r>
              <a:rPr lang="es-419" sz="1200" dirty="0" err="1"/>
              <a:t>Pwned</a:t>
            </a:r>
            <a:r>
              <a:rPr lang="es-419" sz="1200" dirty="0"/>
              <a:t>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0637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865BC9A-2A83-5B66-ECD5-956FC5EC98F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7399B366-856B-D7F5-65B0-46D4BDEDA87E}"/>
              </a:ext>
            </a:extLst>
          </p:cNvPr>
          <p:cNvSpPr/>
          <p:nvPr/>
        </p:nvSpPr>
        <p:spPr bwMode="auto">
          <a:xfrm>
            <a:off x="528795" y="372007"/>
            <a:ext cx="618172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2800" dirty="0">
                <a:solidFill>
                  <a:schemeClr val="lt1"/>
                </a:solidFill>
              </a:rPr>
              <a:t>Importancia y Relevancia del Proyecto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	</a:t>
            </a:r>
            <a:endParaRPr dirty="0"/>
          </a:p>
        </p:txBody>
      </p:sp>
      <p:sp>
        <p:nvSpPr>
          <p:cNvPr id="254073267" name="Google Shape;71;p3">
            <a:extLst>
              <a:ext uri="{FF2B5EF4-FFF2-40B4-BE49-F238E27FC236}">
                <a16:creationId xmlns:a16="http://schemas.microsoft.com/office/drawing/2014/main" id="{2271762F-934A-BCA1-B75F-DE1BBB5213FB}"/>
              </a:ext>
            </a:extLst>
          </p:cNvPr>
          <p:cNvSpPr/>
          <p:nvPr/>
        </p:nvSpPr>
        <p:spPr bwMode="auto">
          <a:xfrm>
            <a:off x="508010" y="1327356"/>
            <a:ext cx="72191" cy="4957512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2" tIns="45698" rIns="91422" bIns="45698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83A308-10A1-4D78-A9ED-F34855284DD1}"/>
              </a:ext>
            </a:extLst>
          </p:cNvPr>
          <p:cNvSpPr txBox="1"/>
          <p:nvPr/>
        </p:nvSpPr>
        <p:spPr>
          <a:xfrm>
            <a:off x="6254327" y="1740672"/>
            <a:ext cx="30780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419" altLang="es-419" sz="1600" b="1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s-419" alt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mpacto en la comunidad</a:t>
            </a:r>
            <a:endParaRPr kumimoji="0" lang="es-419" altLang="es-419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419" altLang="es-419" dirty="0">
                <a:solidFill>
                  <a:schemeClr val="tx1"/>
                </a:solidFill>
                <a:latin typeface="Arial" panose="020B0604020202020204" pitchFamily="34" charset="0"/>
              </a:rPr>
              <a:t> -  </a:t>
            </a: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Pérdidas económicas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 Riesgo para infraestructura crítica</a:t>
            </a:r>
          </a:p>
          <a:p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6CC975-4BE6-4663-BF60-BC96674F4C3E}"/>
              </a:ext>
            </a:extLst>
          </p:cNvPr>
          <p:cNvSpPr txBox="1"/>
          <p:nvPr/>
        </p:nvSpPr>
        <p:spPr>
          <a:xfrm>
            <a:off x="1052820" y="1358666"/>
            <a:ext cx="443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Innovación tecnológica</a:t>
            </a:r>
            <a:endParaRPr kumimoji="0" lang="es-419" altLang="es-419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Análisis de patrones contextuales con 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Más allá de reglas básicas (ej.: comparación con contraseñas filtradas en 2024)</a:t>
            </a:r>
          </a:p>
          <a:p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117E8E-D131-4E4F-ACEF-90E927DA2BC7}"/>
              </a:ext>
            </a:extLst>
          </p:cNvPr>
          <p:cNvSpPr txBox="1"/>
          <p:nvPr/>
        </p:nvSpPr>
        <p:spPr>
          <a:xfrm>
            <a:off x="3006121" y="3083531"/>
            <a:ext cx="3704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Accesibilidad</a:t>
            </a:r>
            <a:endParaRPr kumimoji="0" lang="es-419" altLang="es-419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Usuarios no expertos pueden crear contraseñas robustas sin conocimientos de ciberseguridad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B2057E-537E-4713-85D6-2555864B6E8E}"/>
              </a:ext>
            </a:extLst>
          </p:cNvPr>
          <p:cNvSpPr txBox="1"/>
          <p:nvPr/>
        </p:nvSpPr>
        <p:spPr>
          <a:xfrm>
            <a:off x="1052820" y="4899169"/>
            <a:ext cx="406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Prevención de delitos cibernéticos</a:t>
            </a:r>
            <a:endParaRPr kumimoji="0" lang="es-419" altLang="es-419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Robos de identidad, extorsiones, fraudes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Protección de privacidad (fotos, mensajes, datos médicos)</a:t>
            </a:r>
          </a:p>
          <a:p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66EFB7-1599-4E34-AAB7-857C74946B89}"/>
              </a:ext>
            </a:extLst>
          </p:cNvPr>
          <p:cNvSpPr txBox="1"/>
          <p:nvPr/>
        </p:nvSpPr>
        <p:spPr>
          <a:xfrm>
            <a:off x="5922627" y="4575307"/>
            <a:ext cx="406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Beneficio para los usuarios</a:t>
            </a:r>
            <a:endParaRPr kumimoji="0" lang="es-419" altLang="es-419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419" altLang="es-419" dirty="0">
                <a:solidFill>
                  <a:schemeClr val="tx1"/>
                </a:solidFill>
                <a:latin typeface="Arial" panose="020B0604020202020204" pitchFamily="34" charset="0"/>
              </a:rPr>
              <a:t>  - </a:t>
            </a: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Paz mental al evitar recordar múltiples contraseñas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Evitar reutilización de contraseñas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96745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429</Words>
  <Application>Microsoft Office PowerPoint</Application>
  <DocSecurity>0</DocSecurity>
  <PresentationFormat>Personalizado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andrik perdomo</cp:lastModifiedBy>
  <cp:revision>39</cp:revision>
  <dcterms:created xsi:type="dcterms:W3CDTF">2019-07-06T14:12:49Z</dcterms:created>
  <dcterms:modified xsi:type="dcterms:W3CDTF">2025-03-11T18:31:11Z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