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59" r:id="rId15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4" y="768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2D018D-FD26-38A4-06AD-D14DCFECAC9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72618B52-EFA8-0780-E3E3-27F0D25B4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9A08934E-449F-384F-6EB6-776CD43F3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05DD7AB-D03B-3B6D-74B9-01B7EA51AE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52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8D2D9D-2BEF-1FDA-FBAC-2DF224BCA9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D2E9BEB-60C0-76C5-2EDC-F0EAF41E5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10B3C6EE-26F7-9C1E-27F0-805E4A4BE5A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8E068455-89A2-2877-CCD6-BE072DCFB3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472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6012519-AF5C-3AB7-E79B-4F23E57EBB6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645505C0-04E2-4E45-DBD0-1FFA9D256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1595D4D4-DF33-0265-28CB-E34027CAB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F121F6D8-C4A3-C1B4-5B4C-5F738A0819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343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BF00ED1-7D37-70C4-305E-BEBF6D04367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97F1D935-7891-E09F-C717-BEB7A63CB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88368470-2B6F-61FF-854F-B4B3791FE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A4559653-20B8-4F42-7074-A270EEF95C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5112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176476C-7699-1549-D5DC-28E4D1ECCD1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E75B7B31-249D-6E26-979C-12BE989F73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710BE9F9-5734-3174-BFDC-D2ED9D542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77CEC2F9-20EA-F4AA-DE89-74054D17F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588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4A6F314-E799-D0FA-C8F6-90018D2500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2112D330-8F02-37C9-73D3-FD1A39E1A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5138E2D7-3D11-DE31-B35C-5C011919F56E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268306C9-49F6-E799-301F-F55E800CB1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93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F63CCB1-5B22-FA85-8530-18094B1584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1ACA594D-C71E-03D2-B5EB-320C99FDB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B2DD234A-39D2-92A4-D8AA-27D17603E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FD3F96D-EFDA-6C1A-1B23-B4C5E77CB4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132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CC8A67-0A3A-AB89-917A-4855FAB61FE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BA6D0647-0CB4-6B0F-68D4-80B5B7D88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B62315D2-3819-B638-5E90-F581BB019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1B808109-07E6-AA70-4D8A-D2C884B419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4689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C6C0CA7-E340-AD01-FBA4-9FE95C55CC8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00753B81-90A6-D4DD-397E-6A6AA1A78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AB5AC405-C0AE-89BB-1D6E-4C1F93AB4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E175E015-0001-B592-F4A5-1F71ED87D0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51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968D0B-ACEA-EEFC-3B3E-18DB80076E1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>
            <a:extLst>
              <a:ext uri="{FF2B5EF4-FFF2-40B4-BE49-F238E27FC236}">
                <a16:creationId xmlns:a16="http://schemas.microsoft.com/office/drawing/2014/main" id="{BCC5EBCD-E5FC-54D4-E6D3-FA47EE157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>
            <a:extLst>
              <a:ext uri="{FF2B5EF4-FFF2-40B4-BE49-F238E27FC236}">
                <a16:creationId xmlns:a16="http://schemas.microsoft.com/office/drawing/2014/main" id="{BAAB3C59-487B-22A2-C658-41AB20490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>
            <a:extLst>
              <a:ext uri="{FF2B5EF4-FFF2-40B4-BE49-F238E27FC236}">
                <a16:creationId xmlns:a16="http://schemas.microsoft.com/office/drawing/2014/main" id="{BC2D9C55-43C9-F276-F63C-51DE8190C7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85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7E6147A-121C-9164-3495-27054FBEE3A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617DAD36-6A40-9BE1-D631-AB1DF8E9863D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4C5E1C72-7495-88E4-94BA-D996CF62771B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9E2385DD-F368-DE98-2AA4-74B8A15912AE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Procesamiento de </a:t>
              </a:r>
              <a:r>
                <a:rPr lang="es-ES" sz="2400" dirty="0" err="1"/>
                <a:t>datasets</a:t>
              </a:r>
              <a:r>
                <a:rPr lang="es-ES" sz="2400" dirty="0"/>
                <a:t>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600313A7-8BFC-E34B-508A-5FFC1B1E6EB5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86A08A4-95B7-1D8C-6593-00D99B539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62" y="1891423"/>
            <a:ext cx="5420100" cy="422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4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0D08234-D72A-DAB4-26BE-3490347527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1B7B4C63-356D-FBBE-9610-2D0A8932460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10BBE064-1C38-2A54-58B8-5966C7255B47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6FF03D53-E072-FB7A-A9C7-BAC9D334E761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Pulmones analizados: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9653F1C0-4F29-045A-348A-AEC4A8A68B80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92040EA-52F9-5C3E-EDC0-D58A5D53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0" r="2312"/>
          <a:stretch/>
        </p:blipFill>
        <p:spPr>
          <a:xfrm>
            <a:off x="708985" y="2104000"/>
            <a:ext cx="3774747" cy="4162327"/>
          </a:xfrm>
          <a:prstGeom prst="rect">
            <a:avLst/>
          </a:prstGeom>
        </p:spPr>
      </p:pic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ECD5AE0-6562-E645-0539-B4DD54A9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32" y="2104000"/>
            <a:ext cx="4710108" cy="40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7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6C3DE8-E587-AAA4-135A-844C0A04CE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344C43CF-6803-0F62-1ED1-1E7BC3F7EFE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Competencia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67C1BD56-F0B8-58D2-A610-88B4C7A4BCDB}"/>
              </a:ext>
            </a:extLst>
          </p:cNvPr>
          <p:cNvGrpSpPr/>
          <p:nvPr/>
        </p:nvGrpSpPr>
        <p:grpSpPr bwMode="auto">
          <a:xfrm>
            <a:off x="528795" y="1431462"/>
            <a:ext cx="6127499" cy="3570207"/>
            <a:chOff x="-3118" y="-1716694"/>
            <a:chExt cx="5146064" cy="339194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10613C4F-D299-D452-5BF6-8E44CAB5E872}"/>
                </a:ext>
              </a:extLst>
            </p:cNvPr>
            <p:cNvSpPr/>
            <p:nvPr/>
          </p:nvSpPr>
          <p:spPr bwMode="auto">
            <a:xfrm>
              <a:off x="160371" y="-1716694"/>
              <a:ext cx="4982575" cy="339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Mejoras de Nuestro Sistema: 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Velocidad de Diagnóstico:</a:t>
              </a:r>
            </a:p>
            <a:p>
              <a:pPr lvl="1" algn="just">
                <a:defRPr/>
              </a:pPr>
              <a:r>
                <a:rPr lang="es-ES" sz="2000" dirty="0"/>
                <a:t>Resultados rápidos y con buenos niveles de precisión.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Accesibilidad y Escalabilidad: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" sz="2000" dirty="0"/>
                <a:t>Fácil de usar con un sistema simple y preciso, accesible para profesionales y pacientes comunes.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BD7017CB-0A1D-FFCB-2D03-257BABD5436A}"/>
                </a:ext>
              </a:extLst>
            </p:cNvPr>
            <p:cNvSpPr/>
            <p:nvPr/>
          </p:nvSpPr>
          <p:spPr bwMode="auto">
            <a:xfrm>
              <a:off x="-3118" y="-1655903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4" name="Picture 3" descr="A hand holding a device&#10;&#10;AI-generated content may be incorrect.">
            <a:extLst>
              <a:ext uri="{FF2B5EF4-FFF2-40B4-BE49-F238E27FC236}">
                <a16:creationId xmlns:a16="http://schemas.microsoft.com/office/drawing/2014/main" id="{9F01A393-9DC3-733E-9A2F-3581E0B4C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030" y="4361736"/>
            <a:ext cx="2727602" cy="18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01FDDC-FE3F-EE9E-9F22-F111FB41C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BDCAC600-35FE-627F-F483-55D5FD71ECA9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Importancia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4F3D187-A8D7-DC66-57AE-43676D99475F}"/>
              </a:ext>
            </a:extLst>
          </p:cNvPr>
          <p:cNvGrpSpPr/>
          <p:nvPr/>
        </p:nvGrpSpPr>
        <p:grpSpPr bwMode="auto">
          <a:xfrm>
            <a:off x="1306064" y="1459230"/>
            <a:ext cx="7290697" cy="3939540"/>
            <a:chOff x="-32696" y="-1597421"/>
            <a:chExt cx="5214110" cy="374283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DE3D2184-3E2B-E0D5-CE32-83D453E49187}"/>
                </a:ext>
              </a:extLst>
            </p:cNvPr>
            <p:cNvSpPr/>
            <p:nvPr/>
          </p:nvSpPr>
          <p:spPr bwMode="auto">
            <a:xfrm>
              <a:off x="198839" y="-1597421"/>
              <a:ext cx="4982575" cy="37428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Este sistema no solo es una herramienta tecnológica, es una revolución en la salud pública. Al implementarlo, estamos: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Salvando vidas al detectar la neumonía en etapas tempranas.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Reduciendo costos en diagnósticos y tratamientos tardíos.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Llevando tecnología de vanguardia a comunidades que antes no tenían acceso a ella.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739D9F60-8D91-AFFF-EBAC-3B2D564081B4}"/>
                </a:ext>
              </a:extLst>
            </p:cNvPr>
            <p:cNvSpPr/>
            <p:nvPr/>
          </p:nvSpPr>
          <p:spPr bwMode="auto">
            <a:xfrm>
              <a:off x="-32696" y="-1597421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54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n-US" dirty="0" err="1"/>
              <a:t>Renocimiento</a:t>
            </a:r>
            <a:r>
              <a:rPr lang="en-US" dirty="0"/>
              <a:t> de </a:t>
            </a:r>
            <a:r>
              <a:rPr lang="es-419" dirty="0"/>
              <a:t>Neumonía</a:t>
            </a:r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Los </a:t>
            </a:r>
            <a:r>
              <a:rPr lang="en-US" sz="2000" dirty="0" err="1">
                <a:solidFill>
                  <a:schemeClr val="dk1"/>
                </a:solidFill>
              </a:rPr>
              <a:t>Autómatas</a:t>
            </a:r>
            <a:endParaRPr lang="en-US"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</a:rPr>
              <a:t>Parámetros proyecto</a:t>
            </a:r>
            <a:endParaRPr/>
          </a:p>
        </p:txBody>
      </p:sp>
      <p:grpSp>
        <p:nvGrpSpPr>
          <p:cNvPr id="146492803" name="Google Shape;69;p3"/>
          <p:cNvGrpSpPr/>
          <p:nvPr/>
        </p:nvGrpSpPr>
        <p:grpSpPr bwMode="auto">
          <a:xfrm>
            <a:off x="485498" y="2481993"/>
            <a:ext cx="4392871" cy="630482"/>
            <a:chOff x="0" y="0"/>
            <a:chExt cx="4392871" cy="630482"/>
          </a:xfrm>
        </p:grpSpPr>
        <p:sp>
          <p:nvSpPr>
            <p:cNvPr id="2091661648" name="Google Shape;70;p3"/>
            <p:cNvSpPr/>
            <p:nvPr/>
          </p:nvSpPr>
          <p:spPr bwMode="auto">
            <a:xfrm>
              <a:off x="182878" y="8811"/>
              <a:ext cx="42099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Planteamiento</a:t>
              </a:r>
              <a:endParaRPr dirty="0"/>
            </a:p>
          </p:txBody>
        </p:sp>
        <p:sp>
          <p:nvSpPr>
            <p:cNvPr id="190688385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61753339" name="Google Shape;72;p3"/>
            <p:cNvSpPr/>
            <p:nvPr/>
          </p:nvSpPr>
          <p:spPr bwMode="auto">
            <a:xfrm>
              <a:off x="979494" y="416763"/>
              <a:ext cx="3409056" cy="2137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Problemas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identificar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neumonia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.</a:t>
              </a:r>
              <a:endParaRPr dirty="0"/>
            </a:p>
          </p:txBody>
        </p:sp>
      </p:grpSp>
      <p:grpSp>
        <p:nvGrpSpPr>
          <p:cNvPr id="1183517083" name="Google Shape;73;p3"/>
          <p:cNvGrpSpPr/>
          <p:nvPr/>
        </p:nvGrpSpPr>
        <p:grpSpPr bwMode="auto">
          <a:xfrm>
            <a:off x="485498" y="3250571"/>
            <a:ext cx="4413390" cy="847650"/>
            <a:chOff x="0" y="0"/>
            <a:chExt cx="4413390" cy="847650"/>
          </a:xfrm>
        </p:grpSpPr>
        <p:sp>
          <p:nvSpPr>
            <p:cNvPr id="2072415109" name="Google Shape;74;p3"/>
            <p:cNvSpPr/>
            <p:nvPr/>
          </p:nvSpPr>
          <p:spPr bwMode="auto">
            <a:xfrm>
              <a:off x="182878" y="5391"/>
              <a:ext cx="42031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Objetivos</a:t>
              </a:r>
              <a:endParaRPr/>
            </a:p>
          </p:txBody>
        </p:sp>
        <p:sp>
          <p:nvSpPr>
            <p:cNvPr id="1262139393" name="Google Shape;75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4" tIns="45699" rIns="91424" bIns="45699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75921926" name="Google Shape;76;p3"/>
            <p:cNvSpPr/>
            <p:nvPr/>
          </p:nvSpPr>
          <p:spPr bwMode="auto">
            <a:xfrm>
              <a:off x="979494" y="416763"/>
              <a:ext cx="3433896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Ser de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ayuda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los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médicos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para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identificar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la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neumonía</a:t>
              </a:r>
              <a:endParaRPr dirty="0"/>
            </a:p>
          </p:txBody>
        </p:sp>
      </p:grpSp>
      <p:grpSp>
        <p:nvGrpSpPr>
          <p:cNvPr id="1338443315" name="Google Shape;77;p3"/>
          <p:cNvGrpSpPr/>
          <p:nvPr/>
        </p:nvGrpSpPr>
        <p:grpSpPr bwMode="auto">
          <a:xfrm>
            <a:off x="464715" y="4301433"/>
            <a:ext cx="4409790" cy="632207"/>
            <a:chOff x="0" y="0"/>
            <a:chExt cx="4409790" cy="632207"/>
          </a:xfrm>
        </p:grpSpPr>
        <p:sp>
          <p:nvSpPr>
            <p:cNvPr id="288287483" name="Google Shape;78;p3"/>
            <p:cNvSpPr/>
            <p:nvPr/>
          </p:nvSpPr>
          <p:spPr bwMode="auto">
            <a:xfrm>
              <a:off x="182877" y="10790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Herramientas</a:t>
              </a:r>
              <a:endParaRPr/>
            </a:p>
          </p:txBody>
        </p:sp>
        <p:sp>
          <p:nvSpPr>
            <p:cNvPr id="2004466531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81831095" name="Google Shape;80;p3"/>
            <p:cNvSpPr/>
            <p:nvPr/>
          </p:nvSpPr>
          <p:spPr bwMode="auto">
            <a:xfrm>
              <a:off x="979494" y="416763"/>
              <a:ext cx="3430296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Python,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librerías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 Python</a:t>
              </a:r>
              <a:r>
                <a:rPr lang="en-US" dirty="0">
                  <a:solidFill>
                    <a:srgbClr val="193EB0"/>
                  </a:solidFill>
                </a:rPr>
                <a:t> y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tkinter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.</a:t>
              </a:r>
              <a:endParaRPr dirty="0"/>
            </a:p>
          </p:txBody>
        </p:sp>
      </p:grpSp>
      <p:grpSp>
        <p:nvGrpSpPr>
          <p:cNvPr id="1857234326" name="Google Shape;77;p3"/>
          <p:cNvGrpSpPr/>
          <p:nvPr/>
        </p:nvGrpSpPr>
        <p:grpSpPr bwMode="auto">
          <a:xfrm>
            <a:off x="5104625" y="1687272"/>
            <a:ext cx="4403670" cy="630481"/>
            <a:chOff x="0" y="0"/>
            <a:chExt cx="4403670" cy="630481"/>
          </a:xfrm>
        </p:grpSpPr>
        <p:sp>
          <p:nvSpPr>
            <p:cNvPr id="530882313" name="Google Shape;78;p3"/>
            <p:cNvSpPr/>
            <p:nvPr/>
          </p:nvSpPr>
          <p:spPr bwMode="auto">
            <a:xfrm>
              <a:off x="182877" y="10788"/>
              <a:ext cx="421395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  <a:latin typeface="Arial"/>
                  <a:ea typeface="Arial"/>
                  <a:cs typeface="Arial"/>
                </a:rPr>
                <a:t>Competencia</a:t>
              </a:r>
              <a:endParaRPr/>
            </a:p>
          </p:txBody>
        </p:sp>
        <p:sp>
          <p:nvSpPr>
            <p:cNvPr id="300093844" name="Google Shape;79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79972379" name="Google Shape;80;p3"/>
            <p:cNvSpPr/>
            <p:nvPr/>
          </p:nvSpPr>
          <p:spPr bwMode="auto">
            <a:xfrm>
              <a:off x="979494" y="416763"/>
              <a:ext cx="3424176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Mejoras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respecto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a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otras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personas</a:t>
              </a:r>
              <a:endParaRPr dirty="0"/>
            </a:p>
          </p:txBody>
        </p:sp>
      </p:grpSp>
      <p:sp>
        <p:nvSpPr>
          <p:cNvPr id="43155351" name="Google Shape;71;p3"/>
          <p:cNvSpPr/>
          <p:nvPr/>
        </p:nvSpPr>
        <p:spPr bwMode="auto">
          <a:xfrm>
            <a:off x="4886386" y="1636524"/>
            <a:ext cx="36000" cy="4140518"/>
          </a:xfrm>
          <a:prstGeom prst="rect">
            <a:avLst/>
          </a:prstGeom>
          <a:solidFill>
            <a:srgbClr val="193EB0"/>
          </a:solidFill>
          <a:ln>
            <a:noFill/>
          </a:ln>
        </p:spPr>
        <p:txBody>
          <a:bodyPr spcFirstLastPara="1" wrap="square" lIns="91422" tIns="45698" rIns="91422" bIns="45698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042164155" name="Google Shape;69;p3"/>
          <p:cNvGrpSpPr/>
          <p:nvPr/>
        </p:nvGrpSpPr>
        <p:grpSpPr bwMode="auto">
          <a:xfrm>
            <a:off x="5140625" y="2547801"/>
            <a:ext cx="4405830" cy="1278537"/>
            <a:chOff x="0" y="0"/>
            <a:chExt cx="4405830" cy="1278537"/>
          </a:xfrm>
        </p:grpSpPr>
        <p:sp>
          <p:nvSpPr>
            <p:cNvPr id="2127088067" name="Google Shape;70;p3"/>
            <p:cNvSpPr/>
            <p:nvPr/>
          </p:nvSpPr>
          <p:spPr bwMode="auto">
            <a:xfrm>
              <a:off x="182877" y="7011"/>
              <a:ext cx="42063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dirty="0" err="1">
                  <a:solidFill>
                    <a:srgbClr val="3F3F3F"/>
                  </a:solidFill>
                </a:rPr>
                <a:t>Importancia</a:t>
              </a:r>
              <a:r>
                <a:rPr lang="en-US" sz="1800" dirty="0">
                  <a:solidFill>
                    <a:srgbClr val="3F3F3F"/>
                  </a:solidFill>
                </a:rPr>
                <a:t> y </a:t>
              </a:r>
              <a:r>
                <a:rPr lang="en-US" sz="1800" dirty="0" err="1">
                  <a:solidFill>
                    <a:srgbClr val="3F3F3F"/>
                  </a:solidFill>
                </a:rPr>
                <a:t>Relevancia</a:t>
              </a:r>
              <a:r>
                <a:rPr lang="en-US" sz="1800" dirty="0">
                  <a:solidFill>
                    <a:srgbClr val="3F3F3F"/>
                  </a:solidFill>
                </a:rPr>
                <a:t> del Proyecto</a:t>
              </a:r>
              <a:endParaRPr dirty="0"/>
            </a:p>
          </p:txBody>
        </p:sp>
        <p:sp>
          <p:nvSpPr>
            <p:cNvPr id="1887426186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254766526" name="Google Shape;72;p3"/>
            <p:cNvSpPr/>
            <p:nvPr/>
          </p:nvSpPr>
          <p:spPr bwMode="auto">
            <a:xfrm>
              <a:off x="979494" y="416763"/>
              <a:ext cx="3426336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¿Por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qué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este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es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relevente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dirty="0">
                  <a:solidFill>
                    <a:srgbClr val="193EB0"/>
                  </a:solidFill>
                </a:rPr>
                <a:t>e </a:t>
              </a:r>
              <a:r>
                <a:rPr lang="en-US" dirty="0" err="1">
                  <a:solidFill>
                    <a:srgbClr val="193EB0"/>
                  </a:solidFill>
                </a:rPr>
                <a:t>importante</a:t>
              </a:r>
              <a:r>
                <a:rPr lang="en-US" dirty="0">
                  <a:solidFill>
                    <a:srgbClr val="193EB0"/>
                  </a:solidFill>
                </a:rPr>
                <a:t> para la </a:t>
              </a:r>
              <a:r>
                <a:rPr lang="en-US" dirty="0" err="1">
                  <a:solidFill>
                    <a:srgbClr val="193EB0"/>
                  </a:solidFill>
                </a:rPr>
                <a:t>comunidad</a:t>
              </a:r>
              <a:r>
                <a:rPr lang="en-US" dirty="0">
                  <a:solidFill>
                    <a:srgbClr val="193EB0"/>
                  </a:solidFill>
                </a:rPr>
                <a:t>? ¿</a:t>
              </a:r>
              <a:r>
                <a:rPr lang="en-US" dirty="0" err="1">
                  <a:solidFill>
                    <a:srgbClr val="193EB0"/>
                  </a:solidFill>
                </a:rPr>
                <a:t>Qué</a:t>
              </a:r>
              <a:r>
                <a:rPr lang="en-US" dirty="0">
                  <a:solidFill>
                    <a:srgbClr val="193EB0"/>
                  </a:solidFill>
                </a:rPr>
                <a:t> les </a:t>
              </a:r>
              <a:r>
                <a:rPr lang="en-US" dirty="0" err="1">
                  <a:solidFill>
                    <a:srgbClr val="193EB0"/>
                  </a:solidFill>
                </a:rPr>
                <a:t>hizo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querer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desarrollar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esta</a:t>
              </a:r>
              <a:r>
                <a:rPr lang="en-US" dirty="0">
                  <a:solidFill>
                    <a:srgbClr val="193EB0"/>
                  </a:solidFill>
                </a:rPr>
                <a:t> </a:t>
              </a:r>
              <a:r>
                <a:rPr lang="en-US" dirty="0" err="1">
                  <a:solidFill>
                    <a:srgbClr val="193EB0"/>
                  </a:solidFill>
                </a:rPr>
                <a:t>aplicación</a:t>
              </a:r>
              <a:r>
                <a:rPr lang="en-US" dirty="0">
                  <a:solidFill>
                    <a:srgbClr val="193EB0"/>
                  </a:solidFill>
                </a:rPr>
                <a:t>?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1059203038" name="Google Shape;69;p3"/>
          <p:cNvGrpSpPr/>
          <p:nvPr/>
        </p:nvGrpSpPr>
        <p:grpSpPr bwMode="auto">
          <a:xfrm>
            <a:off x="430477" y="5366940"/>
            <a:ext cx="4430309" cy="843842"/>
            <a:chOff x="0" y="0"/>
            <a:chExt cx="4430309" cy="843842"/>
          </a:xfrm>
        </p:grpSpPr>
        <p:sp>
          <p:nvSpPr>
            <p:cNvPr id="1711745366" name="Google Shape;70;p3"/>
            <p:cNvSpPr/>
            <p:nvPr/>
          </p:nvSpPr>
          <p:spPr bwMode="auto">
            <a:xfrm>
              <a:off x="182877" y="14209"/>
              <a:ext cx="4220793" cy="2746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</a:rPr>
                <a:t>(2min)</a:t>
              </a:r>
              <a:endParaRPr b="1"/>
            </a:p>
          </p:txBody>
        </p:sp>
        <p:sp>
          <p:nvSpPr>
            <p:cNvPr id="20457339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628380962" name="Google Shape;72;p3"/>
            <p:cNvSpPr/>
            <p:nvPr/>
          </p:nvSpPr>
          <p:spPr bwMode="auto">
            <a:xfrm>
              <a:off x="979494" y="416763"/>
              <a:ext cx="3450814" cy="4270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Breve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explicación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resultado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del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proyecto</a:t>
              </a: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,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en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</a:t>
              </a:r>
              <a:r>
                <a:rPr lang="en-US" sz="1400" b="1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tiempo</a:t>
              </a:r>
              <a:r>
                <a:rPr lang="en-US" sz="1400" b="1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 real</a:t>
              </a:r>
              <a:endParaRPr lang="en-US" sz="1400" dirty="0">
                <a:solidFill>
                  <a:srgbClr val="193EB0"/>
                </a:solidFill>
                <a:latin typeface="Arial"/>
                <a:ea typeface="Arial"/>
                <a:cs typeface="Arial"/>
              </a:endParaRPr>
            </a:p>
          </p:txBody>
        </p:sp>
      </p:grpSp>
      <p:grpSp>
        <p:nvGrpSpPr>
          <p:cNvPr id="2102747445" name="Google Shape;69;p3"/>
          <p:cNvGrpSpPr/>
          <p:nvPr/>
        </p:nvGrpSpPr>
        <p:grpSpPr bwMode="auto">
          <a:xfrm>
            <a:off x="508010" y="1681893"/>
            <a:ext cx="4393233" cy="630481"/>
            <a:chOff x="0" y="0"/>
            <a:chExt cx="4393233" cy="630481"/>
          </a:xfrm>
        </p:grpSpPr>
        <p:sp>
          <p:nvSpPr>
            <p:cNvPr id="502921814" name="Google Shape;70;p3"/>
            <p:cNvSpPr/>
            <p:nvPr/>
          </p:nvSpPr>
          <p:spPr bwMode="auto">
            <a:xfrm>
              <a:off x="182877" y="6111"/>
              <a:ext cx="4204593" cy="2746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3F3F3F"/>
                  </a:solidFill>
                </a:rPr>
                <a:t>Team</a:t>
              </a:r>
              <a:endParaRPr/>
            </a:p>
          </p:txBody>
        </p:sp>
        <p:sp>
          <p:nvSpPr>
            <p:cNvPr id="254073267" name="Google Shape;71;p3"/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400951253" name="Google Shape;72;p3"/>
            <p:cNvSpPr/>
            <p:nvPr/>
          </p:nvSpPr>
          <p:spPr bwMode="auto">
            <a:xfrm>
              <a:off x="979494" y="416763"/>
              <a:ext cx="3413734" cy="2137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239820" marR="0" lvl="0" indent="-239820" algn="l">
                <a:spcBef>
                  <a:spcPts val="0"/>
                </a:spcBef>
                <a:spcAft>
                  <a:spcPts val="0"/>
                </a:spcAft>
                <a:buFont typeface="Arial"/>
                <a:buChar char="•"/>
                <a:defRPr/>
              </a:pPr>
              <a:r>
                <a:rPr lang="en-US" sz="1400" dirty="0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Los </a:t>
              </a:r>
              <a:r>
                <a:rPr lang="en-US" sz="1400" dirty="0" err="1">
                  <a:solidFill>
                    <a:srgbClr val="193EB0"/>
                  </a:solidFill>
                  <a:latin typeface="Arial"/>
                  <a:ea typeface="Arial"/>
                  <a:cs typeface="Arial"/>
                </a:rPr>
                <a:t>Autómatas</a:t>
              </a:r>
              <a:endParaRPr dirty="0"/>
            </a:p>
          </p:txBody>
        </p:sp>
      </p:grpSp>
      <p:sp>
        <p:nvSpPr>
          <p:cNvPr id="568593675" name="Google Shape;72;p3"/>
          <p:cNvSpPr/>
          <p:nvPr/>
        </p:nvSpPr>
        <p:spPr bwMode="auto">
          <a:xfrm>
            <a:off x="8227153" y="6071148"/>
            <a:ext cx="1221518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193EB0"/>
                </a:solidFill>
                <a:latin typeface="Arial"/>
                <a:ea typeface="Arial"/>
                <a:cs typeface="Arial"/>
              </a:rPr>
              <a:t>MINUTOS</a:t>
            </a:r>
          </a:p>
        </p:txBody>
      </p:sp>
      <p:sp>
        <p:nvSpPr>
          <p:cNvPr id="475240983" name="Google Shape;72;p3"/>
          <p:cNvSpPr/>
          <p:nvPr/>
        </p:nvSpPr>
        <p:spPr bwMode="auto">
          <a:xfrm>
            <a:off x="8227153" y="4546788"/>
            <a:ext cx="1797698" cy="1524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>
                <a:solidFill>
                  <a:srgbClr val="193EB0"/>
                </a:solidFill>
                <a:latin typeface="Arial"/>
                <a:ea typeface="Arial"/>
                <a:cs typeface="Arial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E7EF825-0A56-019E-12EC-848AFB47AA4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624CAD8B-E78F-170D-08AD-0720DB0F584F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  <a:latin typeface="Arial"/>
                <a:ea typeface="Arial"/>
                <a:cs typeface="Arial"/>
              </a:rPr>
              <a:t>TEAM</a:t>
            </a:r>
            <a:endParaRPr dirty="0"/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C17B379-365C-A15D-1EEE-75386085D43C}"/>
              </a:ext>
            </a:extLst>
          </p:cNvPr>
          <p:cNvGrpSpPr/>
          <p:nvPr/>
        </p:nvGrpSpPr>
        <p:grpSpPr bwMode="auto">
          <a:xfrm>
            <a:off x="508010" y="1635727"/>
            <a:ext cx="4387470" cy="861774"/>
            <a:chOff x="0" y="-46166"/>
            <a:chExt cx="4387470" cy="861774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87C0E0FC-0DF1-4E5F-4440-B403468B3B37}"/>
                </a:ext>
              </a:extLst>
            </p:cNvPr>
            <p:cNvSpPr/>
            <p:nvPr/>
          </p:nvSpPr>
          <p:spPr bwMode="auto">
            <a:xfrm>
              <a:off x="182877" y="-46166"/>
              <a:ext cx="4204593" cy="8617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2400" dirty="0" err="1">
                  <a:solidFill>
                    <a:schemeClr val="tx1"/>
                  </a:solidFill>
                </a:rPr>
                <a:t>Integrantes</a:t>
              </a:r>
              <a:r>
                <a:rPr lang="en-US" sz="2400" dirty="0">
                  <a:solidFill>
                    <a:schemeClr val="tx1"/>
                  </a:solidFill>
                </a:rPr>
                <a:t>:</a:t>
              </a: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sz="1800" dirty="0">
                <a:solidFill>
                  <a:srgbClr val="3F3F3F"/>
                </a:solidFill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4F2D4C6F-4E1C-904E-F7A0-3F6FBBDED62D}"/>
                </a:ext>
              </a:extLst>
            </p:cNvPr>
            <p:cNvSpPr/>
            <p:nvPr/>
          </p:nvSpPr>
          <p:spPr bwMode="auto">
            <a:xfrm>
              <a:off x="0" y="0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47E8B0-FC92-B778-34F2-8A1A73146801}"/>
              </a:ext>
            </a:extLst>
          </p:cNvPr>
          <p:cNvSpPr txBox="1"/>
          <p:nvPr/>
        </p:nvSpPr>
        <p:spPr>
          <a:xfrm>
            <a:off x="690887" y="2667729"/>
            <a:ext cx="842621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José Fernando Aguilar Sandoval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Luis Enrique Izquierdo Ochoa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Josué Samuel de la Cruz Medina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Cristian Estuardo Méndez Gómez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Jackeline Pamela Ruano Osorio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6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116F2E-F707-7CA6-E93B-3F65CA3E9F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C5A22EA0-9CBC-A4F5-F691-FECBB52C1E02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Planteamiento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2921814" name="Google Shape;70;p3">
            <a:extLst>
              <a:ext uri="{FF2B5EF4-FFF2-40B4-BE49-F238E27FC236}">
                <a16:creationId xmlns:a16="http://schemas.microsoft.com/office/drawing/2014/main" id="{9BC359D6-6837-B13E-A277-4A125EB7516E}"/>
              </a:ext>
            </a:extLst>
          </p:cNvPr>
          <p:cNvSpPr/>
          <p:nvPr/>
        </p:nvSpPr>
        <p:spPr bwMode="auto">
          <a:xfrm>
            <a:off x="528795" y="1659285"/>
            <a:ext cx="4621931" cy="3539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just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s-ES" sz="1800" dirty="0"/>
              <a:t>En un mundo donde la salud es prioridad, el diagnóstico rápido y preciso de enfermedades como la neumonía puede marcar la diferencia entre la vida y la muerte. Cada año, millones de personas son afectadas por esta enfermedad, y muchos casos no son detectados a tiempo debido a la falta de recursos o herramientas eficientes. ¿Qué pasaría si existiera una solución tecnológica capaz de identificar la neumonía de manera rápida, precisa y accesible? ¡Esa solución ya está aquí!</a:t>
            </a:r>
            <a:endParaRPr lang="en-US" sz="1800" dirty="0">
              <a:solidFill>
                <a:srgbClr val="3F3F3F"/>
              </a:solidFill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pic>
        <p:nvPicPr>
          <p:cNvPr id="4" name="Picture 3" descr="A diagram of a person's body&#10;&#10;AI-generated content may be incorrect.">
            <a:extLst>
              <a:ext uri="{FF2B5EF4-FFF2-40B4-BE49-F238E27FC236}">
                <a16:creationId xmlns:a16="http://schemas.microsoft.com/office/drawing/2014/main" id="{32B6EFB5-3D1E-9C10-3652-EEB2BE71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069" y="1900518"/>
            <a:ext cx="3821205" cy="30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6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D225829-FC98-67DD-D8E9-AF64A42CC5A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62819238-5551-072C-A85B-CE268C9FFC3C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Objetivos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CBDD0FB2-2F3F-E90E-A033-35370E3C023F}"/>
              </a:ext>
            </a:extLst>
          </p:cNvPr>
          <p:cNvGrpSpPr/>
          <p:nvPr/>
        </p:nvGrpSpPr>
        <p:grpSpPr bwMode="auto">
          <a:xfrm>
            <a:off x="528795" y="1446273"/>
            <a:ext cx="7594602" cy="3890940"/>
            <a:chOff x="0" y="0"/>
            <a:chExt cx="5431455" cy="3696666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78EB5597-1C5B-8C11-4315-7C581A894475}"/>
                </a:ext>
              </a:extLst>
            </p:cNvPr>
            <p:cNvSpPr/>
            <p:nvPr/>
          </p:nvSpPr>
          <p:spPr bwMode="auto">
            <a:xfrm>
              <a:off x="448880" y="70791"/>
              <a:ext cx="4982575" cy="3625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Nuestro Sistema de Reconocimiento de Neumonía tiene como objetivo principal: 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Automatizar el diagnóstico de neumonía a través de imágenes radiológicas, reduciendo el tiempo de espera y los errores humanos. </a:t>
              </a:r>
            </a:p>
            <a:p>
              <a:pPr marR="0" lvl="0" algn="just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Facilitar el acceso a diagnósticos precisos en zonas remotas o con escasos recursos médicos.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Optimizar el trabajo de los profesionales de la salud, permitiéndoles enfocarse en el tratamiento y cuidado del paciente.</a:t>
              </a:r>
              <a:endParaRPr sz="12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DFA50C12-5AFF-49C5-7566-4C646C235676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7535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2D081AF-3EC5-2B18-3E5E-C83B0A611F4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B47D661E-9700-CCFC-B6B6-B6B4537B5DF0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Herramientas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1C603947-71DD-C11A-C558-56772E4493AB}"/>
              </a:ext>
            </a:extLst>
          </p:cNvPr>
          <p:cNvGrpSpPr/>
          <p:nvPr/>
        </p:nvGrpSpPr>
        <p:grpSpPr bwMode="auto">
          <a:xfrm>
            <a:off x="528795" y="1446271"/>
            <a:ext cx="7567708" cy="2893100"/>
            <a:chOff x="0" y="-1"/>
            <a:chExt cx="5412221" cy="2748648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238A5D35-6361-0812-6A6D-F5DC36D2F576}"/>
                </a:ext>
              </a:extLst>
            </p:cNvPr>
            <p:cNvSpPr/>
            <p:nvPr/>
          </p:nvSpPr>
          <p:spPr bwMode="auto">
            <a:xfrm>
              <a:off x="429646" y="-1"/>
              <a:ext cx="4982575" cy="27486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Para el desarrollo de nuestro programa utilizamos: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Python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Tensorflow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Numpy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/>
                <a:t>CV2</a:t>
              </a:r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Matplotlib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Dataset</a:t>
              </a:r>
              <a:r>
                <a:rPr lang="es-ES" sz="2000" dirty="0"/>
                <a:t>: </a:t>
              </a:r>
              <a:r>
                <a:rPr lang="es-ES" sz="2000" dirty="0" err="1"/>
                <a:t>pneumonia_mnist</a:t>
              </a:r>
              <a:endParaRPr lang="es-ES" sz="2000" dirty="0"/>
            </a:p>
            <a:p>
              <a:pPr marL="342900" marR="0" lvl="0" indent="-342900" algn="just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s-ES" sz="2000" dirty="0" err="1"/>
                <a:t>tkinterx</a:t>
              </a:r>
              <a:endParaRPr lang="es-ES" sz="20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72C8C815-6E39-A6D6-338A-C2CA31E12C5B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3" name="Picture 2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29EC724-A63B-0C5B-16BD-76E175E74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53" y="4587826"/>
            <a:ext cx="1850119" cy="2030506"/>
          </a:xfrm>
          <a:prstGeom prst="rect">
            <a:avLst/>
          </a:prstGeom>
        </p:spPr>
      </p:pic>
      <p:pic>
        <p:nvPicPr>
          <p:cNvPr id="7" name="Picture 6" descr="A close-up of a human lungs&#10;&#10;AI-generated content may be incorrect.">
            <a:extLst>
              <a:ext uri="{FF2B5EF4-FFF2-40B4-BE49-F238E27FC236}">
                <a16:creationId xmlns:a16="http://schemas.microsoft.com/office/drawing/2014/main" id="{9B77C871-C774-85D2-1169-582DE356A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9315" y="4469630"/>
            <a:ext cx="1884193" cy="1884193"/>
          </a:xfrm>
          <a:prstGeom prst="rect">
            <a:avLst/>
          </a:prstGeom>
        </p:spPr>
      </p:pic>
      <p:pic>
        <p:nvPicPr>
          <p:cNvPr id="1026" name="Picture 2" descr="tensorflow · GitHub">
            <a:extLst>
              <a:ext uri="{FF2B5EF4-FFF2-40B4-BE49-F238E27FC236}">
                <a16:creationId xmlns:a16="http://schemas.microsoft.com/office/drawing/2014/main" id="{A94EBC1E-476E-4257-1476-4AF9E9867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151" y="4469629"/>
            <a:ext cx="1884193" cy="18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38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CA7F43-9D94-FD97-CF4A-8AC2370DB5B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36957A93-7968-0099-5E55-1A407BDFC70B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4477A0FB-1782-B242-B225-05083B62355B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2A3F8870-0F25-A4FD-6F30-728C8F3D7432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Procesamiento de </a:t>
              </a:r>
              <a:r>
                <a:rPr lang="es-ES" sz="2400" dirty="0" err="1"/>
                <a:t>datasets</a:t>
              </a:r>
              <a:r>
                <a:rPr lang="es-ES" sz="2400" dirty="0"/>
                <a:t>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37180AAD-D43F-6634-BBD0-51E5E58D4B8C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4" name="Picture 3" descr="A collage of x-ray images&#10;&#10;AI-generated content may be incorrect.">
            <a:extLst>
              <a:ext uri="{FF2B5EF4-FFF2-40B4-BE49-F238E27FC236}">
                <a16:creationId xmlns:a16="http://schemas.microsoft.com/office/drawing/2014/main" id="{AFCCE874-4B33-4F69-E2E5-3B42BF9B5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01" y="1894763"/>
            <a:ext cx="4018867" cy="4094791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A7997751-CFB1-E31F-53D6-D56DFDA0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17" y="2104002"/>
            <a:ext cx="4725707" cy="35442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1D3248-5CC4-E3DA-C164-5FE2F8E01897}"/>
              </a:ext>
            </a:extLst>
          </p:cNvPr>
          <p:cNvSpPr txBox="1"/>
          <p:nvPr/>
        </p:nvSpPr>
        <p:spPr>
          <a:xfrm>
            <a:off x="6607357" y="1842796"/>
            <a:ext cx="281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Gráfica del </a:t>
            </a:r>
            <a:r>
              <a:rPr lang="en-US" dirty="0" err="1"/>
              <a:t>codo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10CE676-B0F2-A3BE-C128-F3419A2A83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>
            <a:extLst>
              <a:ext uri="{FF2B5EF4-FFF2-40B4-BE49-F238E27FC236}">
                <a16:creationId xmlns:a16="http://schemas.microsoft.com/office/drawing/2014/main" id="{D4E09CE4-707C-9D43-2CED-FD43E18308D1}"/>
              </a:ext>
            </a:extLst>
          </p:cNvPr>
          <p:cNvSpPr/>
          <p:nvPr/>
        </p:nvSpPr>
        <p:spPr bwMode="auto">
          <a:xfrm>
            <a:off x="528795" y="372007"/>
            <a:ext cx="4655039" cy="42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Demostración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102747445" name="Google Shape;69;p3">
            <a:extLst>
              <a:ext uri="{FF2B5EF4-FFF2-40B4-BE49-F238E27FC236}">
                <a16:creationId xmlns:a16="http://schemas.microsoft.com/office/drawing/2014/main" id="{41A17E1D-16ED-7969-5365-76A610968238}"/>
              </a:ext>
            </a:extLst>
          </p:cNvPr>
          <p:cNvGrpSpPr/>
          <p:nvPr/>
        </p:nvGrpSpPr>
        <p:grpSpPr bwMode="auto">
          <a:xfrm>
            <a:off x="528795" y="1365337"/>
            <a:ext cx="7244979" cy="738665"/>
            <a:chOff x="0" y="-76894"/>
            <a:chExt cx="5181414" cy="701783"/>
          </a:xfrm>
        </p:grpSpPr>
        <p:sp>
          <p:nvSpPr>
            <p:cNvPr id="502921814" name="Google Shape;70;p3">
              <a:extLst>
                <a:ext uri="{FF2B5EF4-FFF2-40B4-BE49-F238E27FC236}">
                  <a16:creationId xmlns:a16="http://schemas.microsoft.com/office/drawing/2014/main" id="{2A93F0C6-2B02-E990-9F68-48690D4114F6}"/>
                </a:ext>
              </a:extLst>
            </p:cNvPr>
            <p:cNvSpPr/>
            <p:nvPr/>
          </p:nvSpPr>
          <p:spPr bwMode="auto">
            <a:xfrm>
              <a:off x="198839" y="-76894"/>
              <a:ext cx="4982575" cy="701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s-ES" sz="2400" dirty="0"/>
                <a:t>Procesamiento de </a:t>
              </a:r>
              <a:r>
                <a:rPr lang="es-ES" sz="2400" dirty="0" err="1"/>
                <a:t>datasets</a:t>
              </a:r>
              <a:r>
                <a:rPr lang="es-ES" sz="2400" dirty="0"/>
                <a:t>:</a:t>
              </a:r>
            </a:p>
            <a:p>
              <a:pPr marL="0" marR="0" lvl="0" indent="0" algn="just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s-ES" sz="2400" dirty="0"/>
            </a:p>
          </p:txBody>
        </p:sp>
        <p:sp>
          <p:nvSpPr>
            <p:cNvPr id="254073267" name="Google Shape;71;p3">
              <a:extLst>
                <a:ext uri="{FF2B5EF4-FFF2-40B4-BE49-F238E27FC236}">
                  <a16:creationId xmlns:a16="http://schemas.microsoft.com/office/drawing/2014/main" id="{483611BA-DDEF-157F-D892-A9DAE3993735}"/>
                </a:ext>
              </a:extLst>
            </p:cNvPr>
            <p:cNvSpPr/>
            <p:nvPr/>
          </p:nvSpPr>
          <p:spPr bwMode="auto">
            <a:xfrm>
              <a:off x="0" y="0"/>
              <a:ext cx="32697" cy="273998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txBody>
            <a:bodyPr spcFirstLastPara="1" wrap="square" lIns="91422" tIns="45698" rIns="91422" bIns="45698" anchor="ctr" anchorCtr="0">
              <a:noAutofit/>
            </a:bodyPr>
            <a:lstStyle/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8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38F6CA-8B6E-5072-5EC5-BD6E6A7AB17E}"/>
              </a:ext>
            </a:extLst>
          </p:cNvPr>
          <p:cNvSpPr txBox="1"/>
          <p:nvPr/>
        </p:nvSpPr>
        <p:spPr>
          <a:xfrm>
            <a:off x="6607357" y="1842796"/>
            <a:ext cx="281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Gráfica del </a:t>
            </a:r>
            <a:r>
              <a:rPr lang="en-US" dirty="0" err="1"/>
              <a:t>codo</a:t>
            </a:r>
            <a:endParaRPr lang="en-US" dirty="0"/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39499A2D-4E3A-0F64-718D-8DA95E8B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84" y="2104002"/>
            <a:ext cx="62103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31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443</Words>
  <Application>Microsoft Office PowerPoint</Application>
  <DocSecurity>0</DocSecurity>
  <PresentationFormat>Personalizado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Malgun Gothic</vt:lpstr>
      <vt:lpstr>Arial</vt:lpstr>
      <vt:lpstr>Calibri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Cristian Mendez</cp:lastModifiedBy>
  <cp:revision>8</cp:revision>
  <dcterms:created xsi:type="dcterms:W3CDTF">2019-07-06T14:12:49Z</dcterms:created>
  <dcterms:modified xsi:type="dcterms:W3CDTF">2025-03-27T17:21:50Z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