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975E-AAC2-451E-A180-7D9F4922DBF3}" type="datetimeFigureOut">
              <a:rPr lang="en-GB" smtClean="0"/>
              <a:t>18/02/2024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9E66-8E28-44B7-A19B-0C4B9BF91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5748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975E-AAC2-451E-A180-7D9F4922DBF3}" type="datetimeFigureOut">
              <a:rPr lang="en-GB" smtClean="0"/>
              <a:t>18/02/2024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9E66-8E28-44B7-A19B-0C4B9BF91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126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975E-AAC2-451E-A180-7D9F4922DBF3}" type="datetimeFigureOut">
              <a:rPr lang="en-GB" smtClean="0"/>
              <a:t>18/02/2024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9E66-8E28-44B7-A19B-0C4B9BF91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105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975E-AAC2-451E-A180-7D9F4922DBF3}" type="datetimeFigureOut">
              <a:rPr lang="en-GB" smtClean="0"/>
              <a:t>18/02/2024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9E66-8E28-44B7-A19B-0C4B9BF91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5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975E-AAC2-451E-A180-7D9F4922DBF3}" type="datetimeFigureOut">
              <a:rPr lang="en-GB" smtClean="0"/>
              <a:t>18/02/2024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9E66-8E28-44B7-A19B-0C4B9BF91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90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975E-AAC2-451E-A180-7D9F4922DBF3}" type="datetimeFigureOut">
              <a:rPr lang="en-GB" smtClean="0"/>
              <a:t>18/02/2024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9E66-8E28-44B7-A19B-0C4B9BF91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322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975E-AAC2-451E-A180-7D9F4922DBF3}" type="datetimeFigureOut">
              <a:rPr lang="en-GB" smtClean="0"/>
              <a:t>18/02/2024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9E66-8E28-44B7-A19B-0C4B9BF91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513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975E-AAC2-451E-A180-7D9F4922DBF3}" type="datetimeFigureOut">
              <a:rPr lang="en-GB" smtClean="0"/>
              <a:t>18/02/2024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9E66-8E28-44B7-A19B-0C4B9BF91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632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975E-AAC2-451E-A180-7D9F4922DBF3}" type="datetimeFigureOut">
              <a:rPr lang="en-GB" smtClean="0"/>
              <a:t>18/02/2024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9E66-8E28-44B7-A19B-0C4B9BF91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632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975E-AAC2-451E-A180-7D9F4922DBF3}" type="datetimeFigureOut">
              <a:rPr lang="en-GB" smtClean="0"/>
              <a:t>18/02/2024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9E66-8E28-44B7-A19B-0C4B9BF91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4761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975E-AAC2-451E-A180-7D9F4922DBF3}" type="datetimeFigureOut">
              <a:rPr lang="en-GB" smtClean="0"/>
              <a:t>18/02/2024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9E66-8E28-44B7-A19B-0C4B9BF91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143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9975E-AAC2-451E-A180-7D9F4922DBF3}" type="datetimeFigureOut">
              <a:rPr lang="en-GB" smtClean="0"/>
              <a:t>18/02/2024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29E66-8E28-44B7-A19B-0C4B9BF91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5489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9950" t="24400" r="12014" b="26225"/>
          <a:stretch/>
        </p:blipFill>
        <p:spPr>
          <a:xfrm>
            <a:off x="773723" y="404446"/>
            <a:ext cx="10779369" cy="599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30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1083" t="30087" r="12317" b="30685"/>
          <a:stretch/>
        </p:blipFill>
        <p:spPr>
          <a:xfrm>
            <a:off x="263768" y="149469"/>
            <a:ext cx="11693770" cy="654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47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0784" t="22130" r="10667" b="26892"/>
          <a:stretch/>
        </p:blipFill>
        <p:spPr>
          <a:xfrm>
            <a:off x="0" y="0"/>
            <a:ext cx="12192000" cy="6919545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523605"/>
              </p:ext>
            </p:extLst>
          </p:nvPr>
        </p:nvGraphicFramePr>
        <p:xfrm>
          <a:off x="923191" y="1352922"/>
          <a:ext cx="10049608" cy="42137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596696">
                  <a:extLst>
                    <a:ext uri="{9D8B030D-6E8A-4147-A177-3AD203B41FA5}">
                      <a16:colId xmlns:a16="http://schemas.microsoft.com/office/drawing/2014/main" val="468960761"/>
                    </a:ext>
                  </a:extLst>
                </a:gridCol>
                <a:gridCol w="2575212">
                  <a:extLst>
                    <a:ext uri="{9D8B030D-6E8A-4147-A177-3AD203B41FA5}">
                      <a16:colId xmlns:a16="http://schemas.microsoft.com/office/drawing/2014/main" val="3897285276"/>
                    </a:ext>
                  </a:extLst>
                </a:gridCol>
                <a:gridCol w="2041326">
                  <a:extLst>
                    <a:ext uri="{9D8B030D-6E8A-4147-A177-3AD203B41FA5}">
                      <a16:colId xmlns:a16="http://schemas.microsoft.com/office/drawing/2014/main" val="2688932042"/>
                    </a:ext>
                  </a:extLst>
                </a:gridCol>
                <a:gridCol w="4836374">
                  <a:extLst>
                    <a:ext uri="{9D8B030D-6E8A-4147-A177-3AD203B41FA5}">
                      <a16:colId xmlns:a16="http://schemas.microsoft.com/office/drawing/2014/main" val="1361069447"/>
                    </a:ext>
                  </a:extLst>
                </a:gridCol>
              </a:tblGrid>
              <a:tr h="15415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NO</a:t>
                      </a:r>
                      <a:endParaRPr lang="en-GB" sz="12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PROGRAM UTAMA</a:t>
                      </a:r>
                      <a:endParaRPr lang="en-GB" sz="12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TARGET 2023</a:t>
                      </a:r>
                      <a:endParaRPr lang="en-GB" sz="12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REALISASI 2023</a:t>
                      </a:r>
                      <a:endParaRPr lang="en-GB" sz="12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776619"/>
                  </a:ext>
                </a:extLst>
              </a:tr>
              <a:tr h="220520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GB" sz="1200" b="1" u="none" strike="noStrike" dirty="0">
                          <a:effectLst/>
                        </a:rPr>
                        <a:t>A. Good University Governance</a:t>
                      </a:r>
                      <a:endParaRPr lang="en-GB" sz="12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377541"/>
                  </a:ext>
                </a:extLst>
              </a:tr>
              <a:tr h="1027664">
                <a:tc>
                  <a:txBody>
                    <a:bodyPr/>
                    <a:lstStyle/>
                    <a:p>
                      <a:pPr algn="ctr" fontAlgn="t"/>
                      <a:r>
                        <a:rPr lang="en-GB" sz="1200" u="none" strike="noStrike" dirty="0">
                          <a:effectLst/>
                        </a:rPr>
                        <a:t>1</a:t>
                      </a:r>
                      <a:endParaRPr lang="en-GB" sz="12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u="none" strike="noStrike" dirty="0" err="1">
                          <a:effectLst/>
                        </a:rPr>
                        <a:t>Meningkatkan</a:t>
                      </a:r>
                      <a:r>
                        <a:rPr lang="en-GB" sz="1200" u="none" strike="noStrike" dirty="0">
                          <a:effectLst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</a:rPr>
                        <a:t>Akreditasi</a:t>
                      </a:r>
                      <a:r>
                        <a:rPr lang="en-GB" sz="1200" u="none" strike="noStrike" dirty="0">
                          <a:effectLst/>
                        </a:rPr>
                        <a:t> Prodi (APS) </a:t>
                      </a:r>
                      <a:r>
                        <a:rPr lang="en-GB" sz="1200" u="none" strike="noStrike" dirty="0" err="1">
                          <a:effectLst/>
                        </a:rPr>
                        <a:t>dan</a:t>
                      </a:r>
                      <a:r>
                        <a:rPr lang="en-GB" sz="1200" u="none" strike="noStrike" dirty="0">
                          <a:effectLst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</a:rPr>
                        <a:t>Akreditasi</a:t>
                      </a:r>
                      <a:r>
                        <a:rPr lang="en-GB" sz="1200" u="none" strike="noStrike" dirty="0">
                          <a:effectLst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</a:rPr>
                        <a:t>Perguruan</a:t>
                      </a:r>
                      <a:r>
                        <a:rPr lang="en-GB" sz="1200" u="none" strike="noStrike" dirty="0">
                          <a:effectLst/>
                        </a:rPr>
                        <a:t> Tinggi</a:t>
                      </a:r>
                      <a:br>
                        <a:rPr lang="en-GB" sz="1200" u="none" strike="noStrike" dirty="0">
                          <a:effectLst/>
                        </a:rPr>
                      </a:br>
                      <a:r>
                        <a:rPr lang="en-GB" sz="1200" u="none" strike="noStrike" dirty="0">
                          <a:effectLst/>
                        </a:rPr>
                        <a:t>(APT)</a:t>
                      </a:r>
                      <a:endParaRPr lang="en-GB" sz="1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u="none" strike="noStrike">
                          <a:effectLst/>
                        </a:rPr>
                        <a:t>APS: </a:t>
                      </a:r>
                      <a:br>
                        <a:rPr lang="en-GB" sz="1200" u="none" strike="noStrike">
                          <a:effectLst/>
                        </a:rPr>
                      </a:br>
                      <a:r>
                        <a:rPr lang="en-GB" sz="1200" u="none" strike="noStrike">
                          <a:effectLst/>
                        </a:rPr>
                        <a:t>- 14% A(Unggul) </a:t>
                      </a:r>
                      <a:br>
                        <a:rPr lang="en-GB" sz="1200" u="none" strike="noStrike">
                          <a:effectLst/>
                        </a:rPr>
                      </a:br>
                      <a:r>
                        <a:rPr lang="en-GB" sz="1200" u="none" strike="noStrike">
                          <a:effectLst/>
                        </a:rPr>
                        <a:t>- 66%  Baik Sekali</a:t>
                      </a:r>
                      <a:br>
                        <a:rPr lang="en-GB" sz="1200" u="none" strike="noStrike">
                          <a:effectLst/>
                        </a:rPr>
                      </a:br>
                      <a:r>
                        <a:rPr lang="en-GB" sz="1200" u="none" strike="noStrike">
                          <a:effectLst/>
                        </a:rPr>
                        <a:t>- 20% Baik;</a:t>
                      </a:r>
                      <a:br>
                        <a:rPr lang="en-GB" sz="1200" u="none" strike="noStrike">
                          <a:effectLst/>
                        </a:rPr>
                      </a:br>
                      <a:r>
                        <a:rPr lang="en-GB" sz="1200" u="none" strike="noStrike">
                          <a:effectLst/>
                        </a:rPr>
                        <a:t>APT: B</a:t>
                      </a:r>
                      <a:endParaRPr lang="en-GB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u="none" strike="noStrike">
                          <a:effectLst/>
                        </a:rPr>
                        <a:t>APS: </a:t>
                      </a:r>
                      <a:br>
                        <a:rPr lang="en-GB" sz="1200" u="none" strike="noStrike">
                          <a:effectLst/>
                        </a:rPr>
                      </a:br>
                      <a:r>
                        <a:rPr lang="en-GB" sz="1200" u="none" strike="noStrike">
                          <a:effectLst/>
                        </a:rPr>
                        <a:t>- 7% A(Unggul) </a:t>
                      </a:r>
                      <a:br>
                        <a:rPr lang="en-GB" sz="1200" u="none" strike="noStrike">
                          <a:effectLst/>
                        </a:rPr>
                      </a:br>
                      <a:r>
                        <a:rPr lang="en-GB" sz="1200" u="none" strike="noStrike">
                          <a:effectLst/>
                        </a:rPr>
                        <a:t>- 40%  Baik Sekali</a:t>
                      </a:r>
                      <a:br>
                        <a:rPr lang="en-GB" sz="1200" u="none" strike="noStrike">
                          <a:effectLst/>
                        </a:rPr>
                      </a:br>
                      <a:r>
                        <a:rPr lang="en-GB" sz="1200" u="none" strike="noStrike">
                          <a:effectLst/>
                        </a:rPr>
                        <a:t>- 20% B</a:t>
                      </a:r>
                      <a:br>
                        <a:rPr lang="en-GB" sz="1200" u="none" strike="noStrike">
                          <a:effectLst/>
                        </a:rPr>
                      </a:br>
                      <a:r>
                        <a:rPr lang="en-GB" sz="1200" u="none" strike="noStrike">
                          <a:effectLst/>
                        </a:rPr>
                        <a:t>- 33% Baik</a:t>
                      </a:r>
                      <a:br>
                        <a:rPr lang="en-GB" sz="1200" u="none" strike="noStrike">
                          <a:effectLst/>
                        </a:rPr>
                      </a:br>
                      <a:r>
                        <a:rPr lang="en-GB" sz="1200" u="none" strike="noStrike">
                          <a:effectLst/>
                        </a:rPr>
                        <a:t>APT: B</a:t>
                      </a:r>
                      <a:endParaRPr lang="en-GB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0471540"/>
                  </a:ext>
                </a:extLst>
              </a:tr>
              <a:tr h="342555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GB" sz="1200" b="1" u="none" strike="noStrike" dirty="0">
                          <a:effectLst/>
                        </a:rPr>
                        <a:t>B. Excellent Teaching Quality Development</a:t>
                      </a:r>
                      <a:endParaRPr lang="en-GB" sz="12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041987"/>
                  </a:ext>
                </a:extLst>
              </a:tr>
              <a:tr h="54166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2</a:t>
                      </a:r>
                      <a:endParaRPr lang="en-GB" sz="12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u="none" strike="noStrike" dirty="0" err="1">
                          <a:effectLst/>
                        </a:rPr>
                        <a:t>Memperbaiki</a:t>
                      </a:r>
                      <a:r>
                        <a:rPr lang="en-GB" sz="1200" u="none" strike="noStrike" dirty="0">
                          <a:effectLst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</a:rPr>
                        <a:t>nisbah</a:t>
                      </a:r>
                      <a:r>
                        <a:rPr lang="en-GB" sz="1200" u="none" strike="noStrike" dirty="0">
                          <a:effectLst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</a:rPr>
                        <a:t>dosen:mahasiswa</a:t>
                      </a:r>
                      <a:r>
                        <a:rPr lang="en-GB" sz="1200" u="none" strike="noStrike" dirty="0">
                          <a:effectLst/>
                        </a:rPr>
                        <a:t> agar </a:t>
                      </a:r>
                      <a:r>
                        <a:rPr lang="en-GB" sz="1200" u="none" strike="noStrike" dirty="0" err="1">
                          <a:effectLst/>
                        </a:rPr>
                        <a:t>rasionya</a:t>
                      </a:r>
                      <a:r>
                        <a:rPr lang="en-GB" sz="1200" u="none" strike="noStrike" dirty="0">
                          <a:effectLst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</a:rPr>
                        <a:t>sehat</a:t>
                      </a:r>
                      <a:endParaRPr lang="en-GB" sz="1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Ratio </a:t>
                      </a:r>
                      <a:r>
                        <a:rPr lang="en-GB" sz="1200" u="none" strike="noStrike" dirty="0" err="1">
                          <a:effectLst/>
                        </a:rPr>
                        <a:t>jumlah</a:t>
                      </a:r>
                      <a:r>
                        <a:rPr lang="en-GB" sz="1200" u="none" strike="noStrike" dirty="0">
                          <a:effectLst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</a:rPr>
                        <a:t>Dosen</a:t>
                      </a:r>
                      <a:r>
                        <a:rPr lang="en-GB" sz="1200" u="none" strike="noStrike" dirty="0">
                          <a:effectLst/>
                        </a:rPr>
                        <a:t>: </a:t>
                      </a:r>
                      <a:r>
                        <a:rPr lang="en-GB" sz="1200" u="none" strike="noStrike" dirty="0" err="1">
                          <a:effectLst/>
                        </a:rPr>
                        <a:t>Mahasiswa</a:t>
                      </a:r>
                      <a:r>
                        <a:rPr lang="en-GB" sz="1200" u="none" strike="noStrike" dirty="0">
                          <a:effectLst/>
                        </a:rPr>
                        <a:t> (Prodi STEM) 1:18</a:t>
                      </a:r>
                      <a:endParaRPr lang="en-GB" sz="12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u="none" strike="noStrike">
                          <a:effectLst/>
                        </a:rPr>
                        <a:t>60% Rasio jumlah dosen mhs (prodi STEM) sudah sesuai kecuali prodi S1 M logistik dan S1 M Trans = 1:25 dan 1:28 </a:t>
                      </a:r>
                      <a:endParaRPr lang="en-GB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5529777"/>
                  </a:ext>
                </a:extLst>
              </a:tr>
              <a:tr h="34255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 </a:t>
                      </a:r>
                      <a:endParaRPr lang="en-GB" sz="12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u="none" strike="noStrike">
                          <a:effectLst/>
                        </a:rPr>
                        <a:t> 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u="none" strike="noStrike" dirty="0" err="1">
                          <a:effectLst/>
                        </a:rPr>
                        <a:t>Jumlah</a:t>
                      </a:r>
                      <a:r>
                        <a:rPr lang="en-GB" sz="1200" u="none" strike="noStrike" dirty="0">
                          <a:effectLst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</a:rPr>
                        <a:t>kebutuhan</a:t>
                      </a:r>
                      <a:r>
                        <a:rPr lang="en-GB" sz="1200" u="none" strike="noStrike" dirty="0">
                          <a:effectLst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</a:rPr>
                        <a:t>Dosen</a:t>
                      </a:r>
                      <a:r>
                        <a:rPr lang="en-GB" sz="1200" u="none" strike="noStrike" dirty="0">
                          <a:effectLst/>
                        </a:rPr>
                        <a:t> STEM </a:t>
                      </a:r>
                      <a:r>
                        <a:rPr lang="en-GB" sz="1200" u="none" strike="noStrike" dirty="0" err="1">
                          <a:effectLst/>
                        </a:rPr>
                        <a:t>sebanyak</a:t>
                      </a:r>
                      <a:r>
                        <a:rPr lang="en-GB" sz="1200" u="none" strike="noStrike" dirty="0">
                          <a:effectLst/>
                        </a:rPr>
                        <a:t> 26</a:t>
                      </a:r>
                      <a:endParaRPr lang="en-GB" sz="1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u="none" strike="noStrike">
                          <a:effectLst/>
                        </a:rPr>
                        <a:t>100% Jumlah kebutuhan dosen stem sebamyak 26 dosen di ULBI sudah 42 dosen totalnya</a:t>
                      </a:r>
                      <a:endParaRPr lang="en-GB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7782035"/>
                  </a:ext>
                </a:extLst>
              </a:tr>
              <a:tr h="51383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3</a:t>
                      </a:r>
                      <a:endParaRPr lang="en-GB" sz="12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u="none" strike="noStrike">
                          <a:effectLst/>
                        </a:rPr>
                        <a:t>Meningkatkan proporsi dosen berjabatan fungsional akademik Lektor – Lektor Kepala – Guru Besar</a:t>
                      </a:r>
                      <a:endParaRPr lang="en-GB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u="none" strike="noStrike" dirty="0" err="1">
                          <a:effectLst/>
                        </a:rPr>
                        <a:t>Presentase</a:t>
                      </a:r>
                      <a:r>
                        <a:rPr lang="en-GB" sz="1200" u="none" strike="noStrike" dirty="0">
                          <a:effectLst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</a:rPr>
                        <a:t>dosen</a:t>
                      </a:r>
                      <a:r>
                        <a:rPr lang="en-GB" sz="1200" u="none" strike="noStrike" dirty="0">
                          <a:effectLst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</a:rPr>
                        <a:t>ber</a:t>
                      </a:r>
                      <a:r>
                        <a:rPr lang="en-GB" sz="1200" u="none" strike="noStrike" dirty="0">
                          <a:effectLst/>
                        </a:rPr>
                        <a:t> JFA L-LK-GB </a:t>
                      </a:r>
                      <a:r>
                        <a:rPr lang="en-GB" sz="1200" u="none" strike="noStrike" dirty="0" err="1">
                          <a:effectLst/>
                        </a:rPr>
                        <a:t>terhadap</a:t>
                      </a:r>
                      <a:r>
                        <a:rPr lang="en-GB" sz="1200" u="none" strike="noStrike" dirty="0">
                          <a:effectLst/>
                        </a:rPr>
                        <a:t> total </a:t>
                      </a:r>
                      <a:r>
                        <a:rPr lang="en-GB" sz="1200" u="none" strike="noStrike" dirty="0" err="1">
                          <a:effectLst/>
                        </a:rPr>
                        <a:t>dosen</a:t>
                      </a:r>
                      <a:r>
                        <a:rPr lang="en-GB" sz="1200" u="none" strike="noStrike" dirty="0">
                          <a:effectLst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</a:rPr>
                        <a:t>sebesar</a:t>
                      </a:r>
                      <a:r>
                        <a:rPr lang="en-GB" sz="1200" u="none" strike="noStrike" dirty="0">
                          <a:effectLst/>
                        </a:rPr>
                        <a:t> 43%</a:t>
                      </a:r>
                      <a:endParaRPr lang="en-GB" sz="1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u="none" strike="noStrike">
                          <a:effectLst/>
                        </a:rPr>
                        <a:t>SV: progress sudah ada 1 orang dosen yang mendapatkan jafung Lektor, 3 pengajuan Lektor kepala masih dalam proses serta 5 pengajuan Lektor dan 2 asisten ahli masih dalam proses penilaian</a:t>
                      </a:r>
                      <a:endParaRPr lang="en-GB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0523623"/>
                  </a:ext>
                </a:extLst>
              </a:tr>
              <a:tr h="85638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4</a:t>
                      </a:r>
                      <a:endParaRPr lang="en-GB" sz="12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u="none" strike="noStrike">
                          <a:effectLst/>
                        </a:rPr>
                        <a:t>Modernisasi sarana dan teknologi pembelajaran, infrastruktur pendukung online learning dan digital classroom, aplikasi e learning (LMS) dan konten e learning</a:t>
                      </a:r>
                      <a:endParaRPr lang="en-GB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u="none" strike="noStrike" dirty="0" err="1">
                          <a:effectLst/>
                        </a:rPr>
                        <a:t>Aplikasi</a:t>
                      </a:r>
                      <a:r>
                        <a:rPr lang="en-GB" sz="1200" u="none" strike="noStrike" dirty="0">
                          <a:effectLst/>
                        </a:rPr>
                        <a:t>: 75%; </a:t>
                      </a:r>
                      <a:br>
                        <a:rPr lang="en-GB" sz="1200" u="none" strike="noStrike" dirty="0">
                          <a:effectLst/>
                        </a:rPr>
                      </a:br>
                      <a:r>
                        <a:rPr lang="en-GB" sz="1200" u="none" strike="noStrike" dirty="0" err="1">
                          <a:effectLst/>
                        </a:rPr>
                        <a:t>Konten</a:t>
                      </a:r>
                      <a:r>
                        <a:rPr lang="en-GB" sz="1200" u="none" strike="noStrike" dirty="0">
                          <a:effectLst/>
                        </a:rPr>
                        <a:t>: 40%</a:t>
                      </a:r>
                      <a:endParaRPr lang="en-GB" sz="1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u="none" strike="noStrike" dirty="0">
                          <a:effectLst/>
                        </a:rPr>
                        <a:t>0%</a:t>
                      </a:r>
                      <a:br>
                        <a:rPr lang="en-GB" sz="1200" u="none" strike="noStrike" dirty="0">
                          <a:effectLst/>
                        </a:rPr>
                      </a:br>
                      <a:r>
                        <a:rPr lang="en-GB" sz="1200" u="none" strike="noStrike" dirty="0" err="1">
                          <a:effectLst/>
                        </a:rPr>
                        <a:t>Kegiatan</a:t>
                      </a:r>
                      <a:r>
                        <a:rPr lang="en-GB" sz="1200" u="none" strike="noStrike" dirty="0">
                          <a:effectLst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</a:rPr>
                        <a:t>Pengembangan</a:t>
                      </a:r>
                      <a:r>
                        <a:rPr lang="en-GB" sz="1200" u="none" strike="noStrike" dirty="0">
                          <a:effectLst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</a:rPr>
                        <a:t>belum</a:t>
                      </a:r>
                      <a:r>
                        <a:rPr lang="en-GB" sz="1200" u="none" strike="noStrike" dirty="0">
                          <a:effectLst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</a:rPr>
                        <a:t>dlaksanakan</a:t>
                      </a:r>
                      <a:r>
                        <a:rPr lang="en-GB" sz="1200" u="none" strike="noStrike" dirty="0">
                          <a:effectLst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</a:rPr>
                        <a:t>dikarenakan</a:t>
                      </a:r>
                      <a:r>
                        <a:rPr lang="en-GB" sz="1200" u="none" strike="noStrike" dirty="0">
                          <a:effectLst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</a:rPr>
                        <a:t>belum</a:t>
                      </a:r>
                      <a:r>
                        <a:rPr lang="en-GB" sz="1200" u="none" strike="noStrike" dirty="0">
                          <a:effectLst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</a:rPr>
                        <a:t>tersedianya</a:t>
                      </a:r>
                      <a:r>
                        <a:rPr lang="en-GB" sz="1200" u="none" strike="noStrike" dirty="0">
                          <a:effectLst/>
                        </a:rPr>
                        <a:t> dana </a:t>
                      </a:r>
                      <a:r>
                        <a:rPr lang="en-GB" sz="1200" u="none" strike="noStrike" dirty="0" err="1">
                          <a:effectLst/>
                        </a:rPr>
                        <a:t>investasi</a:t>
                      </a:r>
                      <a:r>
                        <a:rPr lang="en-GB" sz="1200" u="none" strike="noStrike" dirty="0">
                          <a:effectLst/>
                        </a:rPr>
                        <a:t>, </a:t>
                      </a:r>
                      <a:r>
                        <a:rPr lang="en-GB" sz="1200" u="none" strike="noStrike" dirty="0" err="1">
                          <a:effectLst/>
                        </a:rPr>
                        <a:t>kegiatan</a:t>
                      </a:r>
                      <a:r>
                        <a:rPr lang="en-GB" sz="1200" u="none" strike="noStrike" dirty="0">
                          <a:effectLst/>
                        </a:rPr>
                        <a:t> yang </a:t>
                      </a:r>
                      <a:r>
                        <a:rPr lang="en-GB" sz="1200" u="none" strike="noStrike" dirty="0" err="1">
                          <a:effectLst/>
                        </a:rPr>
                        <a:t>dijalankan</a:t>
                      </a:r>
                      <a:r>
                        <a:rPr lang="en-GB" sz="1200" u="none" strike="noStrike" dirty="0">
                          <a:effectLst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</a:rPr>
                        <a:t>adalah</a:t>
                      </a:r>
                      <a:r>
                        <a:rPr lang="en-GB" sz="1200" u="none" strike="noStrike" dirty="0">
                          <a:effectLst/>
                        </a:rPr>
                        <a:t> yang </a:t>
                      </a:r>
                      <a:r>
                        <a:rPr lang="en-GB" sz="1200" u="none" strike="noStrike" dirty="0" err="1">
                          <a:effectLst/>
                        </a:rPr>
                        <a:t>rutin</a:t>
                      </a:r>
                      <a:endParaRPr lang="en-GB" sz="1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025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283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0784" t="22130" r="10667" b="26892"/>
          <a:stretch/>
        </p:blipFill>
        <p:spPr>
          <a:xfrm>
            <a:off x="0" y="-254976"/>
            <a:ext cx="12192000" cy="7174522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745668"/>
              </p:ext>
            </p:extLst>
          </p:nvPr>
        </p:nvGraphicFramePr>
        <p:xfrm>
          <a:off x="993530" y="1032655"/>
          <a:ext cx="10049608" cy="540315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596696">
                  <a:extLst>
                    <a:ext uri="{9D8B030D-6E8A-4147-A177-3AD203B41FA5}">
                      <a16:colId xmlns:a16="http://schemas.microsoft.com/office/drawing/2014/main" val="468960761"/>
                    </a:ext>
                  </a:extLst>
                </a:gridCol>
                <a:gridCol w="2575212">
                  <a:extLst>
                    <a:ext uri="{9D8B030D-6E8A-4147-A177-3AD203B41FA5}">
                      <a16:colId xmlns:a16="http://schemas.microsoft.com/office/drawing/2014/main" val="3897285276"/>
                    </a:ext>
                  </a:extLst>
                </a:gridCol>
                <a:gridCol w="2041326">
                  <a:extLst>
                    <a:ext uri="{9D8B030D-6E8A-4147-A177-3AD203B41FA5}">
                      <a16:colId xmlns:a16="http://schemas.microsoft.com/office/drawing/2014/main" val="2688932042"/>
                    </a:ext>
                  </a:extLst>
                </a:gridCol>
                <a:gridCol w="4836374">
                  <a:extLst>
                    <a:ext uri="{9D8B030D-6E8A-4147-A177-3AD203B41FA5}">
                      <a16:colId xmlns:a16="http://schemas.microsoft.com/office/drawing/2014/main" val="1361069447"/>
                    </a:ext>
                  </a:extLst>
                </a:gridCol>
              </a:tblGrid>
              <a:tr h="54031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NO</a:t>
                      </a:r>
                      <a:endParaRPr lang="en-GB" sz="12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PROGRAM UTAMA</a:t>
                      </a:r>
                      <a:endParaRPr lang="en-GB" sz="12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TARGET 2023</a:t>
                      </a:r>
                      <a:endParaRPr lang="en-GB" sz="12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REALISASI 2023</a:t>
                      </a:r>
                      <a:endParaRPr lang="en-GB" sz="12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776619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517783"/>
              </p:ext>
            </p:extLst>
          </p:nvPr>
        </p:nvGraphicFramePr>
        <p:xfrm>
          <a:off x="993530" y="1572970"/>
          <a:ext cx="10049608" cy="528503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606671">
                  <a:extLst>
                    <a:ext uri="{9D8B030D-6E8A-4147-A177-3AD203B41FA5}">
                      <a16:colId xmlns:a16="http://schemas.microsoft.com/office/drawing/2014/main" val="3951500687"/>
                    </a:ext>
                  </a:extLst>
                </a:gridCol>
                <a:gridCol w="2565236">
                  <a:extLst>
                    <a:ext uri="{9D8B030D-6E8A-4147-A177-3AD203B41FA5}">
                      <a16:colId xmlns:a16="http://schemas.microsoft.com/office/drawing/2014/main" val="4277989478"/>
                    </a:ext>
                  </a:extLst>
                </a:gridCol>
                <a:gridCol w="2041327">
                  <a:extLst>
                    <a:ext uri="{9D8B030D-6E8A-4147-A177-3AD203B41FA5}">
                      <a16:colId xmlns:a16="http://schemas.microsoft.com/office/drawing/2014/main" val="492886512"/>
                    </a:ext>
                  </a:extLst>
                </a:gridCol>
                <a:gridCol w="4836374">
                  <a:extLst>
                    <a:ext uri="{9D8B030D-6E8A-4147-A177-3AD203B41FA5}">
                      <a16:colId xmlns:a16="http://schemas.microsoft.com/office/drawing/2014/main" val="1869940896"/>
                    </a:ext>
                  </a:extLst>
                </a:gridCol>
              </a:tblGrid>
              <a:tr h="329640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5</a:t>
                      </a:r>
                      <a:endParaRPr lang="en-GB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 dirty="0" err="1">
                          <a:effectLst/>
                        </a:rPr>
                        <a:t>Meningkatkan</a:t>
                      </a:r>
                      <a:r>
                        <a:rPr lang="en-GB" sz="1100" u="none" strike="noStrike" dirty="0">
                          <a:effectLst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</a:rPr>
                        <a:t>partisipasi</a:t>
                      </a:r>
                      <a:r>
                        <a:rPr lang="en-GB" sz="1100" u="none" strike="noStrike" dirty="0">
                          <a:effectLst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</a:rPr>
                        <a:t>dan</a:t>
                      </a:r>
                      <a:r>
                        <a:rPr lang="en-GB" sz="1100" u="none" strike="noStrike" dirty="0">
                          <a:effectLst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</a:rPr>
                        <a:t>prestasi</a:t>
                      </a:r>
                      <a:r>
                        <a:rPr lang="en-GB" sz="1100" u="none" strike="noStrike" dirty="0">
                          <a:effectLst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</a:rPr>
                        <a:t>mahasiswa</a:t>
                      </a:r>
                      <a:r>
                        <a:rPr lang="en-GB" sz="1100" u="none" strike="noStrike" dirty="0">
                          <a:effectLst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</a:rPr>
                        <a:t>dalam</a:t>
                      </a:r>
                      <a:r>
                        <a:rPr lang="en-GB" sz="1100" u="none" strike="noStrike" dirty="0">
                          <a:effectLst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</a:rPr>
                        <a:t>kompetisi</a:t>
                      </a:r>
                      <a:r>
                        <a:rPr lang="en-GB" sz="1100" u="none" strike="noStrike" dirty="0">
                          <a:effectLst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</a:rPr>
                        <a:t>kemahasiswaan</a:t>
                      </a:r>
                      <a:r>
                        <a:rPr lang="en-GB" sz="1100" u="none" strike="noStrike" dirty="0">
                          <a:effectLst/>
                        </a:rPr>
                        <a:t> di level regional </a:t>
                      </a:r>
                      <a:r>
                        <a:rPr lang="en-GB" sz="1100" u="none" strike="noStrike" dirty="0" err="1">
                          <a:effectLst/>
                        </a:rPr>
                        <a:t>dan</a:t>
                      </a:r>
                      <a:r>
                        <a:rPr lang="en-GB" sz="1100" u="none" strike="noStrike" dirty="0">
                          <a:effectLst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</a:rPr>
                        <a:t>nasional</a:t>
                      </a:r>
                      <a:endParaRPr lang="en-GB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 dirty="0" err="1">
                          <a:effectLst/>
                        </a:rPr>
                        <a:t>Jumlah</a:t>
                      </a:r>
                      <a:r>
                        <a:rPr lang="en-GB" sz="1100" u="none" strike="noStrike" dirty="0">
                          <a:effectLst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</a:rPr>
                        <a:t>mahasiswa</a:t>
                      </a:r>
                      <a:r>
                        <a:rPr lang="en-GB" sz="1100" u="none" strike="noStrike" dirty="0">
                          <a:effectLst/>
                        </a:rPr>
                        <a:t> yang </a:t>
                      </a:r>
                      <a:r>
                        <a:rPr lang="en-GB" sz="1100" u="none" strike="noStrike" dirty="0" err="1">
                          <a:effectLst/>
                        </a:rPr>
                        <a:t>berpartisipasi</a:t>
                      </a:r>
                      <a:r>
                        <a:rPr lang="en-GB" sz="1100" u="none" strike="noStrike" dirty="0">
                          <a:effectLst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</a:rPr>
                        <a:t>dalam</a:t>
                      </a:r>
                      <a:r>
                        <a:rPr lang="en-GB" sz="1100" u="none" strike="noStrike" dirty="0">
                          <a:effectLst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</a:rPr>
                        <a:t>kompetisi</a:t>
                      </a:r>
                      <a:r>
                        <a:rPr lang="en-GB" sz="1100" u="none" strike="noStrike" dirty="0">
                          <a:effectLst/>
                        </a:rPr>
                        <a:t> regional </a:t>
                      </a:r>
                      <a:r>
                        <a:rPr lang="en-GB" sz="1100" u="none" strike="noStrike" dirty="0" err="1">
                          <a:effectLst/>
                        </a:rPr>
                        <a:t>dan</a:t>
                      </a:r>
                      <a:r>
                        <a:rPr lang="en-GB" sz="1100" u="none" strike="noStrike" dirty="0">
                          <a:effectLst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</a:rPr>
                        <a:t>nasional</a:t>
                      </a:r>
                      <a:r>
                        <a:rPr lang="en-GB" sz="1100" u="none" strike="noStrike" dirty="0">
                          <a:effectLst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</a:rPr>
                        <a:t>sebesar</a:t>
                      </a:r>
                      <a:r>
                        <a:rPr lang="en-GB" sz="1100" u="none" strike="noStrike" dirty="0">
                          <a:effectLst/>
                        </a:rPr>
                        <a:t> 4%</a:t>
                      </a:r>
                      <a:endParaRPr lang="en-GB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 dirty="0" err="1">
                          <a:effectLst/>
                        </a:rPr>
                        <a:t>Jumlah</a:t>
                      </a:r>
                      <a:r>
                        <a:rPr lang="en-GB" sz="1100" u="none" strike="noStrike" dirty="0">
                          <a:effectLst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</a:rPr>
                        <a:t>mahasiswa</a:t>
                      </a:r>
                      <a:r>
                        <a:rPr lang="en-GB" sz="1100" u="none" strike="noStrike" dirty="0">
                          <a:effectLst/>
                        </a:rPr>
                        <a:t> yang </a:t>
                      </a:r>
                      <a:r>
                        <a:rPr lang="en-GB" sz="1100" u="none" strike="noStrike" dirty="0" err="1">
                          <a:effectLst/>
                        </a:rPr>
                        <a:t>mengikuti</a:t>
                      </a:r>
                      <a:r>
                        <a:rPr lang="en-GB" sz="1100" u="none" strike="noStrike" dirty="0">
                          <a:effectLst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</a:rPr>
                        <a:t>kompetisi</a:t>
                      </a:r>
                      <a:r>
                        <a:rPr lang="en-GB" sz="1100" u="none" strike="noStrike" dirty="0">
                          <a:effectLst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</a:rPr>
                        <a:t>pada</a:t>
                      </a:r>
                      <a:r>
                        <a:rPr lang="en-GB" sz="1100" u="none" strike="noStrike" dirty="0">
                          <a:effectLst/>
                        </a:rPr>
                        <a:t> TW III </a:t>
                      </a:r>
                      <a:r>
                        <a:rPr lang="en-GB" sz="1100" u="none" strike="noStrike" dirty="0" err="1">
                          <a:effectLst/>
                        </a:rPr>
                        <a:t>sudah</a:t>
                      </a:r>
                      <a:r>
                        <a:rPr lang="en-GB" sz="1100" u="none" strike="noStrike" dirty="0">
                          <a:effectLst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</a:rPr>
                        <a:t>mencapai</a:t>
                      </a:r>
                      <a:r>
                        <a:rPr lang="en-GB" sz="1100" u="none" strike="noStrike" dirty="0">
                          <a:effectLst/>
                        </a:rPr>
                        <a:t> target </a:t>
                      </a:r>
                      <a:r>
                        <a:rPr lang="en-GB" sz="1100" u="none" strike="noStrike" dirty="0" err="1">
                          <a:effectLst/>
                        </a:rPr>
                        <a:t>sebesar</a:t>
                      </a:r>
                      <a:r>
                        <a:rPr lang="en-GB" sz="1100" u="none" strike="noStrike" dirty="0">
                          <a:effectLst/>
                        </a:rPr>
                        <a:t> 4%:</a:t>
                      </a:r>
                      <a:br>
                        <a:rPr lang="en-GB" sz="1100" u="none" strike="noStrike" dirty="0">
                          <a:effectLst/>
                        </a:rPr>
                      </a:br>
                      <a:r>
                        <a:rPr lang="en-GB" sz="1100" u="none" strike="noStrike" dirty="0">
                          <a:effectLst/>
                        </a:rPr>
                        <a:t>1. Mohamad </a:t>
                      </a:r>
                      <a:r>
                        <a:rPr lang="en-GB" sz="1100" u="none" strike="noStrike" dirty="0" err="1">
                          <a:effectLst/>
                        </a:rPr>
                        <a:t>Ramadani</a:t>
                      </a:r>
                      <a:r>
                        <a:rPr lang="en-GB" sz="1100" u="none" strike="noStrike" dirty="0">
                          <a:effectLst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</a:rPr>
                        <a:t>Ariadin</a:t>
                      </a:r>
                      <a:r>
                        <a:rPr lang="en-GB" sz="1100" u="none" strike="noStrike" dirty="0">
                          <a:effectLst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</a:rPr>
                        <a:t>dari</a:t>
                      </a:r>
                      <a:r>
                        <a:rPr lang="en-GB" sz="1100" u="none" strike="noStrike" dirty="0">
                          <a:effectLst/>
                        </a:rPr>
                        <a:t> Prodi </a:t>
                      </a:r>
                      <a:r>
                        <a:rPr lang="en-GB" sz="1100" u="none" strike="noStrike" dirty="0" err="1">
                          <a:effectLst/>
                        </a:rPr>
                        <a:t>Manajemen</a:t>
                      </a:r>
                      <a:r>
                        <a:rPr lang="en-GB" sz="1100" u="none" strike="noStrike" dirty="0">
                          <a:effectLst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</a:rPr>
                        <a:t>Transportasi</a:t>
                      </a:r>
                      <a:r>
                        <a:rPr lang="en-GB" sz="1100" u="none" strike="noStrike" dirty="0">
                          <a:effectLst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</a:rPr>
                        <a:t>berhasil</a:t>
                      </a:r>
                      <a:r>
                        <a:rPr lang="en-GB" sz="1100" u="none" strike="noStrike" dirty="0">
                          <a:effectLst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</a:rPr>
                        <a:t>memenangkan</a:t>
                      </a:r>
                      <a:r>
                        <a:rPr lang="en-GB" sz="1100" u="none" strike="noStrike" dirty="0">
                          <a:effectLst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</a:rPr>
                        <a:t>lomba</a:t>
                      </a:r>
                      <a:r>
                        <a:rPr lang="en-GB" sz="1100" u="none" strike="noStrike" dirty="0">
                          <a:effectLst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</a:rPr>
                        <a:t>Putera</a:t>
                      </a:r>
                      <a:r>
                        <a:rPr lang="en-GB" sz="1100" u="none" strike="noStrike" dirty="0">
                          <a:effectLst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</a:rPr>
                        <a:t>Belia</a:t>
                      </a:r>
                      <a:r>
                        <a:rPr lang="en-GB" sz="1100" u="none" strike="noStrike" dirty="0">
                          <a:effectLst/>
                        </a:rPr>
                        <a:t> 2023 yang </a:t>
                      </a:r>
                      <a:r>
                        <a:rPr lang="en-GB" sz="1100" u="none" strike="noStrike" dirty="0" err="1">
                          <a:effectLst/>
                        </a:rPr>
                        <a:t>diselenggarakan</a:t>
                      </a:r>
                      <a:r>
                        <a:rPr lang="en-GB" sz="1100" u="none" strike="noStrike" dirty="0">
                          <a:effectLst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</a:rPr>
                        <a:t>oleh</a:t>
                      </a:r>
                      <a:r>
                        <a:rPr lang="en-GB" sz="1100" u="none" strike="noStrike" dirty="0">
                          <a:effectLst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</a:rPr>
                        <a:t>Yayasan</a:t>
                      </a:r>
                      <a:r>
                        <a:rPr lang="en-GB" sz="1100" u="none" strike="noStrike" dirty="0">
                          <a:effectLst/>
                        </a:rPr>
                        <a:t> Sang Mentor </a:t>
                      </a:r>
                      <a:r>
                        <a:rPr lang="en-GB" sz="1100" u="none" strike="noStrike" dirty="0" err="1">
                          <a:effectLst/>
                        </a:rPr>
                        <a:t>Putera</a:t>
                      </a:r>
                      <a:r>
                        <a:rPr lang="en-GB" sz="1100" u="none" strike="noStrike" dirty="0">
                          <a:effectLst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</a:rPr>
                        <a:t>Puteri</a:t>
                      </a:r>
                      <a:r>
                        <a:rPr lang="en-GB" sz="1100" u="none" strike="noStrike" dirty="0">
                          <a:effectLst/>
                        </a:rPr>
                        <a:t> Indonesia.</a:t>
                      </a:r>
                      <a:br>
                        <a:rPr lang="en-GB" sz="1100" u="none" strike="noStrike" dirty="0">
                          <a:effectLst/>
                        </a:rPr>
                      </a:br>
                      <a:r>
                        <a:rPr lang="en-GB" sz="1100" u="none" strike="noStrike" dirty="0">
                          <a:effectLst/>
                        </a:rPr>
                        <a:t/>
                      </a:r>
                      <a:br>
                        <a:rPr lang="en-GB" sz="1100" u="none" strike="noStrike" dirty="0">
                          <a:effectLst/>
                        </a:rPr>
                      </a:br>
                      <a:r>
                        <a:rPr lang="en-GB" sz="1100" u="none" strike="noStrike" dirty="0">
                          <a:effectLst/>
                        </a:rPr>
                        <a:t>2. </a:t>
                      </a:r>
                      <a:r>
                        <a:rPr lang="en-GB" sz="1100" u="none" strike="noStrike" dirty="0" err="1">
                          <a:effectLst/>
                        </a:rPr>
                        <a:t>Dua</a:t>
                      </a:r>
                      <a:r>
                        <a:rPr lang="en-GB" sz="1100" u="none" strike="noStrike" dirty="0">
                          <a:effectLst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</a:rPr>
                        <a:t>tim</a:t>
                      </a:r>
                      <a:r>
                        <a:rPr lang="en-GB" sz="1100" u="none" strike="noStrike" dirty="0">
                          <a:effectLst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</a:rPr>
                        <a:t>mahasiswa</a:t>
                      </a:r>
                      <a:r>
                        <a:rPr lang="en-GB" sz="1100" u="none" strike="noStrike" dirty="0">
                          <a:effectLst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</a:rPr>
                        <a:t>perwakilan</a:t>
                      </a:r>
                      <a:r>
                        <a:rPr lang="en-GB" sz="1100" u="none" strike="noStrike" dirty="0">
                          <a:effectLst/>
                        </a:rPr>
                        <a:t> ULBI </a:t>
                      </a:r>
                      <a:r>
                        <a:rPr lang="en-GB" sz="1100" u="none" strike="noStrike" dirty="0" err="1">
                          <a:effectLst/>
                        </a:rPr>
                        <a:t>berhasil</a:t>
                      </a:r>
                      <a:r>
                        <a:rPr lang="en-GB" sz="1100" u="none" strike="noStrike" dirty="0">
                          <a:effectLst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</a:rPr>
                        <a:t>meraih</a:t>
                      </a:r>
                      <a:r>
                        <a:rPr lang="en-GB" sz="1100" u="none" strike="noStrike" dirty="0">
                          <a:effectLst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</a:rPr>
                        <a:t>prestasi</a:t>
                      </a:r>
                      <a:r>
                        <a:rPr lang="en-GB" sz="1100" u="none" strike="noStrike" dirty="0">
                          <a:effectLst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</a:rPr>
                        <a:t>pada</a:t>
                      </a:r>
                      <a:r>
                        <a:rPr lang="en-GB" sz="1100" u="none" strike="noStrike" dirty="0">
                          <a:effectLst/>
                        </a:rPr>
                        <a:t> PKM 2023:</a:t>
                      </a:r>
                      <a:br>
                        <a:rPr lang="en-GB" sz="1100" u="none" strike="noStrike" dirty="0">
                          <a:effectLst/>
                        </a:rPr>
                      </a:br>
                      <a:r>
                        <a:rPr lang="en-GB" sz="1100" u="none" strike="noStrike" dirty="0">
                          <a:effectLst/>
                        </a:rPr>
                        <a:t>1 </a:t>
                      </a:r>
                      <a:r>
                        <a:rPr lang="en-GB" sz="1100" u="none" strike="noStrike" dirty="0" err="1">
                          <a:effectLst/>
                        </a:rPr>
                        <a:t>tim</a:t>
                      </a:r>
                      <a:r>
                        <a:rPr lang="en-GB" sz="1100" u="none" strike="noStrike" dirty="0">
                          <a:effectLst/>
                        </a:rPr>
                        <a:t> (4 orang) </a:t>
                      </a:r>
                      <a:r>
                        <a:rPr lang="en-GB" sz="1100" u="none" strike="noStrike" dirty="0" err="1">
                          <a:effectLst/>
                        </a:rPr>
                        <a:t>pengusul</a:t>
                      </a:r>
                      <a:r>
                        <a:rPr lang="en-GB" sz="1100" u="none" strike="noStrike" dirty="0">
                          <a:effectLst/>
                        </a:rPr>
                        <a:t> proposal (PKM K) </a:t>
                      </a:r>
                      <a:r>
                        <a:rPr lang="en-GB" sz="1100" u="none" strike="noStrike" dirty="0" err="1">
                          <a:effectLst/>
                        </a:rPr>
                        <a:t>lolos</a:t>
                      </a:r>
                      <a:r>
                        <a:rPr lang="en-GB" sz="1100" u="none" strike="noStrike" dirty="0">
                          <a:effectLst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</a:rPr>
                        <a:t>pendanaan</a:t>
                      </a:r>
                      <a:r>
                        <a:rPr lang="en-GB" sz="1100" u="none" strike="noStrike" dirty="0">
                          <a:effectLst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</a:rPr>
                        <a:t>pada</a:t>
                      </a:r>
                      <a:r>
                        <a:rPr lang="en-GB" sz="1100" u="none" strike="noStrike" dirty="0">
                          <a:effectLst/>
                        </a:rPr>
                        <a:t> PKM </a:t>
                      </a:r>
                      <a:r>
                        <a:rPr lang="en-GB" sz="1100" u="none" strike="noStrike" dirty="0" err="1">
                          <a:effectLst/>
                        </a:rPr>
                        <a:t>skema</a:t>
                      </a:r>
                      <a:r>
                        <a:rPr lang="en-GB" sz="1100" u="none" strike="noStrike" dirty="0">
                          <a:effectLst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</a:rPr>
                        <a:t>pendaan</a:t>
                      </a:r>
                      <a:r>
                        <a:rPr lang="en-GB" sz="1100" u="none" strike="noStrike" dirty="0">
                          <a:effectLst/>
                        </a:rPr>
                        <a:t>.</a:t>
                      </a:r>
                      <a:br>
                        <a:rPr lang="en-GB" sz="1100" u="none" strike="noStrike" dirty="0">
                          <a:effectLst/>
                        </a:rPr>
                      </a:br>
                      <a:r>
                        <a:rPr lang="en-GB" sz="1100" u="none" strike="noStrike" dirty="0">
                          <a:effectLst/>
                        </a:rPr>
                        <a:t>1 </a:t>
                      </a:r>
                      <a:r>
                        <a:rPr lang="en-GB" sz="1100" u="none" strike="noStrike" dirty="0" err="1">
                          <a:effectLst/>
                        </a:rPr>
                        <a:t>tim</a:t>
                      </a:r>
                      <a:r>
                        <a:rPr lang="en-GB" sz="1100" u="none" strike="noStrike" dirty="0">
                          <a:effectLst/>
                        </a:rPr>
                        <a:t> (3 orang) </a:t>
                      </a:r>
                      <a:r>
                        <a:rPr lang="en-GB" sz="1100" u="none" strike="noStrike" dirty="0" err="1">
                          <a:effectLst/>
                        </a:rPr>
                        <a:t>pengusul</a:t>
                      </a:r>
                      <a:r>
                        <a:rPr lang="en-GB" sz="1100" u="none" strike="noStrike" dirty="0">
                          <a:effectLst/>
                        </a:rPr>
                        <a:t> proposal (PKM GFT) </a:t>
                      </a:r>
                      <a:r>
                        <a:rPr lang="en-GB" sz="1100" u="none" strike="noStrike" dirty="0" err="1">
                          <a:effectLst/>
                        </a:rPr>
                        <a:t>mendapatkan</a:t>
                      </a:r>
                      <a:r>
                        <a:rPr lang="en-GB" sz="1100" u="none" strike="noStrike" dirty="0">
                          <a:effectLst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</a:rPr>
                        <a:t>insentif</a:t>
                      </a:r>
                      <a:r>
                        <a:rPr lang="en-GB" sz="1100" u="none" strike="noStrike" dirty="0">
                          <a:effectLst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</a:rPr>
                        <a:t>pada</a:t>
                      </a:r>
                      <a:r>
                        <a:rPr lang="en-GB" sz="1100" u="none" strike="noStrike" dirty="0">
                          <a:effectLst/>
                        </a:rPr>
                        <a:t> PKM </a:t>
                      </a:r>
                      <a:r>
                        <a:rPr lang="en-GB" sz="1100" u="none" strike="noStrike" dirty="0" err="1">
                          <a:effectLst/>
                        </a:rPr>
                        <a:t>skema</a:t>
                      </a:r>
                      <a:r>
                        <a:rPr lang="en-GB" sz="1100" u="none" strike="noStrike" dirty="0">
                          <a:effectLst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</a:rPr>
                        <a:t>insentif</a:t>
                      </a:r>
                      <a:r>
                        <a:rPr lang="en-GB" sz="1100" u="none" strike="noStrike" dirty="0">
                          <a:effectLst/>
                        </a:rPr>
                        <a:t>.</a:t>
                      </a:r>
                      <a:br>
                        <a:rPr lang="en-GB" sz="1100" u="none" strike="noStrike" dirty="0">
                          <a:effectLst/>
                        </a:rPr>
                      </a:br>
                      <a:endParaRPr lang="en-GB" sz="1100" u="none" strike="noStrike" dirty="0" smtClean="0">
                        <a:effectLst/>
                      </a:endParaRPr>
                    </a:p>
                    <a:p>
                      <a:pPr algn="l" fontAlgn="t"/>
                      <a:r>
                        <a:rPr lang="en-GB" sz="1100" u="none" strike="noStrike" dirty="0" smtClean="0">
                          <a:effectLst/>
                        </a:rPr>
                        <a:t>3</a:t>
                      </a:r>
                      <a:r>
                        <a:rPr lang="en-GB" sz="1100" u="none" strike="noStrike" dirty="0">
                          <a:effectLst/>
                        </a:rPr>
                        <a:t>. </a:t>
                      </a:r>
                      <a:r>
                        <a:rPr lang="en-GB" sz="1100" u="none" strike="noStrike" dirty="0" err="1">
                          <a:effectLst/>
                        </a:rPr>
                        <a:t>Himpunan</a:t>
                      </a:r>
                      <a:r>
                        <a:rPr lang="en-GB" sz="1100" u="none" strike="noStrike" dirty="0">
                          <a:effectLst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</a:rPr>
                        <a:t>Mahasiswa</a:t>
                      </a:r>
                      <a:r>
                        <a:rPr lang="en-GB" sz="1100" u="none" strike="noStrike" dirty="0">
                          <a:effectLst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</a:rPr>
                        <a:t>Logistik</a:t>
                      </a:r>
                      <a:r>
                        <a:rPr lang="en-GB" sz="1100" u="none" strike="noStrike" dirty="0">
                          <a:effectLst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</a:rPr>
                        <a:t>Bisnis</a:t>
                      </a:r>
                      <a:r>
                        <a:rPr lang="en-GB" sz="1100" u="none" strike="noStrike" dirty="0">
                          <a:effectLst/>
                        </a:rPr>
                        <a:t> (HIMALOGBIS) </a:t>
                      </a:r>
                      <a:r>
                        <a:rPr lang="en-GB" sz="1100" u="none" strike="noStrike" dirty="0" err="1">
                          <a:effectLst/>
                        </a:rPr>
                        <a:t>pada</a:t>
                      </a:r>
                      <a:r>
                        <a:rPr lang="en-GB" sz="1100" u="none" strike="noStrike" dirty="0">
                          <a:effectLst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</a:rPr>
                        <a:t>bulan</a:t>
                      </a:r>
                      <a:r>
                        <a:rPr lang="en-GB" sz="1100" u="none" strike="noStrike" dirty="0">
                          <a:effectLst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</a:rPr>
                        <a:t>Juli</a:t>
                      </a:r>
                      <a:r>
                        <a:rPr lang="en-GB" sz="1100" u="none" strike="noStrike" dirty="0">
                          <a:effectLst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</a:rPr>
                        <a:t>menyelenggarakan</a:t>
                      </a:r>
                      <a:r>
                        <a:rPr lang="en-GB" sz="1100" u="none" strike="noStrike" dirty="0">
                          <a:effectLst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</a:rPr>
                        <a:t>turnamen</a:t>
                      </a:r>
                      <a:r>
                        <a:rPr lang="en-GB" sz="1100" u="none" strike="noStrike" dirty="0">
                          <a:effectLst/>
                        </a:rPr>
                        <a:t> futsal </a:t>
                      </a:r>
                      <a:r>
                        <a:rPr lang="en-GB" sz="1100" u="none" strike="noStrike" dirty="0" err="1">
                          <a:effectLst/>
                        </a:rPr>
                        <a:t>antar</a:t>
                      </a:r>
                      <a:r>
                        <a:rPr lang="en-GB" sz="1100" u="none" strike="noStrike" dirty="0">
                          <a:effectLst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</a:rPr>
                        <a:t>siswa</a:t>
                      </a:r>
                      <a:r>
                        <a:rPr lang="en-GB" sz="1100" u="none" strike="noStrike" dirty="0">
                          <a:effectLst/>
                        </a:rPr>
                        <a:t> SMA se </a:t>
                      </a:r>
                      <a:r>
                        <a:rPr lang="en-GB" sz="1100" u="none" strike="noStrike" dirty="0" err="1">
                          <a:effectLst/>
                        </a:rPr>
                        <a:t>Jawa</a:t>
                      </a:r>
                      <a:r>
                        <a:rPr lang="en-GB" sz="1100" u="none" strike="noStrike" dirty="0">
                          <a:effectLst/>
                        </a:rPr>
                        <a:t> Barat "</a:t>
                      </a:r>
                      <a:r>
                        <a:rPr lang="en-GB" sz="1100" u="none" strike="noStrike" dirty="0" err="1">
                          <a:effectLst/>
                        </a:rPr>
                        <a:t>Piala</a:t>
                      </a:r>
                      <a:r>
                        <a:rPr lang="en-GB" sz="1100" u="none" strike="noStrike" dirty="0">
                          <a:effectLst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</a:rPr>
                        <a:t>Dirut</a:t>
                      </a:r>
                      <a:r>
                        <a:rPr lang="en-GB" sz="1100" u="none" strike="noStrike" dirty="0">
                          <a:effectLst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</a:rPr>
                        <a:t>Pos</a:t>
                      </a:r>
                      <a:r>
                        <a:rPr lang="en-GB" sz="1100" u="none" strike="noStrike" dirty="0">
                          <a:effectLst/>
                        </a:rPr>
                        <a:t> Indonesia"</a:t>
                      </a:r>
                      <a:br>
                        <a:rPr lang="en-GB" sz="1100" u="none" strike="noStrike" dirty="0">
                          <a:effectLst/>
                        </a:rPr>
                      </a:br>
                      <a:r>
                        <a:rPr lang="en-GB" sz="1100" u="none" strike="noStrike" dirty="0">
                          <a:effectLst/>
                        </a:rPr>
                        <a:t/>
                      </a:r>
                      <a:br>
                        <a:rPr lang="en-GB" sz="1100" u="none" strike="noStrike" dirty="0">
                          <a:effectLst/>
                        </a:rPr>
                      </a:br>
                      <a:r>
                        <a:rPr lang="en-GB" sz="1100" u="none" strike="noStrike" dirty="0">
                          <a:effectLst/>
                        </a:rPr>
                        <a:t>4. UKM Marching Band </a:t>
                      </a:r>
                      <a:r>
                        <a:rPr lang="en-GB" sz="1100" u="none" strike="noStrike" dirty="0" err="1">
                          <a:effectLst/>
                        </a:rPr>
                        <a:t>Nawala</a:t>
                      </a:r>
                      <a:r>
                        <a:rPr lang="en-GB" sz="1100" u="none" strike="noStrike" dirty="0">
                          <a:effectLst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</a:rPr>
                        <a:t>Pos</a:t>
                      </a:r>
                      <a:r>
                        <a:rPr lang="en-GB" sz="1100" u="none" strike="noStrike" dirty="0">
                          <a:effectLst/>
                        </a:rPr>
                        <a:t> Indonesia </a:t>
                      </a:r>
                      <a:r>
                        <a:rPr lang="en-GB" sz="1100" u="none" strike="noStrike" dirty="0" err="1">
                          <a:effectLst/>
                        </a:rPr>
                        <a:t>mengikuti</a:t>
                      </a:r>
                      <a:r>
                        <a:rPr lang="en-GB" sz="1100" u="none" strike="noStrike" dirty="0">
                          <a:effectLst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</a:rPr>
                        <a:t>Kejuaraan</a:t>
                      </a:r>
                      <a:r>
                        <a:rPr lang="en-GB" sz="1100" u="none" strike="noStrike" dirty="0">
                          <a:effectLst/>
                        </a:rPr>
                        <a:t> Festival </a:t>
                      </a:r>
                      <a:r>
                        <a:rPr lang="en-GB" sz="1100" u="none" strike="noStrike" dirty="0" err="1">
                          <a:effectLst/>
                        </a:rPr>
                        <a:t>Olahraga</a:t>
                      </a:r>
                      <a:r>
                        <a:rPr lang="en-GB" sz="1100" u="none" strike="noStrike" dirty="0">
                          <a:effectLst/>
                        </a:rPr>
                        <a:t/>
                      </a:r>
                      <a:br>
                        <a:rPr lang="en-GB" sz="1100" u="none" strike="noStrike" dirty="0">
                          <a:effectLst/>
                        </a:rPr>
                      </a:br>
                      <a:r>
                        <a:rPr lang="en-GB" sz="1100" u="none" strike="noStrike" dirty="0" err="1">
                          <a:effectLst/>
                        </a:rPr>
                        <a:t>Rekreasi</a:t>
                      </a:r>
                      <a:r>
                        <a:rPr lang="en-GB" sz="1100" u="none" strike="noStrike" dirty="0">
                          <a:effectLst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</a:rPr>
                        <a:t>Nasional</a:t>
                      </a:r>
                      <a:r>
                        <a:rPr lang="en-GB" sz="1100" u="none" strike="noStrike" dirty="0">
                          <a:effectLst/>
                        </a:rPr>
                        <a:t> (FORNAS) 2023 yang </a:t>
                      </a:r>
                      <a:r>
                        <a:rPr lang="en-GB" sz="1100" u="none" strike="noStrike" dirty="0" err="1">
                          <a:effectLst/>
                        </a:rPr>
                        <a:t>diselenggarakan</a:t>
                      </a:r>
                      <a:r>
                        <a:rPr lang="en-GB" sz="1100" u="none" strike="noStrike" dirty="0">
                          <a:effectLst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</a:rPr>
                        <a:t>oleh</a:t>
                      </a:r>
                      <a:r>
                        <a:rPr lang="en-GB" sz="1100" u="none" strike="noStrike" dirty="0">
                          <a:effectLst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</a:rPr>
                        <a:t>Komite</a:t>
                      </a:r>
                      <a:r>
                        <a:rPr lang="en-GB" sz="1100" u="none" strike="noStrike" dirty="0">
                          <a:effectLst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</a:rPr>
                        <a:t>Olahraga</a:t>
                      </a:r>
                      <a:r>
                        <a:rPr lang="en-GB" sz="1100" u="none" strike="noStrike" dirty="0">
                          <a:effectLst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</a:rPr>
                        <a:t>Masyarakat</a:t>
                      </a:r>
                      <a:r>
                        <a:rPr lang="en-GB" sz="1100" u="none" strike="noStrike" dirty="0">
                          <a:effectLst/>
                        </a:rPr>
                        <a:t> Indonesia (KORMI) </a:t>
                      </a:r>
                      <a:br>
                        <a:rPr lang="en-GB" sz="1100" u="none" strike="noStrike" dirty="0">
                          <a:effectLst/>
                        </a:rPr>
                      </a:br>
                      <a:r>
                        <a:rPr lang="en-GB" sz="1100" u="none" strike="noStrike" dirty="0">
                          <a:effectLst/>
                        </a:rPr>
                        <a:t>  </a:t>
                      </a:r>
                      <a:endParaRPr lang="en-GB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4220852"/>
                  </a:ext>
                </a:extLst>
              </a:tr>
              <a:tr h="77289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6</a:t>
                      </a:r>
                      <a:endParaRPr lang="en-GB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Meningkatkan employability</a:t>
                      </a:r>
                      <a:endParaRPr lang="en-GB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u="none" strike="noStrike">
                          <a:effectLst/>
                        </a:rPr>
                        <a:t>Prosentase lulusan yang bekerja dalam waktu 6 bulan 72%</a:t>
                      </a:r>
                      <a:endParaRPr lang="en-GB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 dirty="0" err="1">
                          <a:effectLst/>
                        </a:rPr>
                        <a:t>Rentang</a:t>
                      </a:r>
                      <a:r>
                        <a:rPr lang="en-GB" sz="1100" u="none" strike="noStrike" dirty="0">
                          <a:effectLst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</a:rPr>
                        <a:t>waktu</a:t>
                      </a:r>
                      <a:r>
                        <a:rPr lang="en-GB" sz="1100" u="none" strike="noStrike" dirty="0">
                          <a:effectLst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</a:rPr>
                        <a:t>lulusan</a:t>
                      </a:r>
                      <a:r>
                        <a:rPr lang="en-GB" sz="1100" u="none" strike="noStrike" dirty="0">
                          <a:effectLst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</a:rPr>
                        <a:t>mendapatkan</a:t>
                      </a:r>
                      <a:r>
                        <a:rPr lang="en-GB" sz="1100" u="none" strike="noStrike" dirty="0">
                          <a:effectLst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</a:rPr>
                        <a:t>pekerjaan</a:t>
                      </a:r>
                      <a:r>
                        <a:rPr lang="en-GB" sz="1100" u="none" strike="noStrike" dirty="0">
                          <a:effectLst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</a:rPr>
                        <a:t>waktu</a:t>
                      </a:r>
                      <a:r>
                        <a:rPr lang="en-GB" sz="1100" u="none" strike="noStrike" dirty="0">
                          <a:effectLst/>
                        </a:rPr>
                        <a:t> 6 </a:t>
                      </a:r>
                      <a:r>
                        <a:rPr lang="en-GB" sz="1100" u="none" strike="noStrike" dirty="0" err="1">
                          <a:effectLst/>
                        </a:rPr>
                        <a:t>bulan</a:t>
                      </a:r>
                      <a:r>
                        <a:rPr lang="en-GB" sz="1100" u="none" strike="noStrike" dirty="0">
                          <a:effectLst/>
                        </a:rPr>
                        <a:t> 57%, </a:t>
                      </a:r>
                      <a:r>
                        <a:rPr lang="en-GB" sz="1100" u="none" strike="noStrike" dirty="0" err="1">
                          <a:effectLst/>
                        </a:rPr>
                        <a:t>diantaranya</a:t>
                      </a:r>
                      <a:r>
                        <a:rPr lang="en-GB" sz="1100" u="none" strike="noStrike" dirty="0">
                          <a:effectLst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</a:rPr>
                        <a:t>mendapatkan</a:t>
                      </a:r>
                      <a:r>
                        <a:rPr lang="en-GB" sz="1100" u="none" strike="noStrike" dirty="0">
                          <a:effectLst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</a:rPr>
                        <a:t>pekerjaan</a:t>
                      </a:r>
                      <a:r>
                        <a:rPr lang="en-GB" sz="1100" u="none" strike="noStrike" dirty="0">
                          <a:effectLst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</a:rPr>
                        <a:t>sebelum</a:t>
                      </a:r>
                      <a:r>
                        <a:rPr lang="en-GB" sz="1100" u="none" strike="noStrike" dirty="0">
                          <a:effectLst/>
                        </a:rPr>
                        <a:t> lulus 21% </a:t>
                      </a:r>
                      <a:r>
                        <a:rPr lang="en-GB" sz="1100" u="none" strike="noStrike" dirty="0" err="1">
                          <a:effectLst/>
                        </a:rPr>
                        <a:t>dan</a:t>
                      </a:r>
                      <a:r>
                        <a:rPr lang="en-GB" sz="1100" u="none" strike="noStrike" dirty="0">
                          <a:effectLst/>
                        </a:rPr>
                        <a:t> 36% </a:t>
                      </a:r>
                      <a:r>
                        <a:rPr lang="en-GB" sz="1100" u="none" strike="noStrike" dirty="0" err="1">
                          <a:effectLst/>
                        </a:rPr>
                        <a:t>dibawah</a:t>
                      </a:r>
                      <a:r>
                        <a:rPr lang="en-GB" sz="1100" u="none" strike="noStrike" dirty="0">
                          <a:effectLst/>
                        </a:rPr>
                        <a:t> 6 </a:t>
                      </a:r>
                      <a:r>
                        <a:rPr lang="en-GB" sz="1100" u="none" strike="noStrike" dirty="0" err="1">
                          <a:effectLst/>
                        </a:rPr>
                        <a:t>bulan</a:t>
                      </a:r>
                      <a:r>
                        <a:rPr lang="en-GB" sz="1100" u="none" strike="noStrike" dirty="0">
                          <a:effectLst/>
                        </a:rPr>
                        <a:t>. 21% </a:t>
                      </a:r>
                      <a:r>
                        <a:rPr lang="en-GB" sz="1100" u="none" strike="noStrike" dirty="0" err="1">
                          <a:effectLst/>
                        </a:rPr>
                        <a:t>diatas</a:t>
                      </a:r>
                      <a:r>
                        <a:rPr lang="en-GB" sz="1100" u="none" strike="noStrike" dirty="0">
                          <a:effectLst/>
                        </a:rPr>
                        <a:t> 6 </a:t>
                      </a:r>
                      <a:r>
                        <a:rPr lang="en-GB" sz="1100" u="none" strike="noStrike" dirty="0" err="1">
                          <a:effectLst/>
                        </a:rPr>
                        <a:t>bulan</a:t>
                      </a:r>
                      <a:r>
                        <a:rPr lang="en-GB" sz="1100" u="none" strike="noStrike" dirty="0">
                          <a:effectLst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</a:rPr>
                        <a:t>dan</a:t>
                      </a:r>
                      <a:r>
                        <a:rPr lang="en-GB" sz="1100" u="none" strike="noStrike" dirty="0">
                          <a:effectLst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</a:rPr>
                        <a:t>sisanya</a:t>
                      </a:r>
                      <a:r>
                        <a:rPr lang="en-GB" sz="1100" u="none" strike="noStrike" dirty="0">
                          <a:effectLst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</a:rPr>
                        <a:t>wirausaha</a:t>
                      </a:r>
                      <a:r>
                        <a:rPr lang="en-GB" sz="1100" u="none" strike="noStrike" dirty="0">
                          <a:effectLst/>
                        </a:rPr>
                        <a:t>, </a:t>
                      </a:r>
                      <a:r>
                        <a:rPr lang="en-GB" sz="1100" u="none" strike="noStrike" dirty="0" err="1">
                          <a:effectLst/>
                        </a:rPr>
                        <a:t>melajutkan</a:t>
                      </a:r>
                      <a:r>
                        <a:rPr lang="en-GB" sz="1100" u="none" strike="noStrike" dirty="0">
                          <a:effectLst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</a:rPr>
                        <a:t>pendidikan</a:t>
                      </a:r>
                      <a:r>
                        <a:rPr lang="en-GB" sz="1100" u="none" strike="noStrike" dirty="0">
                          <a:effectLst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</a:rPr>
                        <a:t>dan</a:t>
                      </a:r>
                      <a:r>
                        <a:rPr lang="en-GB" sz="1100" u="none" strike="noStrike" dirty="0">
                          <a:effectLst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</a:rPr>
                        <a:t>mempersiapkan</a:t>
                      </a:r>
                      <a:r>
                        <a:rPr lang="en-GB" sz="1100" u="none" strike="noStrike" dirty="0">
                          <a:effectLst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</a:rPr>
                        <a:t>karir</a:t>
                      </a:r>
                      <a:r>
                        <a:rPr lang="en-GB" sz="1100" u="none" strike="noStrike" dirty="0">
                          <a:effectLst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</a:rPr>
                        <a:t>dengan</a:t>
                      </a:r>
                      <a:r>
                        <a:rPr lang="en-GB" sz="1100" u="none" strike="noStrike" dirty="0">
                          <a:effectLst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</a:rPr>
                        <a:t>mengikuti</a:t>
                      </a:r>
                      <a:r>
                        <a:rPr lang="en-GB" sz="1100" u="none" strike="noStrike" dirty="0">
                          <a:effectLst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</a:rPr>
                        <a:t>softskill</a:t>
                      </a:r>
                      <a:r>
                        <a:rPr lang="en-GB" sz="1100" u="none" strike="noStrike" dirty="0">
                          <a:effectLst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519068"/>
                  </a:ext>
                </a:extLst>
              </a:tr>
              <a:tr h="57966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 </a:t>
                      </a:r>
                      <a:endParaRPr lang="en-GB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Rata-rata waktu tunggu kerja (bulan) = 5.2</a:t>
                      </a:r>
                      <a:endParaRPr lang="en-GB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 dirty="0">
                          <a:effectLst/>
                        </a:rPr>
                        <a:t>1. Dari </a:t>
                      </a:r>
                      <a:r>
                        <a:rPr lang="en-GB" sz="1100" u="none" strike="noStrike" dirty="0" err="1">
                          <a:effectLst/>
                        </a:rPr>
                        <a:t>hasil</a:t>
                      </a:r>
                      <a:r>
                        <a:rPr lang="en-GB" sz="1100" u="none" strike="noStrike" dirty="0">
                          <a:effectLst/>
                        </a:rPr>
                        <a:t> TS 2022, </a:t>
                      </a:r>
                      <a:r>
                        <a:rPr lang="en-GB" sz="1100" u="none" strike="noStrike" dirty="0" err="1">
                          <a:effectLst/>
                        </a:rPr>
                        <a:t>lulusan</a:t>
                      </a:r>
                      <a:r>
                        <a:rPr lang="en-GB" sz="1100" u="none" strike="noStrike" dirty="0">
                          <a:effectLst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</a:rPr>
                        <a:t>Poltekpos</a:t>
                      </a:r>
                      <a:r>
                        <a:rPr lang="en-GB" sz="1100" u="none" strike="noStrike" dirty="0">
                          <a:effectLst/>
                        </a:rPr>
                        <a:t> &amp; </a:t>
                      </a:r>
                      <a:r>
                        <a:rPr lang="en-GB" sz="1100" u="none" strike="noStrike" dirty="0" err="1">
                          <a:effectLst/>
                        </a:rPr>
                        <a:t>Stimlog</a:t>
                      </a:r>
                      <a:r>
                        <a:rPr lang="en-GB" sz="1100" u="none" strike="noStrike" dirty="0">
                          <a:effectLst/>
                        </a:rPr>
                        <a:t> (ULBI) 80 % </a:t>
                      </a:r>
                      <a:r>
                        <a:rPr lang="en-GB" sz="1100" u="none" strike="noStrike" dirty="0" err="1">
                          <a:effectLst/>
                        </a:rPr>
                        <a:t>mendapatkan</a:t>
                      </a:r>
                      <a:r>
                        <a:rPr lang="en-GB" sz="1100" u="none" strike="noStrike" dirty="0">
                          <a:effectLst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</a:rPr>
                        <a:t>kesesuaian</a:t>
                      </a:r>
                      <a:r>
                        <a:rPr lang="en-GB" sz="1100" u="none" strike="noStrike" dirty="0">
                          <a:effectLst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</a:rPr>
                        <a:t>pekerjaan</a:t>
                      </a:r>
                      <a:r>
                        <a:rPr lang="en-GB" sz="1100" u="none" strike="noStrike" dirty="0">
                          <a:effectLst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</a:rPr>
                        <a:t>sesuai</a:t>
                      </a:r>
                      <a:r>
                        <a:rPr lang="en-GB" sz="1100" u="none" strike="noStrike" dirty="0">
                          <a:effectLst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</a:rPr>
                        <a:t>bidangnya</a:t>
                      </a:r>
                      <a:r>
                        <a:rPr lang="en-GB" sz="1100" u="none" strike="noStrike" dirty="0">
                          <a:effectLst/>
                        </a:rPr>
                        <a:t>, </a:t>
                      </a:r>
                      <a:r>
                        <a:rPr lang="en-GB" sz="1100" u="none" strike="noStrike" dirty="0" err="1">
                          <a:effectLst/>
                        </a:rPr>
                        <a:t>dan</a:t>
                      </a:r>
                      <a:r>
                        <a:rPr lang="en-GB" sz="1100" u="none" strike="noStrike" dirty="0">
                          <a:effectLst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</a:rPr>
                        <a:t>waktu</a:t>
                      </a:r>
                      <a:r>
                        <a:rPr lang="en-GB" sz="1100" u="none" strike="noStrike" dirty="0">
                          <a:effectLst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</a:rPr>
                        <a:t>tunggu</a:t>
                      </a:r>
                      <a:r>
                        <a:rPr lang="en-GB" sz="1100" u="none" strike="noStrike" dirty="0">
                          <a:effectLst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</a:rPr>
                        <a:t>mendapatkan</a:t>
                      </a:r>
                      <a:r>
                        <a:rPr lang="en-GB" sz="1100" u="none" strike="noStrike" dirty="0">
                          <a:effectLst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</a:rPr>
                        <a:t>pekerjaan</a:t>
                      </a:r>
                      <a:r>
                        <a:rPr lang="en-GB" sz="1100" u="none" strike="noStrike" dirty="0">
                          <a:effectLst/>
                        </a:rPr>
                        <a:t>. 2. </a:t>
                      </a:r>
                      <a:r>
                        <a:rPr lang="en-GB" sz="1100" u="none" strike="noStrike" dirty="0" err="1">
                          <a:effectLst/>
                        </a:rPr>
                        <a:t>Saat</a:t>
                      </a:r>
                      <a:r>
                        <a:rPr lang="en-GB" sz="1100" u="none" strike="noStrike" dirty="0">
                          <a:effectLst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</a:rPr>
                        <a:t>ini</a:t>
                      </a:r>
                      <a:r>
                        <a:rPr lang="en-GB" sz="1100" u="none" strike="noStrike" dirty="0">
                          <a:effectLst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</a:rPr>
                        <a:t>sedang</a:t>
                      </a:r>
                      <a:r>
                        <a:rPr lang="en-GB" sz="1100" u="none" strike="noStrike" dirty="0">
                          <a:effectLst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</a:rPr>
                        <a:t>berjalan</a:t>
                      </a:r>
                      <a:r>
                        <a:rPr lang="en-GB" sz="1100" u="none" strike="noStrike" dirty="0">
                          <a:effectLst/>
                        </a:rPr>
                        <a:t> proses TS </a:t>
                      </a:r>
                      <a:r>
                        <a:rPr lang="en-GB" sz="1100" u="none" strike="noStrike" dirty="0" err="1">
                          <a:effectLst/>
                        </a:rPr>
                        <a:t>pengguna</a:t>
                      </a:r>
                      <a:r>
                        <a:rPr lang="en-GB" sz="1100" u="none" strike="noStrike" dirty="0">
                          <a:effectLst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</a:rPr>
                        <a:t>Lulusan</a:t>
                      </a:r>
                      <a:r>
                        <a:rPr lang="en-GB" sz="1100" u="none" strike="noStrike" dirty="0">
                          <a:effectLst/>
                        </a:rPr>
                        <a:t> 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5898372"/>
                  </a:ext>
                </a:extLst>
              </a:tr>
              <a:tr h="57966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7</a:t>
                      </a:r>
                      <a:endParaRPr lang="en-GB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 dirty="0" err="1">
                          <a:effectLst/>
                        </a:rPr>
                        <a:t>Meningkatkan</a:t>
                      </a:r>
                      <a:r>
                        <a:rPr lang="en-GB" sz="1100" u="none" strike="noStrike" dirty="0">
                          <a:effectLst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</a:rPr>
                        <a:t>publikasi</a:t>
                      </a:r>
                      <a:r>
                        <a:rPr lang="en-GB" sz="1100" u="none" strike="noStrike" dirty="0">
                          <a:effectLst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</a:rPr>
                        <a:t>terindeks</a:t>
                      </a:r>
                      <a:r>
                        <a:rPr lang="en-GB" sz="1100" u="none" strike="noStrike" dirty="0">
                          <a:effectLst/>
                        </a:rPr>
                        <a:t> Scopus</a:t>
                      </a:r>
                      <a:endParaRPr lang="en-GB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 dirty="0" err="1">
                          <a:effectLst/>
                        </a:rPr>
                        <a:t>Jumlah</a:t>
                      </a:r>
                      <a:r>
                        <a:rPr lang="en-GB" sz="1100" u="none" strike="noStrike" dirty="0">
                          <a:effectLst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</a:rPr>
                        <a:t>publikasi</a:t>
                      </a:r>
                      <a:r>
                        <a:rPr lang="en-GB" sz="1100" u="none" strike="noStrike" dirty="0">
                          <a:effectLst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</a:rPr>
                        <a:t>terindex</a:t>
                      </a:r>
                      <a:r>
                        <a:rPr lang="en-GB" sz="1100" u="none" strike="noStrike" dirty="0">
                          <a:effectLst/>
                        </a:rPr>
                        <a:t> Scopus:  </a:t>
                      </a:r>
                      <a:r>
                        <a:rPr lang="en-GB" sz="1100" u="none" strike="noStrike" dirty="0" err="1">
                          <a:effectLst/>
                        </a:rPr>
                        <a:t>Jurnal</a:t>
                      </a:r>
                      <a:r>
                        <a:rPr lang="en-GB" sz="1100" u="none" strike="noStrike" dirty="0">
                          <a:effectLst/>
                        </a:rPr>
                        <a:t> 12;  Conference </a:t>
                      </a:r>
                      <a:br>
                        <a:rPr lang="en-GB" sz="1100" u="none" strike="noStrike" dirty="0">
                          <a:effectLst/>
                        </a:rPr>
                      </a:br>
                      <a:r>
                        <a:rPr lang="en-GB" sz="1100" u="none" strike="noStrike" dirty="0">
                          <a:effectLst/>
                        </a:rPr>
                        <a:t>Paper: 37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 dirty="0">
                          <a:effectLst/>
                        </a:rPr>
                        <a:t>Scopus: 3 (25%)</a:t>
                      </a:r>
                      <a:br>
                        <a:rPr lang="en-GB" sz="1100" u="none" strike="noStrike" dirty="0">
                          <a:effectLst/>
                        </a:rPr>
                      </a:br>
                      <a:r>
                        <a:rPr lang="en-GB" sz="1100" u="none" strike="noStrike" dirty="0">
                          <a:effectLst/>
                        </a:rPr>
                        <a:t>Conference: 2 (5,4%)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7144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13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0784" t="22130" r="10667" b="26892"/>
          <a:stretch/>
        </p:blipFill>
        <p:spPr>
          <a:xfrm>
            <a:off x="0" y="0"/>
            <a:ext cx="12192000" cy="6919545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58892"/>
              </p:ext>
            </p:extLst>
          </p:nvPr>
        </p:nvGraphicFramePr>
        <p:xfrm>
          <a:off x="923191" y="1352921"/>
          <a:ext cx="10049608" cy="379163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596696">
                  <a:extLst>
                    <a:ext uri="{9D8B030D-6E8A-4147-A177-3AD203B41FA5}">
                      <a16:colId xmlns:a16="http://schemas.microsoft.com/office/drawing/2014/main" val="468960761"/>
                    </a:ext>
                  </a:extLst>
                </a:gridCol>
                <a:gridCol w="2575212">
                  <a:extLst>
                    <a:ext uri="{9D8B030D-6E8A-4147-A177-3AD203B41FA5}">
                      <a16:colId xmlns:a16="http://schemas.microsoft.com/office/drawing/2014/main" val="3897285276"/>
                    </a:ext>
                  </a:extLst>
                </a:gridCol>
                <a:gridCol w="2041326">
                  <a:extLst>
                    <a:ext uri="{9D8B030D-6E8A-4147-A177-3AD203B41FA5}">
                      <a16:colId xmlns:a16="http://schemas.microsoft.com/office/drawing/2014/main" val="2688932042"/>
                    </a:ext>
                  </a:extLst>
                </a:gridCol>
                <a:gridCol w="4836374">
                  <a:extLst>
                    <a:ext uri="{9D8B030D-6E8A-4147-A177-3AD203B41FA5}">
                      <a16:colId xmlns:a16="http://schemas.microsoft.com/office/drawing/2014/main" val="1361069447"/>
                    </a:ext>
                  </a:extLst>
                </a:gridCol>
              </a:tblGrid>
              <a:tr h="37916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NO</a:t>
                      </a:r>
                      <a:endParaRPr lang="en-GB" sz="12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PROGRAM UTAMA</a:t>
                      </a:r>
                      <a:endParaRPr lang="en-GB" sz="12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TARGET 2023</a:t>
                      </a:r>
                      <a:endParaRPr lang="en-GB" sz="12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REALISASI 2023</a:t>
                      </a:r>
                      <a:endParaRPr lang="en-GB" sz="12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77661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342370"/>
              </p:ext>
            </p:extLst>
          </p:nvPr>
        </p:nvGraphicFramePr>
        <p:xfrm>
          <a:off x="923191" y="1732084"/>
          <a:ext cx="10049608" cy="353377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596695">
                  <a:extLst>
                    <a:ext uri="{9D8B030D-6E8A-4147-A177-3AD203B41FA5}">
                      <a16:colId xmlns:a16="http://schemas.microsoft.com/office/drawing/2014/main" val="1696749690"/>
                    </a:ext>
                  </a:extLst>
                </a:gridCol>
                <a:gridCol w="2575212">
                  <a:extLst>
                    <a:ext uri="{9D8B030D-6E8A-4147-A177-3AD203B41FA5}">
                      <a16:colId xmlns:a16="http://schemas.microsoft.com/office/drawing/2014/main" val="2167713923"/>
                    </a:ext>
                  </a:extLst>
                </a:gridCol>
                <a:gridCol w="2041327">
                  <a:extLst>
                    <a:ext uri="{9D8B030D-6E8A-4147-A177-3AD203B41FA5}">
                      <a16:colId xmlns:a16="http://schemas.microsoft.com/office/drawing/2014/main" val="2356296973"/>
                    </a:ext>
                  </a:extLst>
                </a:gridCol>
                <a:gridCol w="4836374">
                  <a:extLst>
                    <a:ext uri="{9D8B030D-6E8A-4147-A177-3AD203B41FA5}">
                      <a16:colId xmlns:a16="http://schemas.microsoft.com/office/drawing/2014/main" val="3033519008"/>
                    </a:ext>
                  </a:extLst>
                </a:gridCol>
              </a:tblGrid>
              <a:tr h="304800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C</a:t>
                      </a:r>
                      <a:r>
                        <a:rPr lang="en-GB" sz="1200" b="1" u="none" strike="noStrike" dirty="0">
                          <a:effectLst/>
                        </a:rPr>
                        <a:t>.  Maintaining Financial Sustainability,</a:t>
                      </a:r>
                      <a:endParaRPr lang="en-GB" sz="12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48038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u="none" strike="noStrike" dirty="0">
                          <a:effectLst/>
                        </a:rPr>
                        <a:t>8</a:t>
                      </a:r>
                      <a:endParaRPr lang="en-GB" sz="12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u="none" strike="noStrike" dirty="0" err="1">
                          <a:effectLst/>
                        </a:rPr>
                        <a:t>Meningkatkan</a:t>
                      </a:r>
                      <a:r>
                        <a:rPr lang="en-GB" sz="1200" u="none" strike="noStrike" dirty="0">
                          <a:effectLst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</a:rPr>
                        <a:t>jumlah</a:t>
                      </a:r>
                      <a:r>
                        <a:rPr lang="en-GB" sz="1200" u="none" strike="noStrike" dirty="0">
                          <a:effectLst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</a:rPr>
                        <a:t>dan</a:t>
                      </a:r>
                      <a:r>
                        <a:rPr lang="en-GB" sz="1200" u="none" strike="noStrike" dirty="0">
                          <a:effectLst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</a:rPr>
                        <a:t>kual</a:t>
                      </a:r>
                      <a:r>
                        <a:rPr lang="en-GB" sz="1200" u="none" strike="noStrike" dirty="0">
                          <a:effectLst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</a:rPr>
                        <a:t>itas</a:t>
                      </a:r>
                      <a:r>
                        <a:rPr lang="en-GB" sz="1200" u="none" strike="noStrike" dirty="0">
                          <a:effectLst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</a:rPr>
                        <a:t>mahasiswa</a:t>
                      </a:r>
                      <a:r>
                        <a:rPr lang="en-GB" sz="1200" u="none" strike="noStrike" dirty="0">
                          <a:effectLst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</a:rPr>
                        <a:t>baru</a:t>
                      </a:r>
                      <a:r>
                        <a:rPr lang="en-GB" sz="1200" u="none" strike="noStrike" dirty="0">
                          <a:effectLst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</a:rPr>
                        <a:t>dan</a:t>
                      </a:r>
                      <a:r>
                        <a:rPr lang="en-GB" sz="1200" u="none" strike="noStrike" dirty="0">
                          <a:effectLst/>
                        </a:rPr>
                        <a:t> student body</a:t>
                      </a:r>
                      <a:endParaRPr lang="en-GB" sz="1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u="none" strike="noStrike">
                          <a:effectLst/>
                        </a:rPr>
                        <a:t>Tercapainya target MABA sebesar 1500 mahasiswa</a:t>
                      </a:r>
                      <a:endParaRPr lang="en-GB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u="none" strike="noStrike" dirty="0">
                          <a:effectLst/>
                        </a:rPr>
                        <a:t> </a:t>
                      </a:r>
                      <a:r>
                        <a:rPr lang="en-GB" sz="12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??????</a:t>
                      </a:r>
                      <a:endParaRPr lang="en-GB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60530295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u="none" strike="noStrike" dirty="0">
                          <a:effectLst/>
                        </a:rPr>
                        <a:t>9</a:t>
                      </a:r>
                      <a:endParaRPr lang="en-GB" sz="12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u="none" strike="noStrike" dirty="0" err="1">
                          <a:effectLst/>
                        </a:rPr>
                        <a:t>Mendirikan</a:t>
                      </a:r>
                      <a:r>
                        <a:rPr lang="en-GB" sz="1200" u="none" strike="noStrike" dirty="0">
                          <a:effectLst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</a:rPr>
                        <a:t>prodi-prodi</a:t>
                      </a:r>
                      <a:r>
                        <a:rPr lang="en-GB" sz="1200" u="none" strike="noStrike" dirty="0">
                          <a:effectLst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</a:rPr>
                        <a:t>baru</a:t>
                      </a:r>
                      <a:r>
                        <a:rPr lang="en-GB" sz="1200" u="none" strike="noStrike" dirty="0">
                          <a:effectLst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</a:rPr>
                        <a:t>sesuai</a:t>
                      </a:r>
                      <a:r>
                        <a:rPr lang="en-GB" sz="1200" u="none" strike="noStrike" dirty="0">
                          <a:effectLst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</a:rPr>
                        <a:t>dengan</a:t>
                      </a:r>
                      <a:r>
                        <a:rPr lang="en-GB" sz="1200" u="none" strike="noStrike" dirty="0">
                          <a:effectLst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</a:rPr>
                        <a:t>tren</a:t>
                      </a:r>
                      <a:r>
                        <a:rPr lang="en-GB" sz="1200" u="none" strike="noStrike" dirty="0">
                          <a:effectLst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</a:rPr>
                        <a:t>kebutuhan</a:t>
                      </a:r>
                      <a:r>
                        <a:rPr lang="en-GB" sz="1200" u="none" strike="noStrike" dirty="0">
                          <a:effectLst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</a:rPr>
                        <a:t>industri</a:t>
                      </a:r>
                      <a:endParaRPr lang="en-GB" sz="1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u="none" strike="noStrike">
                          <a:effectLst/>
                        </a:rPr>
                        <a:t>Berdirinya prodi S2 Manajemen Logistik serta Upgrading 2 Prodi D3 menjadi D4 </a:t>
                      </a:r>
                      <a:endParaRPr lang="en-GB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200" u="none" strike="noStrike">
                          <a:effectLst/>
                        </a:rPr>
                        <a:t>100%</a:t>
                      </a:r>
                      <a:br>
                        <a:rPr lang="it-IT" sz="1200" u="none" strike="noStrike">
                          <a:effectLst/>
                        </a:rPr>
                      </a:br>
                      <a:r>
                        <a:rPr lang="it-IT" sz="1200" u="none" strike="noStrike">
                          <a:effectLst/>
                        </a:rPr>
                        <a:t>SK Pendirian prodi S2 Manajemen Logistik </a:t>
                      </a:r>
                      <a:endParaRPr lang="it-IT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86680781"/>
                  </a:ext>
                </a:extLst>
              </a:tr>
              <a:tr h="280035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GB" sz="1200" b="1" u="none" strike="noStrike" dirty="0">
                          <a:effectLst/>
                        </a:rPr>
                        <a:t>D. Strengthening Branding </a:t>
                      </a:r>
                      <a:r>
                        <a:rPr lang="en-GB" sz="1200" b="1" u="none" strike="noStrike" dirty="0" err="1">
                          <a:effectLst/>
                        </a:rPr>
                        <a:t>dan</a:t>
                      </a:r>
                      <a:r>
                        <a:rPr lang="en-GB" sz="1200" b="1" u="none" strike="noStrike" dirty="0">
                          <a:effectLst/>
                        </a:rPr>
                        <a:t> Market Position</a:t>
                      </a:r>
                      <a:endParaRPr lang="en-GB" sz="12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953605"/>
                  </a:ext>
                </a:extLst>
              </a:tr>
              <a:tr h="17526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u="none" strike="noStrike" dirty="0">
                          <a:effectLst/>
                        </a:rPr>
                        <a:t>10</a:t>
                      </a:r>
                      <a:endParaRPr lang="en-GB" sz="12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u="none" strike="noStrike" dirty="0" err="1">
                          <a:effectLst/>
                        </a:rPr>
                        <a:t>Membangun</a:t>
                      </a:r>
                      <a:r>
                        <a:rPr lang="en-GB" sz="1200" u="none" strike="noStrike" dirty="0">
                          <a:effectLst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</a:rPr>
                        <a:t>kerjasama</a:t>
                      </a:r>
                      <a:r>
                        <a:rPr lang="en-GB" sz="1200" u="none" strike="noStrike" dirty="0">
                          <a:effectLst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</a:rPr>
                        <a:t>dengan</a:t>
                      </a:r>
                      <a:r>
                        <a:rPr lang="en-GB" sz="1200" u="none" strike="noStrike" dirty="0">
                          <a:effectLst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</a:rPr>
                        <a:t>mitra</a:t>
                      </a:r>
                      <a:r>
                        <a:rPr lang="en-GB" sz="1200" u="none" strike="noStrike" dirty="0">
                          <a:effectLst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</a:rPr>
                        <a:t>industri</a:t>
                      </a:r>
                      <a:r>
                        <a:rPr lang="en-GB" sz="1200" u="none" strike="noStrike" dirty="0">
                          <a:effectLst/>
                        </a:rPr>
                        <a:t>, </a:t>
                      </a:r>
                      <a:r>
                        <a:rPr lang="en-GB" sz="1200" u="none" strike="noStrike" dirty="0" err="1">
                          <a:effectLst/>
                        </a:rPr>
                        <a:t>pemerintah</a:t>
                      </a:r>
                      <a:r>
                        <a:rPr lang="en-GB" sz="1200" u="none" strike="noStrike" dirty="0">
                          <a:effectLst/>
                        </a:rPr>
                        <a:t>, </a:t>
                      </a:r>
                      <a:r>
                        <a:rPr lang="en-GB" sz="1200" u="none" strike="noStrike" dirty="0" err="1">
                          <a:effectLst/>
                        </a:rPr>
                        <a:t>dan</a:t>
                      </a:r>
                      <a:r>
                        <a:rPr lang="en-GB" sz="1200" u="none" strike="noStrike" dirty="0">
                          <a:effectLst/>
                        </a:rPr>
                        <a:t> World Class University</a:t>
                      </a:r>
                      <a:endParaRPr lang="en-GB" sz="1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200" u="none" strike="noStrike" dirty="0">
                          <a:effectLst/>
                        </a:rPr>
                        <a:t> </a:t>
                      </a:r>
                      <a:endParaRPr lang="en-GB" sz="1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u="none" strike="noStrike" dirty="0" err="1">
                          <a:effectLst/>
                        </a:rPr>
                        <a:t>Kemitraan</a:t>
                      </a:r>
                      <a:r>
                        <a:rPr lang="en-GB" sz="1200" u="none" strike="noStrike" dirty="0">
                          <a:effectLst/>
                        </a:rPr>
                        <a:t>: </a:t>
                      </a:r>
                      <a:br>
                        <a:rPr lang="en-GB" sz="1200" u="none" strike="noStrike" dirty="0">
                          <a:effectLst/>
                        </a:rPr>
                      </a:br>
                      <a:r>
                        <a:rPr lang="en-GB" sz="1200" u="none" strike="noStrike" dirty="0">
                          <a:effectLst/>
                        </a:rPr>
                        <a:t>1. </a:t>
                      </a:r>
                      <a:r>
                        <a:rPr lang="en-GB" sz="1200" u="none" strike="noStrike" dirty="0" err="1">
                          <a:effectLst/>
                        </a:rPr>
                        <a:t>kerjasama</a:t>
                      </a:r>
                      <a:r>
                        <a:rPr lang="en-GB" sz="1200" u="none" strike="noStrike" dirty="0">
                          <a:effectLst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</a:rPr>
                        <a:t>dengan</a:t>
                      </a:r>
                      <a:r>
                        <a:rPr lang="en-GB" sz="1200" u="none" strike="noStrike" dirty="0">
                          <a:effectLst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</a:rPr>
                        <a:t>Universitas</a:t>
                      </a:r>
                      <a:r>
                        <a:rPr lang="en-GB" sz="1200" u="none" strike="noStrike" dirty="0">
                          <a:effectLst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</a:rPr>
                        <a:t>Katolik</a:t>
                      </a:r>
                      <a:r>
                        <a:rPr lang="en-GB" sz="1200" u="none" strike="noStrike" dirty="0">
                          <a:effectLst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</a:rPr>
                        <a:t>Parahyangan</a:t>
                      </a:r>
                      <a:r>
                        <a:rPr lang="en-GB" sz="1200" u="none" strike="noStrike" dirty="0">
                          <a:effectLst/>
                        </a:rPr>
                        <a:t> (MOU &amp; PKS), </a:t>
                      </a:r>
                      <a:br>
                        <a:rPr lang="en-GB" sz="1200" u="none" strike="noStrike" dirty="0">
                          <a:effectLst/>
                        </a:rPr>
                      </a:br>
                      <a:r>
                        <a:rPr lang="en-GB" sz="1200" u="none" strike="noStrike" dirty="0">
                          <a:effectLst/>
                        </a:rPr>
                        <a:t>2. </a:t>
                      </a:r>
                      <a:r>
                        <a:rPr lang="en-GB" sz="1200" u="none" strike="noStrike" dirty="0" err="1">
                          <a:effectLst/>
                        </a:rPr>
                        <a:t>kerjasama</a:t>
                      </a:r>
                      <a:r>
                        <a:rPr lang="en-GB" sz="1200" u="none" strike="noStrike" dirty="0">
                          <a:effectLst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</a:rPr>
                        <a:t>dengan</a:t>
                      </a:r>
                      <a:r>
                        <a:rPr lang="en-GB" sz="1200" u="none" strike="noStrike" dirty="0">
                          <a:effectLst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</a:rPr>
                        <a:t>Keluarga</a:t>
                      </a:r>
                      <a:r>
                        <a:rPr lang="en-GB" sz="1200" u="none" strike="noStrike" dirty="0">
                          <a:effectLst/>
                        </a:rPr>
                        <a:t> Alumni Program </a:t>
                      </a:r>
                      <a:r>
                        <a:rPr lang="en-GB" sz="1200" u="none" strike="noStrike" dirty="0" err="1">
                          <a:effectLst/>
                        </a:rPr>
                        <a:t>Persahabatan</a:t>
                      </a:r>
                      <a:r>
                        <a:rPr lang="en-GB" sz="1200" u="none" strike="noStrike" dirty="0">
                          <a:effectLst/>
                        </a:rPr>
                        <a:t> Indonesia </a:t>
                      </a:r>
                      <a:r>
                        <a:rPr lang="en-GB" sz="1200" u="none" strike="noStrike" dirty="0" err="1">
                          <a:effectLst/>
                        </a:rPr>
                        <a:t>Jepang</a:t>
                      </a:r>
                      <a:r>
                        <a:rPr lang="en-GB" sz="1200" u="none" strike="noStrike" dirty="0">
                          <a:effectLst/>
                        </a:rPr>
                        <a:t> Abad 21, </a:t>
                      </a:r>
                      <a:br>
                        <a:rPr lang="en-GB" sz="1200" u="none" strike="noStrike" dirty="0">
                          <a:effectLst/>
                        </a:rPr>
                      </a:br>
                      <a:r>
                        <a:rPr lang="en-GB" sz="1200" u="none" strike="noStrike" dirty="0">
                          <a:effectLst/>
                        </a:rPr>
                        <a:t>3. </a:t>
                      </a:r>
                      <a:r>
                        <a:rPr lang="en-GB" sz="1200" u="none" strike="noStrike" dirty="0" err="1">
                          <a:effectLst/>
                        </a:rPr>
                        <a:t>Kerjasama</a:t>
                      </a:r>
                      <a:r>
                        <a:rPr lang="en-GB" sz="1200" u="none" strike="noStrike" dirty="0">
                          <a:effectLst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</a:rPr>
                        <a:t>dengan</a:t>
                      </a:r>
                      <a:r>
                        <a:rPr lang="en-GB" sz="1200" u="none" strike="noStrike" dirty="0">
                          <a:effectLst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</a:rPr>
                        <a:t>Universitas</a:t>
                      </a:r>
                      <a:r>
                        <a:rPr lang="en-GB" sz="1200" u="none" strike="noStrike" dirty="0">
                          <a:effectLst/>
                        </a:rPr>
                        <a:t> Semarang, </a:t>
                      </a:r>
                      <a:br>
                        <a:rPr lang="en-GB" sz="1200" u="none" strike="noStrike" dirty="0">
                          <a:effectLst/>
                        </a:rPr>
                      </a:br>
                      <a:r>
                        <a:rPr lang="en-GB" sz="1200" u="none" strike="noStrike" dirty="0">
                          <a:effectLst/>
                        </a:rPr>
                        <a:t>4. </a:t>
                      </a:r>
                      <a:r>
                        <a:rPr lang="en-GB" sz="1200" u="none" strike="noStrike" dirty="0" err="1">
                          <a:effectLst/>
                        </a:rPr>
                        <a:t>kerjasama</a:t>
                      </a:r>
                      <a:r>
                        <a:rPr lang="en-GB" sz="1200" u="none" strike="noStrike" dirty="0">
                          <a:effectLst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</a:rPr>
                        <a:t>dengan</a:t>
                      </a:r>
                      <a:r>
                        <a:rPr lang="en-GB" sz="1200" u="none" strike="noStrike" dirty="0">
                          <a:effectLst/>
                        </a:rPr>
                        <a:t> UNIVERSITAS SAINS DAN TEKNOLOGI WIRATAMA MALUKU UTARA,</a:t>
                      </a:r>
                      <a:br>
                        <a:rPr lang="en-GB" sz="1200" u="none" strike="noStrike" dirty="0">
                          <a:effectLst/>
                        </a:rPr>
                      </a:br>
                      <a:r>
                        <a:rPr lang="en-GB" sz="1200" u="none" strike="noStrike" dirty="0">
                          <a:effectLst/>
                        </a:rPr>
                        <a:t> 5. </a:t>
                      </a:r>
                      <a:r>
                        <a:rPr lang="en-GB" sz="1200" u="none" strike="noStrike" dirty="0" err="1">
                          <a:effectLst/>
                        </a:rPr>
                        <a:t>kerjasama</a:t>
                      </a:r>
                      <a:r>
                        <a:rPr lang="en-GB" sz="1200" u="none" strike="noStrike" dirty="0">
                          <a:effectLst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</a:rPr>
                        <a:t>dengan</a:t>
                      </a:r>
                      <a:r>
                        <a:rPr lang="en-GB" sz="1200" u="none" strike="noStrike" dirty="0">
                          <a:effectLst/>
                        </a:rPr>
                        <a:t> SOFTSKILLS ACADEMY,</a:t>
                      </a:r>
                      <a:br>
                        <a:rPr lang="en-GB" sz="1200" u="none" strike="noStrike" dirty="0">
                          <a:effectLst/>
                        </a:rPr>
                      </a:br>
                      <a:r>
                        <a:rPr lang="en-GB" sz="1200" u="none" strike="noStrike" dirty="0">
                          <a:effectLst/>
                        </a:rPr>
                        <a:t>6. </a:t>
                      </a:r>
                      <a:r>
                        <a:rPr lang="en-GB" sz="1200" u="none" strike="noStrike" dirty="0" err="1">
                          <a:effectLst/>
                        </a:rPr>
                        <a:t>kerjasama</a:t>
                      </a:r>
                      <a:r>
                        <a:rPr lang="en-GB" sz="1200" u="none" strike="noStrike" dirty="0">
                          <a:effectLst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</a:rPr>
                        <a:t>dengan</a:t>
                      </a:r>
                      <a:r>
                        <a:rPr lang="en-GB" sz="1200" u="none" strike="noStrike" dirty="0">
                          <a:effectLst/>
                        </a:rPr>
                        <a:t> PT LAUTAN LUAS </a:t>
                      </a:r>
                      <a:r>
                        <a:rPr lang="en-GB" sz="1200" u="none" strike="noStrike" dirty="0" err="1">
                          <a:effectLst/>
                        </a:rPr>
                        <a:t>Tbk</a:t>
                      </a:r>
                      <a:endParaRPr lang="en-GB" sz="1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4272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841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428</Words>
  <Application>Microsoft Office PowerPoint</Application>
  <PresentationFormat>Widescreen</PresentationFormat>
  <Paragraphs>65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Dita</dc:creator>
  <cp:lastModifiedBy>Dita</cp:lastModifiedBy>
  <cp:revision>4</cp:revision>
  <dcterms:created xsi:type="dcterms:W3CDTF">2024-02-18T16:35:35Z</dcterms:created>
  <dcterms:modified xsi:type="dcterms:W3CDTF">2024-02-18T17:12:43Z</dcterms:modified>
</cp:coreProperties>
</file>