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88" r:id="rId2"/>
    <p:sldId id="258" r:id="rId3"/>
    <p:sldId id="259" r:id="rId4"/>
    <p:sldId id="291" r:id="rId5"/>
    <p:sldId id="289" r:id="rId6"/>
    <p:sldId id="290" r:id="rId7"/>
    <p:sldId id="293" r:id="rId8"/>
    <p:sldId id="263" r:id="rId9"/>
    <p:sldId id="266" r:id="rId10"/>
    <p:sldId id="267" r:id="rId11"/>
    <p:sldId id="268" r:id="rId12"/>
    <p:sldId id="292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15" autoAdjust="0"/>
  </p:normalViewPr>
  <p:slideViewPr>
    <p:cSldViewPr>
      <p:cViewPr varScale="1">
        <p:scale>
          <a:sx n="51" d="100"/>
          <a:sy n="5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1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F2D65CF-3F1E-4FF0-90BD-EB4C177E5849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F346AD2-913A-4C75-A037-62E7546EEB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5CF-3F1E-4FF0-90BD-EB4C177E5849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6AD2-913A-4C75-A037-62E7546EE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5CF-3F1E-4FF0-90BD-EB4C177E5849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6AD2-913A-4C75-A037-62E7546EE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5CF-3F1E-4FF0-90BD-EB4C177E5849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6AD2-913A-4C75-A037-62E7546EE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5CF-3F1E-4FF0-90BD-EB4C177E5849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6AD2-913A-4C75-A037-62E7546EE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5CF-3F1E-4FF0-90BD-EB4C177E5849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6AD2-913A-4C75-A037-62E7546EEB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5CF-3F1E-4FF0-90BD-EB4C177E5849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6AD2-913A-4C75-A037-62E7546EE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5CF-3F1E-4FF0-90BD-EB4C177E5849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6AD2-913A-4C75-A037-62E7546EE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5CF-3F1E-4FF0-90BD-EB4C177E5849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6AD2-913A-4C75-A037-62E7546EE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5CF-3F1E-4FF0-90BD-EB4C177E5849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6AD2-913A-4C75-A037-62E7546EEB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5CF-3F1E-4FF0-90BD-EB4C177E5849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6AD2-913A-4C75-A037-62E7546EE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F2D65CF-3F1E-4FF0-90BD-EB4C177E5849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F346AD2-913A-4C75-A037-62E7546EE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14600"/>
            <a:ext cx="7024744" cy="1143000"/>
          </a:xfrm>
          <a:solidFill>
            <a:schemeClr val="bg2">
              <a:lumMod val="75000"/>
            </a:schemeClr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BELI, SEWA, ATAU SEWA GUNA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703222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Hal </a:t>
            </a:r>
            <a:r>
              <a:rPr lang="en-US" sz="3200" dirty="0" err="1" smtClean="0"/>
              <a:t>hal</a:t>
            </a:r>
            <a:r>
              <a:rPr lang="en-US" sz="3200" dirty="0" smtClean="0"/>
              <a:t> yang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mendorong</a:t>
            </a:r>
            <a:r>
              <a:rPr lang="en-US" sz="3200" dirty="0" smtClean="0"/>
              <a:t> </a:t>
            </a:r>
            <a:r>
              <a:rPr lang="en-US" sz="3200" dirty="0" err="1" smtClean="0"/>
              <a:t>keputusan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membeli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murah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 smtClean="0"/>
          </a:p>
          <a:p>
            <a:r>
              <a:rPr lang="en-US" dirty="0" err="1" smtClean="0"/>
              <a:t>Rekanan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R&amp;D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canggih</a:t>
            </a:r>
            <a:endParaRPr lang="en-US" dirty="0" smtClean="0"/>
          </a:p>
          <a:p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endParaRPr lang="en-US" dirty="0" smtClean="0"/>
          </a:p>
          <a:p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memperolehh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18830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MEMBELI </a:t>
            </a:r>
            <a:r>
              <a:rPr lang="en-US" dirty="0" err="1" smtClean="0"/>
              <a:t>vs</a:t>
            </a:r>
            <a:r>
              <a:rPr lang="en-US" dirty="0" smtClean="0"/>
              <a:t> MENYEWA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19400"/>
            <a:ext cx="1714500" cy="1714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02" y="2819400"/>
            <a:ext cx="2017059" cy="1714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19080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3581400" y="3329354"/>
            <a:ext cx="1960286" cy="685800"/>
          </a:xfrm>
          <a:prstGeom prst="snip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Keuntungan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err="1" smtClean="0"/>
              <a:t>membeli</a:t>
            </a:r>
            <a:endParaRPr lang="en-US" b="1" dirty="0"/>
          </a:p>
        </p:txBody>
      </p:sp>
      <p:sp>
        <p:nvSpPr>
          <p:cNvPr id="3" name="Round Diagonal Corner Rectangle 2"/>
          <p:cNvSpPr/>
          <p:nvPr/>
        </p:nvSpPr>
        <p:spPr>
          <a:xfrm>
            <a:off x="685800" y="3165888"/>
            <a:ext cx="1998645" cy="1093949"/>
          </a:xfrm>
          <a:prstGeom prst="round2Diag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sz="1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menguasai</a:t>
            </a:r>
            <a:r>
              <a:rPr lang="en-US" sz="1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peralatan</a:t>
            </a:r>
            <a:r>
              <a:rPr lang="en-US" sz="1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sepenuhnya</a:t>
            </a:r>
            <a:endParaRPr lang="en-US" sz="1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3439457" y="1511082"/>
            <a:ext cx="2285999" cy="1066800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Peralatan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yang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dibeli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akan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menjadi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kekayaan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pembeli</a:t>
            </a:r>
            <a:endParaRPr lang="en-US" sz="1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6359768" y="3217562"/>
            <a:ext cx="2098432" cy="990600"/>
          </a:xfrm>
          <a:prstGeom prst="round2Diag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Kelangsungan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penggunaannya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terjamin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penuh</a:t>
            </a:r>
            <a:endParaRPr lang="en-US" sz="1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3124200" y="4800600"/>
            <a:ext cx="3124199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Sesudah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masa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penggunaan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selesai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peralatan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umumnya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masih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mempunya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harga</a:t>
            </a:r>
            <a:r>
              <a:rPr lang="en-US" sz="1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jual</a:t>
            </a:r>
            <a:endParaRPr lang="en-US" sz="1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495800" y="4114800"/>
            <a:ext cx="228600" cy="639680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V="1">
            <a:off x="4495800" y="2590800"/>
            <a:ext cx="228600" cy="685800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38800" y="3581400"/>
            <a:ext cx="706713" cy="197827"/>
          </a:xfrm>
          <a:prstGeom prst="right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819400" y="3581400"/>
            <a:ext cx="706714" cy="205887"/>
          </a:xfrm>
          <a:prstGeom prst="rightArrow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87125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menyewa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6777317" cy="350897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err="1" smtClean="0"/>
              <a:t>Penyewa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mengurus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cadang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operator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terancam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10000"/>
            <a:ext cx="2362200" cy="2571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7053423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pPr marL="68580" indent="0">
              <a:buNone/>
            </a:pPr>
            <a:r>
              <a:rPr lang="en-US" dirty="0" err="1" smtClean="0"/>
              <a:t>Terjaminnya</a:t>
            </a:r>
            <a:r>
              <a:rPr lang="en-US" dirty="0" smtClean="0"/>
              <a:t> </a:t>
            </a:r>
            <a:r>
              <a:rPr lang="en-US" dirty="0" err="1" smtClean="0"/>
              <a:t>penyediaan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smtClean="0"/>
              <a:t>Di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pertimbangan</a:t>
            </a:r>
            <a:r>
              <a:rPr lang="en-US" dirty="0" smtClean="0"/>
              <a:t> :</a:t>
            </a:r>
          </a:p>
          <a:p>
            <a:pPr>
              <a:buFontTx/>
              <a:buChar char="-"/>
            </a:pPr>
            <a:r>
              <a:rPr lang="en-US" dirty="0" smtClean="0"/>
              <a:t>Di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>
              <a:buFontTx/>
              <a:buChar char="-"/>
            </a:pP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ekonomis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non </a:t>
            </a:r>
            <a:r>
              <a:rPr lang="en-US" dirty="0" err="1" smtClean="0"/>
              <a:t>ekonomis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419600"/>
            <a:ext cx="2514600" cy="22662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4174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6781800" cy="8382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Biaya</a:t>
            </a:r>
            <a:r>
              <a:rPr lang="en-US" dirty="0" smtClean="0"/>
              <a:t> yang </a:t>
            </a:r>
            <a:r>
              <a:rPr lang="en-US" dirty="0" err="1" smtClean="0"/>
              <a:t>tersangkut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6777317" cy="4876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menyewa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sewa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</a:t>
            </a:r>
            <a:endParaRPr lang="en-US" dirty="0" smtClean="0"/>
          </a:p>
          <a:p>
            <a:r>
              <a:rPr lang="en-US" dirty="0" err="1" smtClean="0"/>
              <a:t>Pajak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Mobilisasi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demobilisasi</a:t>
            </a:r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:</a:t>
            </a:r>
          </a:p>
          <a:p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yang </a:t>
            </a:r>
            <a:r>
              <a:rPr lang="en-US" dirty="0" err="1" smtClean="0"/>
              <a:t>dihitung</a:t>
            </a:r>
            <a:endParaRPr lang="en-US" dirty="0" smtClean="0"/>
          </a:p>
          <a:p>
            <a:r>
              <a:rPr lang="en-US" dirty="0" err="1" smtClean="0"/>
              <a:t>Gaji</a:t>
            </a:r>
            <a:r>
              <a:rPr lang="en-US" dirty="0" smtClean="0"/>
              <a:t> operator/</a:t>
            </a:r>
            <a:r>
              <a:rPr lang="en-US" dirty="0" err="1" smtClean="0"/>
              <a:t>sopir</a:t>
            </a:r>
            <a:r>
              <a:rPr lang="en-US" dirty="0" smtClean="0"/>
              <a:t>/</a:t>
            </a:r>
            <a:r>
              <a:rPr lang="en-US" dirty="0" err="1" smtClean="0"/>
              <a:t>mekannik</a:t>
            </a:r>
            <a:endParaRPr lang="en-US" dirty="0" smtClean="0"/>
          </a:p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endParaRPr lang="en-US" dirty="0" smtClean="0"/>
          </a:p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penyediaan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cadang</a:t>
            </a:r>
            <a:endParaRPr lang="en-US" dirty="0" smtClean="0"/>
          </a:p>
          <a:p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</a:t>
            </a:r>
            <a:endParaRPr lang="en-US" dirty="0" smtClean="0"/>
          </a:p>
          <a:p>
            <a:r>
              <a:rPr lang="en-US" dirty="0" err="1" smtClean="0"/>
              <a:t>Pajak</a:t>
            </a:r>
            <a:r>
              <a:rPr lang="en-US" dirty="0" smtClean="0"/>
              <a:t> </a:t>
            </a:r>
            <a:r>
              <a:rPr lang="en-US" dirty="0" err="1" smtClean="0"/>
              <a:t>pemilikan</a:t>
            </a:r>
            <a:endParaRPr lang="en-US" dirty="0" smtClean="0"/>
          </a:p>
          <a:p>
            <a:r>
              <a:rPr lang="en-US" dirty="0" err="1" smtClean="0"/>
              <a:t>Pajak</a:t>
            </a:r>
            <a:r>
              <a:rPr lang="en-US" dirty="0" smtClean="0"/>
              <a:t> </a:t>
            </a:r>
            <a:r>
              <a:rPr lang="en-US" dirty="0" err="1" smtClean="0"/>
              <a:t>pengunaan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24428"/>
            <a:ext cx="3276600" cy="33857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594653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err="1" smtClean="0"/>
              <a:t>Tersedianya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fleksibilitas</a:t>
            </a:r>
            <a:endParaRPr lang="en-US" dirty="0" smtClean="0"/>
          </a:p>
          <a:p>
            <a:r>
              <a:rPr lang="en-US" dirty="0" err="1" smtClean="0"/>
              <a:t>Biaya</a:t>
            </a:r>
            <a:endParaRPr lang="en-US" dirty="0" smtClean="0"/>
          </a:p>
          <a:p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endParaRPr lang="en-US" dirty="0" smtClean="0"/>
          </a:p>
          <a:p>
            <a:r>
              <a:rPr lang="en-US" dirty="0" err="1" smtClean="0"/>
              <a:t>Kecepatan</a:t>
            </a:r>
            <a:r>
              <a:rPr lang="en-US" dirty="0" smtClean="0"/>
              <a:t> proses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692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024744" cy="1143000"/>
          </a:xfrm>
        </p:spPr>
        <p:txBody>
          <a:bodyPr/>
          <a:lstStyle/>
          <a:p>
            <a:pPr algn="ctr"/>
            <a:r>
              <a:rPr lang="en-US" dirty="0" smtClean="0"/>
              <a:t>BELI </a:t>
            </a:r>
            <a:r>
              <a:rPr lang="en-US" dirty="0" err="1" smtClean="0"/>
              <a:t>vs</a:t>
            </a:r>
            <a:r>
              <a:rPr lang="en-US" dirty="0" smtClean="0"/>
              <a:t> LEASING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37316"/>
            <a:ext cx="2005649" cy="15745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87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685800"/>
            <a:ext cx="6777317" cy="5146829"/>
          </a:xfrm>
        </p:spPr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 :</a:t>
            </a:r>
          </a:p>
          <a:p>
            <a:pPr>
              <a:buFontTx/>
              <a:buChar char="-"/>
            </a:pPr>
            <a:r>
              <a:rPr lang="en-US" b="1" dirty="0" err="1" smtClean="0"/>
              <a:t>Sewa</a:t>
            </a:r>
            <a:r>
              <a:rPr lang="en-US" b="1" dirty="0" smtClean="0"/>
              <a:t> </a:t>
            </a:r>
            <a:r>
              <a:rPr lang="en-US" b="1" dirty="0" err="1" smtClean="0"/>
              <a:t>beli</a:t>
            </a:r>
            <a:r>
              <a:rPr lang="en-US" b="1" dirty="0" smtClean="0"/>
              <a:t> ( </a:t>
            </a:r>
            <a:r>
              <a:rPr lang="en-US" b="1" i="1" dirty="0" smtClean="0"/>
              <a:t>hire purchase</a:t>
            </a:r>
            <a:r>
              <a:rPr lang="en-US" b="1" dirty="0" smtClean="0"/>
              <a:t>)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memperhitungkan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yang di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pelunasan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disepakati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diikat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dirty="0" err="1" smtClean="0"/>
              <a:t>Jual</a:t>
            </a:r>
            <a:r>
              <a:rPr lang="en-US" b="1" dirty="0" smtClean="0"/>
              <a:t> </a:t>
            </a:r>
            <a:r>
              <a:rPr lang="en-US" b="1" dirty="0" err="1" smtClean="0"/>
              <a:t>beli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angsuran</a:t>
            </a:r>
            <a:r>
              <a:rPr lang="en-US" b="1" dirty="0" smtClean="0"/>
              <a:t> (</a:t>
            </a:r>
            <a:r>
              <a:rPr lang="en-US" b="1" i="1" dirty="0" smtClean="0"/>
              <a:t>sale and purchase by </a:t>
            </a:r>
            <a:r>
              <a:rPr lang="en-US" b="1" i="1" dirty="0" err="1" smtClean="0"/>
              <a:t>installemnt</a:t>
            </a:r>
            <a:r>
              <a:rPr lang="en-US" b="1" dirty="0" smtClean="0"/>
              <a:t>)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penjul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pelunasan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kali </a:t>
            </a:r>
            <a:r>
              <a:rPr lang="en-US" dirty="0" err="1" smtClean="0"/>
              <a:t>angsuran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disepakati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diikat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624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762000"/>
            <a:ext cx="6777317" cy="507062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 err="1"/>
              <a:t>Sewa</a:t>
            </a:r>
            <a:r>
              <a:rPr lang="en-US" b="1" dirty="0"/>
              <a:t> (</a:t>
            </a:r>
            <a:r>
              <a:rPr lang="en-US" b="1" i="1" dirty="0"/>
              <a:t>renting</a:t>
            </a:r>
            <a:r>
              <a:rPr lang="en-US" b="1" dirty="0" smtClean="0"/>
              <a:t>)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dagang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sewa-menyewa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b="1" dirty="0" err="1"/>
              <a:t>Sewa</a:t>
            </a:r>
            <a:r>
              <a:rPr lang="en-US" b="1" dirty="0"/>
              <a:t> </a:t>
            </a:r>
            <a:r>
              <a:rPr lang="en-US" b="1" dirty="0" err="1"/>
              <a:t>guna</a:t>
            </a:r>
            <a:r>
              <a:rPr lang="en-US" b="1" dirty="0"/>
              <a:t> ( </a:t>
            </a:r>
            <a:r>
              <a:rPr lang="en-US" b="1" i="1" dirty="0"/>
              <a:t>leasing</a:t>
            </a:r>
            <a:r>
              <a:rPr lang="en-US" b="1" dirty="0"/>
              <a:t>)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penyediaan</a:t>
            </a:r>
            <a:r>
              <a:rPr lang="en-US" dirty="0" smtClean="0"/>
              <a:t> </a:t>
            </a:r>
            <a:r>
              <a:rPr lang="en-US" dirty="0" err="1" smtClean="0"/>
              <a:t>barang-barang</a:t>
            </a:r>
            <a:r>
              <a:rPr lang="en-US" dirty="0" smtClean="0"/>
              <a:t> modal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diigunakan</a:t>
            </a:r>
            <a:r>
              <a:rPr lang="en-US" dirty="0" smtClean="0"/>
              <a:t>. </a:t>
            </a:r>
          </a:p>
          <a:p>
            <a:pPr marL="68580" indent="0">
              <a:buNone/>
            </a:pPr>
            <a:r>
              <a:rPr lang="en-US" dirty="0" smtClean="0"/>
              <a:t>                       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89436"/>
            <a:ext cx="3200400" cy="1963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1235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2743200"/>
            <a:ext cx="6248400" cy="1600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CARA PENGADAAN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1906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0"/>
            <a:ext cx="48768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Klasifikasi</a:t>
            </a:r>
            <a:r>
              <a:rPr lang="en-US" dirty="0" smtClean="0">
                <a:solidFill>
                  <a:schemeClr val="tx1"/>
                </a:solidFill>
              </a:rPr>
              <a:t> Leasing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309688" y="2306782"/>
            <a:ext cx="6615112" cy="2189018"/>
            <a:chOff x="838200" y="2306782"/>
            <a:chExt cx="6615112" cy="2189018"/>
          </a:xfrm>
        </p:grpSpPr>
        <p:sp>
          <p:nvSpPr>
            <p:cNvPr id="4" name="Rectangle 3"/>
            <p:cNvSpPr/>
            <p:nvPr/>
          </p:nvSpPr>
          <p:spPr>
            <a:xfrm>
              <a:off x="838200" y="3810000"/>
              <a:ext cx="1600200" cy="685800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Capital lease</a:t>
              </a:r>
              <a:endParaRPr lang="en-US" i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81200" y="2306782"/>
              <a:ext cx="1475509" cy="436418"/>
            </a:xfrm>
            <a:prstGeom prst="rect">
              <a:avLst/>
            </a:prstGeom>
            <a:ln>
              <a:noFill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lessor</a:t>
              </a:r>
              <a:endParaRPr lang="en-US" i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90800" y="3810000"/>
              <a:ext cx="1447800" cy="685800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Operating lease</a:t>
              </a:r>
              <a:endParaRPr lang="en-US" i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1752600" y="2833255"/>
              <a:ext cx="762000" cy="8243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866159" y="2833255"/>
              <a:ext cx="410441" cy="8243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849091" y="2306782"/>
              <a:ext cx="1475509" cy="436418"/>
            </a:xfrm>
            <a:prstGeom prst="rect">
              <a:avLst/>
            </a:prstGeom>
            <a:ln>
              <a:noFill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lessee</a:t>
              </a:r>
              <a:endParaRPr lang="en-US" i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965246" y="2854037"/>
              <a:ext cx="410441" cy="8243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029200" y="2833255"/>
              <a:ext cx="352424" cy="8243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267200" y="3733800"/>
              <a:ext cx="1600200" cy="685800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Financial lease</a:t>
              </a:r>
              <a:endParaRPr lang="en-US" i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05512" y="3692237"/>
              <a:ext cx="1447800" cy="685800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Operating lease</a:t>
              </a:r>
              <a:endParaRPr lang="en-US" i="1" dirty="0"/>
            </a:p>
          </p:txBody>
        </p:sp>
      </p:grpSp>
      <p:sp>
        <p:nvSpPr>
          <p:cNvPr id="3" name="Round Same Side Corner Rectangle 2"/>
          <p:cNvSpPr/>
          <p:nvPr/>
        </p:nvSpPr>
        <p:spPr>
          <a:xfrm rot="21421433">
            <a:off x="624388" y="4958858"/>
            <a:ext cx="1538288" cy="6096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Direct financial lease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 Same Side Corner Rectangle 17"/>
          <p:cNvSpPr/>
          <p:nvPr/>
        </p:nvSpPr>
        <p:spPr>
          <a:xfrm rot="21421433">
            <a:off x="1784572" y="5679654"/>
            <a:ext cx="1538288" cy="6096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Sales type lease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 Same Side Corner Rectangle 18"/>
          <p:cNvSpPr/>
          <p:nvPr/>
        </p:nvSpPr>
        <p:spPr>
          <a:xfrm rot="21421433">
            <a:off x="2773724" y="4889849"/>
            <a:ext cx="1538288" cy="6096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leveraged lease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3" idx="3"/>
          </p:cNvCxnSpPr>
          <p:nvPr/>
        </p:nvCxnSpPr>
        <p:spPr>
          <a:xfrm flipH="1">
            <a:off x="1377707" y="4495800"/>
            <a:ext cx="732081" cy="463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19" idx="3"/>
          </p:cNvCxnSpPr>
          <p:nvPr/>
        </p:nvCxnSpPr>
        <p:spPr>
          <a:xfrm>
            <a:off x="2109788" y="4495800"/>
            <a:ext cx="1417255" cy="394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</p:cNvCxnSpPr>
          <p:nvPr/>
        </p:nvCxnSpPr>
        <p:spPr>
          <a:xfrm>
            <a:off x="2109788" y="4495800"/>
            <a:ext cx="443928" cy="1144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24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64666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HUBUNGAN ANTAR PIHAK DALAM LEASING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628900" y="3182282"/>
            <a:ext cx="838200" cy="126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066800" y="2286000"/>
            <a:ext cx="7239000" cy="2895600"/>
            <a:chOff x="1143000" y="1676400"/>
            <a:chExt cx="7239000" cy="2895600"/>
          </a:xfrm>
        </p:grpSpPr>
        <p:sp>
          <p:nvSpPr>
            <p:cNvPr id="4" name="Oval 3"/>
            <p:cNvSpPr/>
            <p:nvPr/>
          </p:nvSpPr>
          <p:spPr>
            <a:xfrm>
              <a:off x="1143000" y="1752600"/>
              <a:ext cx="1905000" cy="76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Lessor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791200" y="1752600"/>
              <a:ext cx="2438400" cy="838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Penjual</a:t>
              </a:r>
              <a:r>
                <a:rPr lang="en-US" sz="1600" dirty="0" smtClean="0"/>
                <a:t> </a:t>
              </a:r>
            </a:p>
            <a:p>
              <a:pPr algn="ctr"/>
              <a:r>
                <a:rPr lang="en-US" sz="1600" dirty="0" err="1" smtClean="0"/>
                <a:t>Perlengkapan</a:t>
              </a:r>
              <a:endParaRPr lang="en-US" sz="1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29000" y="3810000"/>
              <a:ext cx="1905000" cy="76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lessee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352800" y="2133600"/>
              <a:ext cx="2133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486400" y="2743200"/>
              <a:ext cx="914400" cy="1260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37410" y="32766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Bayar fee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3276600"/>
              <a:ext cx="2438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Serahkan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perlengkapan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24200" y="1676400"/>
              <a:ext cx="2677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Bayar </a:t>
              </a:r>
              <a:r>
                <a:rPr lang="en-US" sz="1400" dirty="0" err="1" smtClean="0"/>
                <a:t>harga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perlengkapan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06716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24744" cy="1143000"/>
          </a:xfrm>
        </p:spPr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Leasing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6777317" cy="3508977"/>
          </a:xfrm>
        </p:spPr>
        <p:txBody>
          <a:bodyPr>
            <a:normAutofit/>
          </a:bodyPr>
          <a:lstStyle/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endParaRPr lang="en-US" dirty="0" smtClean="0"/>
          </a:p>
          <a:p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pajak</a:t>
            </a:r>
            <a:r>
              <a:rPr lang="en-US" dirty="0" smtClean="0"/>
              <a:t> </a:t>
            </a:r>
            <a:r>
              <a:rPr lang="en-US" dirty="0" err="1" smtClean="0"/>
              <a:t>penghasilan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terkena</a:t>
            </a:r>
            <a:r>
              <a:rPr lang="en-US" dirty="0" smtClean="0"/>
              <a:t> </a:t>
            </a:r>
            <a:r>
              <a:rPr lang="en-US" dirty="0" err="1" smtClean="0"/>
              <a:t>pajak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endParaRPr lang="en-US" dirty="0" smtClean="0"/>
          </a:p>
          <a:p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ekonomis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94489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Kerugian</a:t>
            </a:r>
            <a:r>
              <a:rPr lang="en-US" dirty="0" smtClean="0"/>
              <a:t> Leasing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Tingkat </a:t>
            </a:r>
            <a:r>
              <a:rPr lang="en-US" dirty="0" err="1" smtClean="0"/>
              <a:t>bunga</a:t>
            </a:r>
            <a:r>
              <a:rPr lang="en-US" dirty="0" smtClean="0"/>
              <a:t> yang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bank</a:t>
            </a:r>
          </a:p>
          <a:p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dibatalkan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sepenuhnya</a:t>
            </a:r>
            <a:r>
              <a:rPr lang="en-US" dirty="0" smtClean="0"/>
              <a:t> </a:t>
            </a:r>
            <a:r>
              <a:rPr lang="en-US" dirty="0" err="1" smtClean="0"/>
              <a:t>dikuasai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lessee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114800"/>
            <a:ext cx="2124075" cy="2152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90406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908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PEMBELIAN TEPAT WAKTU (JIT)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82719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6777317" cy="4343400"/>
          </a:xfrm>
          <a:solidFill>
            <a:schemeClr val="bg2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4000" b="1" dirty="0" err="1" smtClean="0"/>
              <a:t>M</a:t>
            </a:r>
            <a:r>
              <a:rPr lang="en-US" dirty="0" err="1" smtClean="0"/>
              <a:t>etode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manufaktur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Jepang</a:t>
            </a:r>
            <a:r>
              <a:rPr lang="en-US" dirty="0" smtClean="0"/>
              <a:t> yang </a:t>
            </a:r>
            <a:r>
              <a:rPr lang="en-US" dirty="0" err="1" smtClean="0"/>
              <a:t>dikembangan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1970-an.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Taiichi</a:t>
            </a:r>
            <a:r>
              <a:rPr lang="en-US" dirty="0" smtClean="0"/>
              <a:t> </a:t>
            </a:r>
            <a:r>
              <a:rPr lang="en-US" dirty="0" err="1" smtClean="0"/>
              <a:t>Ohno</a:t>
            </a:r>
            <a:r>
              <a:rPr lang="en-US" dirty="0" smtClean="0"/>
              <a:t> di </a:t>
            </a:r>
            <a:r>
              <a:rPr lang="en-US" dirty="0" err="1" smtClean="0"/>
              <a:t>pabrik</a:t>
            </a:r>
            <a:r>
              <a:rPr lang="en-US" dirty="0" smtClean="0"/>
              <a:t> </a:t>
            </a:r>
            <a:r>
              <a:rPr lang="en-US" dirty="0" err="1" smtClean="0"/>
              <a:t>perakitan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Toyota. 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motivasi</a:t>
            </a:r>
            <a:r>
              <a:rPr lang="en-US" dirty="0" smtClean="0"/>
              <a:t> di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JIT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manufaktur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mengejar</a:t>
            </a:r>
            <a:r>
              <a:rPr lang="en-US" dirty="0" smtClean="0"/>
              <a:t> </a:t>
            </a:r>
            <a:r>
              <a:rPr lang="en-US" dirty="0" err="1" smtClean="0"/>
              <a:t>ketertinggalan</a:t>
            </a:r>
            <a:r>
              <a:rPr lang="en-US" dirty="0" smtClean="0"/>
              <a:t> </a:t>
            </a:r>
            <a:r>
              <a:rPr lang="en-US" dirty="0" err="1" smtClean="0"/>
              <a:t>Jepang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Barat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kekalahan</a:t>
            </a:r>
            <a:r>
              <a:rPr lang="en-US" dirty="0" smtClean="0"/>
              <a:t> </a:t>
            </a:r>
            <a:r>
              <a:rPr lang="en-US" dirty="0" err="1" smtClean="0"/>
              <a:t>Jepang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II di </a:t>
            </a:r>
            <a:r>
              <a:rPr lang="en-US" dirty="0" err="1" smtClean="0"/>
              <a:t>tahun</a:t>
            </a:r>
            <a:r>
              <a:rPr lang="en-US" dirty="0" smtClean="0"/>
              <a:t> 1945.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2039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6777317" cy="350897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pPr marL="68580" indent="0">
              <a:buNone/>
            </a:pP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tiang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marL="525780" indent="-457200">
              <a:buAutoNum type="arabicPeriod"/>
            </a:pP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</a:p>
          <a:p>
            <a:pPr marL="525780" indent="-457200">
              <a:buAutoNum type="arabicPeriod"/>
            </a:pPr>
            <a:r>
              <a:rPr lang="en-US" dirty="0" err="1" smtClean="0"/>
              <a:t>Otonomasi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otomasi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sentuhan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pPr marL="525780" indent="-457200">
              <a:buAutoNum type="arabicPeriod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343400"/>
            <a:ext cx="1905000" cy="1647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4477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JIT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Revolusi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endParaRPr lang="en-US" dirty="0" smtClean="0"/>
          </a:p>
          <a:p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endParaRPr lang="en-US" dirty="0" smtClean="0"/>
          </a:p>
          <a:p>
            <a:pPr lvl="1"/>
            <a:r>
              <a:rPr lang="en-US" dirty="0" err="1" smtClean="0"/>
              <a:t>Seiri</a:t>
            </a:r>
            <a:r>
              <a:rPr lang="en-US" dirty="0" smtClean="0"/>
              <a:t> (</a:t>
            </a:r>
            <a:r>
              <a:rPr lang="en-US" dirty="0" err="1" smtClean="0"/>
              <a:t>pengaturan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Seiton</a:t>
            </a:r>
            <a:r>
              <a:rPr lang="en-US" dirty="0" smtClean="0"/>
              <a:t> (</a:t>
            </a:r>
            <a:r>
              <a:rPr lang="en-US" dirty="0" err="1" smtClean="0"/>
              <a:t>keteraturan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Siso</a:t>
            </a:r>
            <a:r>
              <a:rPr lang="en-US" dirty="0" smtClean="0"/>
              <a:t> ( </a:t>
            </a:r>
            <a:r>
              <a:rPr lang="en-US" dirty="0" err="1" smtClean="0"/>
              <a:t>kebersihan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Seiketsu</a:t>
            </a:r>
            <a:r>
              <a:rPr lang="en-US" dirty="0" smtClean="0"/>
              <a:t> ( </a:t>
            </a:r>
            <a:r>
              <a:rPr lang="en-US" dirty="0" err="1" smtClean="0"/>
              <a:t>pembersihan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Shitsuke</a:t>
            </a:r>
            <a:r>
              <a:rPr lang="en-US" dirty="0" smtClean="0"/>
              <a:t> (</a:t>
            </a:r>
            <a:r>
              <a:rPr lang="en-US" dirty="0" err="1" smtClean="0"/>
              <a:t>disiplin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mengalir</a:t>
            </a:r>
            <a:endParaRPr lang="en-US" dirty="0" smtClean="0"/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 smtClean="0"/>
          </a:p>
          <a:p>
            <a:r>
              <a:rPr lang="en-US" dirty="0" err="1" smtClean="0"/>
              <a:t>Penanganan</a:t>
            </a:r>
            <a:r>
              <a:rPr lang="en-US" dirty="0" smtClean="0"/>
              <a:t> </a:t>
            </a:r>
            <a:r>
              <a:rPr lang="en-US" dirty="0" err="1" smtClean="0"/>
              <a:t>multiproses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0"/>
            <a:ext cx="2743200" cy="3609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5380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Elemen</a:t>
            </a:r>
            <a:r>
              <a:rPr lang="en-US" dirty="0" smtClean="0"/>
              <a:t> JIT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09908" cy="3696148"/>
          </a:xfrm>
          <a:solidFill>
            <a:schemeClr val="bg2">
              <a:lumMod val="60000"/>
              <a:lumOff val="40000"/>
            </a:schemeClr>
          </a:solidFill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US" dirty="0" err="1" smtClean="0"/>
              <a:t>Elemen</a:t>
            </a:r>
            <a:r>
              <a:rPr lang="en-US" dirty="0" smtClean="0"/>
              <a:t> basis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manufaktur</a:t>
            </a:r>
            <a:r>
              <a:rPr lang="en-US" dirty="0" smtClean="0"/>
              <a:t> JIT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tida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marL="6858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Keterkaitan</a:t>
            </a:r>
            <a:r>
              <a:rPr lang="en-US" dirty="0" smtClean="0"/>
              <a:t> orang</a:t>
            </a:r>
          </a:p>
          <a:p>
            <a:pPr marL="68580" indent="0">
              <a:buNone/>
            </a:pP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4 </a:t>
            </a:r>
            <a:r>
              <a:rPr lang="en-US" dirty="0" err="1" smtClean="0"/>
              <a:t>sumber</a:t>
            </a:r>
            <a:r>
              <a:rPr lang="en-US" dirty="0" smtClean="0"/>
              <a:t> :</a:t>
            </a:r>
          </a:p>
          <a:p>
            <a:pPr marL="822960" lvl="1" indent="-457200">
              <a:buAutoNum type="arabicPeriod"/>
            </a:pP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pPr marL="822960" lvl="1" indent="-457200">
              <a:buAutoNum type="arabicPeriod"/>
            </a:pPr>
            <a:r>
              <a:rPr lang="en-US" dirty="0" err="1" smtClean="0"/>
              <a:t>Serikat</a:t>
            </a:r>
            <a:r>
              <a:rPr lang="en-US" dirty="0" smtClean="0"/>
              <a:t> </a:t>
            </a:r>
            <a:r>
              <a:rPr lang="en-US" dirty="0" err="1" smtClean="0"/>
              <a:t>buruh</a:t>
            </a:r>
            <a:endParaRPr lang="en-US" dirty="0" smtClean="0"/>
          </a:p>
          <a:p>
            <a:pPr marL="822960" lvl="1" indent="-457200">
              <a:buAutoNum type="arabicPeriod"/>
            </a:pP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endParaRPr lang="en-US" dirty="0" smtClean="0"/>
          </a:p>
          <a:p>
            <a:pPr marL="822960" lvl="1" indent="-457200">
              <a:buAutoNum type="arabicPeriod"/>
            </a:pPr>
            <a:r>
              <a:rPr lang="en-US" dirty="0" err="1" smtClean="0"/>
              <a:t>pemerintah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pabrik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sistem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9242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JIT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pPr marL="6858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JIT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 :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enciptakan</a:t>
            </a:r>
            <a:r>
              <a:rPr lang="en-US" dirty="0" smtClean="0"/>
              <a:t> </a:t>
            </a:r>
            <a:r>
              <a:rPr lang="en-US" dirty="0" err="1" smtClean="0"/>
              <a:t>fleksibilitas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eningkatkan</a:t>
            </a:r>
            <a:r>
              <a:rPr lang="en-US" dirty="0" smtClean="0"/>
              <a:t> </a:t>
            </a:r>
            <a:r>
              <a:rPr lang="en-US" dirty="0" err="1" smtClean="0"/>
              <a:t>efesiensi</a:t>
            </a:r>
            <a:r>
              <a:rPr lang="en-US" dirty="0" smtClean="0"/>
              <a:t> proses </a:t>
            </a:r>
            <a:r>
              <a:rPr lang="en-US" dirty="0" err="1" smtClean="0"/>
              <a:t>produksi</a:t>
            </a:r>
            <a:endParaRPr lang="en-US" dirty="0"/>
          </a:p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saing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eningkatkan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an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pemborosan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57200"/>
            <a:ext cx="2133600" cy="1771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39216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6800" y="1672936"/>
            <a:ext cx="2971800" cy="1143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MEMBUAT SENDIRI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66800" y="3505200"/>
            <a:ext cx="2971800" cy="1143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MEMBELI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1672936"/>
            <a:ext cx="3103418" cy="1143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MENYEWA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57800" y="3505200"/>
            <a:ext cx="3103418" cy="1143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MENYEWA GUNA</a:t>
            </a:r>
          </a:p>
          <a:p>
            <a:pPr algn="ctr"/>
            <a:r>
              <a:rPr lang="en-US" dirty="0" smtClean="0"/>
              <a:t>(</a:t>
            </a:r>
            <a:r>
              <a:rPr lang="en-US" i="1" dirty="0" smtClean="0"/>
              <a:t>LEASING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23115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024744" cy="953536"/>
          </a:xfrm>
        </p:spPr>
        <p:txBody>
          <a:bodyPr>
            <a:normAutofit/>
          </a:bodyPr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JIT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6777317" cy="4495800"/>
          </a:xfrm>
          <a:solidFill>
            <a:schemeClr val="bg2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 – </a:t>
            </a:r>
            <a:r>
              <a:rPr lang="en-US" dirty="0" err="1" smtClean="0"/>
              <a:t>penjual</a:t>
            </a:r>
            <a:endParaRPr lang="en-US" dirty="0" smtClean="0"/>
          </a:p>
          <a:p>
            <a:pPr marL="342900" lvl="2" indent="0">
              <a:buNone/>
            </a:pP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perpaduan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pengintegrasian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produktivitass</a:t>
            </a:r>
            <a:endParaRPr lang="en-US" dirty="0" smtClean="0"/>
          </a:p>
          <a:p>
            <a:pPr marL="342900" lvl="2" indent="0">
              <a:buNone/>
            </a:pPr>
            <a:endParaRPr lang="en-US" dirty="0" smtClean="0"/>
          </a:p>
          <a:p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meningkatka</a:t>
            </a:r>
            <a:r>
              <a:rPr lang="en-US" dirty="0" smtClean="0"/>
              <a:t>  </a:t>
            </a:r>
            <a:r>
              <a:rPr lang="en-US" dirty="0" err="1" smtClean="0"/>
              <a:t>mutu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r>
              <a:rPr lang="en-US" dirty="0" smtClean="0"/>
              <a:t>. 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25426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456" y="2514600"/>
            <a:ext cx="3671944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TERIMAKASIH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65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990600"/>
            <a:ext cx="3300984" cy="12344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MEMBUAT SENDIRI</a:t>
            </a:r>
            <a:endParaRPr lang="en-US" sz="36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288" r="16288"/>
          <a:stretch>
            <a:fillRect/>
          </a:stretch>
        </p:blipFill>
        <p:spPr>
          <a:xfrm>
            <a:off x="838200" y="228600"/>
            <a:ext cx="3657600" cy="4648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2743200"/>
            <a:ext cx="3300573" cy="28956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, </a:t>
            </a:r>
            <a:r>
              <a:rPr lang="en-US" sz="2000" dirty="0" err="1" smtClean="0"/>
              <a:t>atau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/>
              <a:t>sebagian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keperluan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55489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990600"/>
            <a:ext cx="3300984" cy="1234440"/>
          </a:xfrm>
        </p:spPr>
        <p:txBody>
          <a:bodyPr>
            <a:normAutofit/>
          </a:bodyPr>
          <a:lstStyle/>
          <a:p>
            <a:pPr algn="ctr"/>
            <a:r>
              <a:rPr lang="en-US" sz="3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MEMBELI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288" r="16288"/>
          <a:stretch>
            <a:fillRect/>
          </a:stretch>
        </p:blipFill>
        <p:spPr>
          <a:xfrm>
            <a:off x="838200" y="228600"/>
            <a:ext cx="3657600" cy="4648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2743200"/>
            <a:ext cx="3300573" cy="24384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 smtClean="0"/>
              <a:t>Pembelian</a:t>
            </a:r>
            <a:r>
              <a:rPr lang="en-US" sz="2000" dirty="0" smtClean="0"/>
              <a:t> </a:t>
            </a:r>
            <a:r>
              <a:rPr lang="en-US" sz="2000" dirty="0" err="1"/>
              <a:t>biasa</a:t>
            </a:r>
            <a:r>
              <a:rPr lang="en-US" sz="2000" dirty="0"/>
              <a:t>, </a:t>
            </a:r>
            <a:r>
              <a:rPr lang="en-US" sz="2000" dirty="0" err="1" smtClean="0"/>
              <a:t>atau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err="1"/>
              <a:t>Pembelian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cicilan</a:t>
            </a:r>
            <a:r>
              <a:rPr lang="en-US" sz="2000" dirty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/>
              <a:t>kredit</a:t>
            </a: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686085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990600"/>
            <a:ext cx="3300984" cy="1234440"/>
          </a:xfrm>
        </p:spPr>
        <p:txBody>
          <a:bodyPr>
            <a:normAutofit/>
          </a:bodyPr>
          <a:lstStyle/>
          <a:p>
            <a:pPr algn="ctr"/>
            <a:r>
              <a:rPr lang="en-US" sz="3600" b="1" cap="all" dirty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MENYEWA</a:t>
            </a:r>
            <a:endParaRPr lang="en-US" sz="36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288" r="16288"/>
          <a:stretch>
            <a:fillRect/>
          </a:stretch>
        </p:blipFill>
        <p:spPr>
          <a:xfrm>
            <a:off x="838200" y="228600"/>
            <a:ext cx="3657600" cy="4648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2743200"/>
            <a:ext cx="3300573" cy="24384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/>
              <a:t>Sewa</a:t>
            </a:r>
            <a:r>
              <a:rPr lang="en-US" sz="2400" dirty="0" smtClean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 smtClean="0"/>
              <a:t>biasa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err="1"/>
              <a:t>Sewa</a:t>
            </a:r>
            <a:r>
              <a:rPr lang="en-US" sz="2400" dirty="0"/>
              <a:t> </a:t>
            </a:r>
            <a:r>
              <a:rPr lang="en-US" sz="2400" dirty="0" err="1"/>
              <a:t>beli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39295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990600"/>
            <a:ext cx="3300984" cy="1234440"/>
          </a:xfrm>
        </p:spPr>
        <p:txBody>
          <a:bodyPr>
            <a:normAutofit/>
          </a:bodyPr>
          <a:lstStyle/>
          <a:p>
            <a:pPr algn="ctr"/>
            <a:r>
              <a:rPr lang="en-US" sz="3600" b="1" cap="all" dirty="0" err="1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lEASING</a:t>
            </a:r>
            <a:endParaRPr lang="en-US" sz="36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288" r="16288"/>
          <a:stretch>
            <a:fillRect/>
          </a:stretch>
        </p:blipFill>
        <p:spPr>
          <a:xfrm>
            <a:off x="838200" y="228600"/>
            <a:ext cx="3657600" cy="4648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2743200"/>
            <a:ext cx="3300573" cy="24384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Capital leasing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Operational leasing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502316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cuments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ocuments\BELANJ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42" y="2667000"/>
            <a:ext cx="2455458" cy="2124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54087" y="1752600"/>
            <a:ext cx="2855913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MEMBUAT SENDIRI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45542" y="1905000"/>
            <a:ext cx="2303058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MEMBELI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9999" y="3048000"/>
            <a:ext cx="1295401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VS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5634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Hal </a:t>
            </a:r>
            <a:r>
              <a:rPr lang="en-US" sz="3200" dirty="0" err="1"/>
              <a:t>hal</a:t>
            </a:r>
            <a:r>
              <a:rPr lang="en-US" sz="3200" dirty="0"/>
              <a:t>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mendorong</a:t>
            </a:r>
            <a:r>
              <a:rPr lang="en-US" sz="3200" dirty="0"/>
              <a:t> </a:t>
            </a:r>
            <a:r>
              <a:rPr lang="en-US" sz="3200" dirty="0" err="1"/>
              <a:t>keputusan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dirty="0" err="1"/>
              <a:t>sendiri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murah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endParaRPr lang="en-US" dirty="0" smtClean="0"/>
          </a:p>
          <a:p>
            <a:r>
              <a:rPr lang="en-US" dirty="0" err="1" smtClean="0"/>
              <a:t>Menyangkut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di </a:t>
            </a:r>
            <a:r>
              <a:rPr lang="en-US" dirty="0" err="1" smtClean="0"/>
              <a:t>rahasiakan</a:t>
            </a:r>
            <a:endParaRPr lang="en-US" dirty="0" smtClean="0"/>
          </a:p>
          <a:p>
            <a:r>
              <a:rPr lang="en-US" dirty="0" err="1" smtClean="0"/>
              <a:t>Rekanan</a:t>
            </a:r>
            <a:r>
              <a:rPr lang="en-US" dirty="0" smtClean="0"/>
              <a:t> </a:t>
            </a:r>
            <a:r>
              <a:rPr lang="en-US" dirty="0" err="1" smtClean="0"/>
              <a:t>pemasok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andalkan</a:t>
            </a:r>
            <a:endParaRPr lang="en-US" dirty="0" smtClean="0"/>
          </a:p>
          <a:p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ketat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4565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1703</TotalTime>
  <Words>630</Words>
  <Application>Microsoft Office PowerPoint</Application>
  <PresentationFormat>On-screen Show (4:3)</PresentationFormat>
  <Paragraphs>156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Austin</vt:lpstr>
      <vt:lpstr>BELI, SEWA, ATAU SEWA GUNA</vt:lpstr>
      <vt:lpstr>CARA PENGADAAN</vt:lpstr>
      <vt:lpstr>Slide 3</vt:lpstr>
      <vt:lpstr>MEMBUAT SENDIRI</vt:lpstr>
      <vt:lpstr>MEMBELI</vt:lpstr>
      <vt:lpstr>MENYEWA</vt:lpstr>
      <vt:lpstr>lEASING</vt:lpstr>
      <vt:lpstr>Slide 8</vt:lpstr>
      <vt:lpstr>Hal hal yang dapat mendorong keputusan untuk membuat sendiri </vt:lpstr>
      <vt:lpstr>Hal hal yang dapat mendorong keputusan untuk membeli saja</vt:lpstr>
      <vt:lpstr>MEMBELI vs MENYEWA</vt:lpstr>
      <vt:lpstr>Slide 12</vt:lpstr>
      <vt:lpstr>Keuntungan menyewa </vt:lpstr>
      <vt:lpstr>Keamanan operasi </vt:lpstr>
      <vt:lpstr>Biaya yang tersangkut</vt:lpstr>
      <vt:lpstr>Pertimbangan untuk membeli atau sewa</vt:lpstr>
      <vt:lpstr>BELI vs LEASING</vt:lpstr>
      <vt:lpstr>Slide 18</vt:lpstr>
      <vt:lpstr>Slide 19</vt:lpstr>
      <vt:lpstr>Klasifikasi Leasing </vt:lpstr>
      <vt:lpstr>HUBUNGAN ANTAR PIHAK DALAM LEASING</vt:lpstr>
      <vt:lpstr>Manfaat Leasing</vt:lpstr>
      <vt:lpstr>Kerugian Leasing</vt:lpstr>
      <vt:lpstr>PEMBELIAN TEPAT WAKTU (JIT)</vt:lpstr>
      <vt:lpstr>Slide 25</vt:lpstr>
      <vt:lpstr>Slide 26</vt:lpstr>
      <vt:lpstr>Tahap Pengenalan JIT</vt:lpstr>
      <vt:lpstr>Elemen JIT</vt:lpstr>
      <vt:lpstr>Tujuan Konsep JIT</vt:lpstr>
      <vt:lpstr>Keuntungan Pembelian JIT</vt:lpstr>
      <vt:lpstr>TERIMAKASIH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BELI, SEWA, ATAU SEWA GUNA</dc:title>
  <dc:creator>Ferdy</dc:creator>
  <cp:lastModifiedBy>Lenovo</cp:lastModifiedBy>
  <cp:revision>64</cp:revision>
  <dcterms:created xsi:type="dcterms:W3CDTF">2014-10-22T01:02:33Z</dcterms:created>
  <dcterms:modified xsi:type="dcterms:W3CDTF">2014-11-21T02:39:10Z</dcterms:modified>
</cp:coreProperties>
</file>