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8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7" r:id="rId23"/>
    <p:sldId id="279" r:id="rId24"/>
    <p:sldId id="288" r:id="rId25"/>
    <p:sldId id="280" r:id="rId26"/>
    <p:sldId id="289" r:id="rId27"/>
    <p:sldId id="290" r:id="rId28"/>
    <p:sldId id="291" r:id="rId29"/>
    <p:sldId id="292" r:id="rId30"/>
    <p:sldId id="283" r:id="rId31"/>
    <p:sldId id="293" r:id="rId32"/>
    <p:sldId id="284" r:id="rId33"/>
    <p:sldId id="29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60"/>
  </p:normalViewPr>
  <p:slideViewPr>
    <p:cSldViewPr>
      <p:cViewPr>
        <p:scale>
          <a:sx n="70" d="100"/>
          <a:sy n="70" d="100"/>
        </p:scale>
        <p:origin x="-1368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A40D-345D-49D4-854A-C3447E7E4C32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E75C-CD70-433B-8E10-69D74C216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3E75C-CD70-433B-8E10-69D74C216E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E52860-203E-4769-912D-49E4DEF17FA5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CDE4C-DBCE-4B2D-ABF5-3D91FBC8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pembelian%20bab%2012%20dan%2013.pptx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2" y="2214554"/>
            <a:ext cx="8534400" cy="3071834"/>
          </a:xfrm>
          <a:ln/>
          <a:scene3d>
            <a:camera prst="isometricOffAxis1Right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Pengadaan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Kapital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Beli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menguasai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Sesudah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sisa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indent="-355600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Sewa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Guna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Cocok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pembiayaan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modal;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Cocok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sementara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potongan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sewaktu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gampang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berganti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Ekonomi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Pembayaran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89535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sekian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penghematan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sekian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menutup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9535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penghitungannya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9535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kelemahannya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memperhitungkan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periode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Pengembalian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ROA (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return on asset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895350" indent="-457200" defTabSz="9017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penghematan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discountd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cash flow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present value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895350" indent="-457200" defTabSz="9017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present value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penghematan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melebihi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layak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04875" indent="-454025">
              <a:buFont typeface="Wingdings 2" pitchFamily="18" charset="2"/>
              <a:buChar char="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04875" indent="-454025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		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present value</a:t>
            </a:r>
          </a:p>
          <a:p>
            <a:pPr marL="904875" indent="-454025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bunga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R1, R2,…,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penghematan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sesudah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pajak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1,2,…n</a:t>
            </a: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n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lamanya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071678"/>
            <a:ext cx="657229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04875" indent="-454025">
              <a:buFont typeface="Wingdings 2" pitchFamily="18" charset="2"/>
              <a:buChar char="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present value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(V)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(P),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04875" indent="-454025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89" y="2428868"/>
            <a:ext cx="2890177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Tingkat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Pengembalian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Internal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ROR (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rate of return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95350" indent="-444500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dihitung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penghematan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pendapatan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dimaksud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95350" indent="-444500">
              <a:buFont typeface="+mj-lt"/>
              <a:buAutoNum type="arabicPeriod"/>
            </a:pP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present value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layak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95350" indent="-4445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investasi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lain.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04875" indent="-454025">
              <a:buFont typeface="Wingdings 2" pitchFamily="18" charset="2"/>
              <a:buChar char="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Rumus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04875" indent="-454025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04875" indent="-454025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pengembalian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internal</a:t>
            </a: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R1, R2,…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pendapatan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sesudah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pajak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1,2,...n</a:t>
            </a: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n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lamanya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04875" indent="-45402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		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000240"/>
            <a:ext cx="5929354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Penawaran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49263" indent="-449263">
              <a:buFont typeface="Wingdings" pitchFamily="2" charset="2"/>
              <a:buChar char="Ø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Manfaat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45085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kuantitatif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unsur-unsur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kriteria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0850" indent="-450850">
              <a:buFont typeface="Wingdings" pitchFamily="2" charset="2"/>
              <a:buChar char="Ø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Siklus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45085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pengadaan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kombinasi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menilai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buatan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0850" indent="-450850">
              <a:buFont typeface="Wingdings" pitchFamily="2" charset="2"/>
              <a:buChar char="Ø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450850">
              <a:buFont typeface="Courier New" pitchFamily="49" charset="0"/>
              <a:buChar char="o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mengkombinasikan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unsur-unsur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pembiayaan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Kontrak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4025" indent="-454025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pedoman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4875" indent="-454025">
              <a:buFont typeface="Wingdings" pitchFamily="2" charset="2"/>
              <a:buChar char="q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dibeli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Lingkup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tanggung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satuan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total;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Syarat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pembayaran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Garansi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penyerahan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Kewajiban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pengapalan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Asuransi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pengiriman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Jaminan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performance bond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Pembungkusan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kahar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majeur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pembatalan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Sanksi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ketidakmampuan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Penyelesaian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perselisihan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bilamana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timbul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Perpajakan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perlindungan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hukum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indemnity, liquidated damage, waiver, claim,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laibility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, transfer of title,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dsb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</a:rPr>
              <a:t>Pengertian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</a:rPr>
              <a:t>Pengadaan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</a:rPr>
              <a:t>Kapital</a:t>
            </a:r>
            <a:endParaRPr lang="en-US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Pengaadaan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kapital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pengadaan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menyangkut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sifat-sifat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kapital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equipments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Autofit/>
          </a:bodyPr>
          <a:lstStyle/>
          <a:p>
            <a:pPr marL="904875" indent="-454025"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Garansi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warranty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Perawatan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Jaminan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cadang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operator;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Pemasangan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manual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keselamatan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cadang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inspeksi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final;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paten;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kerahasian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58900" indent="-457200" defTabSz="133985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pertemuan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dsb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Pembiayaan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Perlengkapan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49263" indent="-449263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Kredit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Pemasok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52438" lvl="1" indent="-1588"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membayar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sekaligus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pembeliannya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49263" indent="-449263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Kredit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Bank</a:t>
            </a:r>
          </a:p>
          <a:p>
            <a:pPr marL="450850" lvl="1" indent="0"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mengusahakan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bank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bunga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pemberian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grace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periode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49263" indent="-449263">
              <a:buFont typeface="+mj-lt"/>
              <a:buAutoNum type="arabicPeriod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Contract Purchase</a:t>
            </a:r>
          </a:p>
          <a:p>
            <a:pPr marL="452438" lvl="1" indent="-1588"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sewa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sewa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asuransi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11374">
            <a:off x="301752" y="2357430"/>
            <a:ext cx="8534400" cy="2928958"/>
          </a:xfr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Reverse Marketing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“Marketing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Terbalik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marketing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gambaran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terbalik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gambaran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kaca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mirror image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marketing.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sz="39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</a:t>
            </a:r>
            <a:endParaRPr lang="en-US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Beberapa eksekutif suatu perusahaan dengan penuh antusias mendatangi kantor pusat penjual barang atau pemasok, tugas mereka adalah membujuk pimpinan perusahaan rekanan tersebut agar mau menjadi rekanan pemasoknya.</a:t>
            </a:r>
          </a:p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Eksekutif tersebutlah yang mewakili perusahaan yang sedang mencoba membujuk rekanan untuk menjual barangnya karena barang tersebut yang dianggap paling cocok dengan kebutuhan perusahaan pembeli.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agresif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imajinatif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inisiatif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hubungannya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pemasok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erat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pemasok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lama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inisiatif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membujuk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calon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pemasok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enggan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jasanya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Potensi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Didapat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Hampir semua organisasi atau perusahaan, baik milik negara maupun swasta, porsi anggaran untuk pembelian barang dan jasa cukup atau sangat besar.</a:t>
            </a:r>
          </a:p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Suatu perusahaan jarang membelanjakan barang dan jasa kurang dari 20% atau 30% dari anggaran totalnya.</a:t>
            </a:r>
          </a:p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Suatu perusahaan manufaktur 60% dari pendapatan digunakan untuk pembelian barang dan jasa, 20% untuk upah dan gaji, sisanya untuk biaya lain-lainnya.</a:t>
            </a:r>
          </a:p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Menghemat 5% dari biaya pembelian barang dan jasa dapat meningkatkan keuntungan antara 40%-50%.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id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Kenaikan anggaran bagian pembelian, yang secara relatif jauh lebih kecil daripada potensi perolehan penghematan dari harga pembelian barang, dapat dilakukan untuk :</a:t>
            </a:r>
          </a:p>
          <a:p>
            <a:pPr marL="804863" indent="-457200">
              <a:buFont typeface="+mj-lt"/>
              <a:buAutoNum type="arabicPeriod"/>
              <a:defRPr/>
            </a:pPr>
            <a:r>
              <a:rPr lang="id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Peningkatan profesionalisme</a:t>
            </a:r>
          </a:p>
          <a:p>
            <a:pPr marL="804863" indent="-457200">
              <a:buFont typeface="+mj-lt"/>
              <a:buAutoNum type="arabicPeriod"/>
              <a:defRPr/>
            </a:pPr>
            <a:r>
              <a:rPr lang="id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Penambahan tenaga profesional</a:t>
            </a:r>
          </a:p>
          <a:p>
            <a:pPr marL="804863" indent="-457200">
              <a:buFont typeface="+mj-lt"/>
              <a:buAutoNum type="arabicPeriod"/>
              <a:defRPr/>
            </a:pPr>
            <a:r>
              <a:rPr lang="id-ID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Penambahan sarana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Dikuasai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Pemasar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269875" eaLnBrk="1" hangingPunct="1"/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Hubungan Tradisional Penjual-Pembeli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69875" eaLnBrk="1" hangingPunct="1">
              <a:buNone/>
            </a:pPr>
            <a:endParaRPr lang="id-ID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636838"/>
            <a:ext cx="65214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Reverse Marketing</a:t>
            </a:r>
          </a:p>
          <a:p>
            <a:pPr>
              <a:buNone/>
            </a:pPr>
            <a:endParaRPr lang="en-US" sz="25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9050" y="2565400"/>
            <a:ext cx="666750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Kapital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41338" lvl="1" indent="0">
              <a:buNone/>
            </a:pP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Sebelas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 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Riset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Spesifikasi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Rencana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Memperoleh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Lain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Mengkaji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Ulang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Rumusan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Rencana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Negoisasi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Persetujuan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Prinsip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Kontak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Perjanjian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Tertulis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Perjanjian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Reverse Marketing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Teknologi dan </a:t>
            </a:r>
            <a:r>
              <a:rPr lang="id-ID" sz="2500" i="1" dirty="0" smtClean="0">
                <a:latin typeface="Times New Roman" pitchFamily="18" charset="0"/>
                <a:cs typeface="Times New Roman" pitchFamily="18" charset="0"/>
              </a:rPr>
              <a:t>reverse marketing</a:t>
            </a:r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 pada hakikatnya sangat berkaitan satu sama lain.</a:t>
            </a:r>
          </a:p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Fungsi pembelian di suatu perusahaan mungkin perlu membeli teknologi baru untuk mengganti teknologi lama yang digunakan dalam sistem informasi, sistem keuangan, dsb.</a:t>
            </a:r>
          </a:p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Mengetahui, menganalisis, dan memutuskan secara dini tawaran-tawaran teknologi baru memberi keuntungan tertentu.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sz="2500" smtClean="0">
                <a:latin typeface="Times New Roman" pitchFamily="18" charset="0"/>
                <a:cs typeface="Times New Roman" pitchFamily="18" charset="0"/>
              </a:rPr>
              <a:t>Pemasok Kecil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Pemasok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kecil-kecil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tanggapan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fleksibilitas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lokal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Mendapat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loyalitas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publikasi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Mendapat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Mendapat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R&amp;D;</a:t>
            </a:r>
          </a:p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Mengharapkan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pemasok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investasi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jangka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Pengaruh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Pemasok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Mengapa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Reverse Marketing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Populer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Alasan utama mengapa cara ini belum secara luas digunakan adalah karena kegunaannya belum sepenuhnya diketahui dan disadari oleh petugas pembelian dan para manajer serta eksekutif perusahaan.</a:t>
            </a:r>
          </a:p>
          <a:p>
            <a:r>
              <a:rPr lang="id-ID" sz="2500" i="1" dirty="0" smtClean="0">
                <a:latin typeface="Times New Roman" pitchFamily="18" charset="0"/>
                <a:cs typeface="Times New Roman" pitchFamily="18" charset="0"/>
              </a:rPr>
              <a:t>Reverse Marketing</a:t>
            </a:r>
            <a:r>
              <a:rPr lang="id-ID" sz="2500" dirty="0" smtClean="0">
                <a:latin typeface="Times New Roman" pitchFamily="18" charset="0"/>
                <a:cs typeface="Times New Roman" pitchFamily="18" charset="0"/>
              </a:rPr>
              <a:t> hanyalah suatu alat atau cara atau pendekatan yang berguna dalam manajemen pembelian, apabila digunakan secara tepat dan pada waktu yang tepat.</a:t>
            </a:r>
            <a:endParaRPr lang="id-ID" sz="25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hlinkClick r:id="rId2" action="ppaction://hlinkpres?slideindex=1&amp;slidetitle="/>
              </a:rPr>
              <a:t>(cont)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0038"/>
            <a:ext cx="8534400" cy="62863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Pengadaan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Kapital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diperhitungkan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life cycle costs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Menyangkut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berulang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sertifikasi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warranty;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Dibarengi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perdana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Menyangkut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bagian-bagian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sz="25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Membeli Perlengkapan Baru</a:t>
            </a:r>
            <a:endParaRPr lang="en-US" sz="2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Bekas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Umur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lama;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Uniformitas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umur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Memanfaatkan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termutakhir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cadang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penawaran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Warranty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ROA (return on asset)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ROR ( rate of return);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Penyerahan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Cocok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keperluan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sementara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Keuntungan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sz="2800" smtClean="0">
                <a:latin typeface="Times New Roman" pitchFamily="18" charset="0"/>
                <a:cs typeface="Times New Roman" pitchFamily="18" charset="0"/>
              </a:rPr>
              <a:t>Kesulitan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Mengatasinya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memperkirakan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sisa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umur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dijual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as is </a:t>
            </a:r>
            <a:r>
              <a:rPr lang="en-US" sz="2500" i="1" smtClean="0">
                <a:latin typeface="Times New Roman" pitchFamily="18" charset="0"/>
                <a:cs typeface="Times New Roman" pitchFamily="18" charset="0"/>
              </a:rPr>
              <a:t>where is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Pembayaran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tunai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pengangkutan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dibongkar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dulu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nanti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dipasang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Mendidik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menspesialisasikan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bekas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konsultan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bergerak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bekas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bekas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reputasi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Cara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Bekas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Diperlukan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Prajual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Pemasangan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Purnajual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Prosedur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endParaRPr lang="en-US" sz="3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Keperluan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41338" lvl="1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rutin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mengganti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kapasitas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Spesifikasi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42925" lvl="1" indent="-1588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kapasitas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keperluan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Negoisasi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42925" lvl="1" indent="-1588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diperhatikan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sertifikasi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testing,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Tindak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Lanjut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41338" indent="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tindak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penyerahan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dijanjikan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Sewa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Sewa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Guna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Sewa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Cocok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keperluan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sementara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memikirkan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cadang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gampang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berganti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Cocok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pengguunaan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ganti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1198</TotalTime>
  <Words>1518</Words>
  <Application>Microsoft Office PowerPoint</Application>
  <PresentationFormat>On-screen Show (4:3)</PresentationFormat>
  <Paragraphs>217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Pengadaan Barang Kapital</vt:lpstr>
      <vt:lpstr> Pengertian Pengadaan Barang Kapital</vt:lpstr>
      <vt:lpstr> Barang Kapital</vt:lpstr>
      <vt:lpstr> Karakteristik Pengadaan Barang Kapital</vt:lpstr>
      <vt:lpstr> Perbedaan Keuntungan</vt:lpstr>
      <vt:lpstr> Kesulitan dan Cara Mengatasi Pembelian Perlengkapan Bekas</vt:lpstr>
      <vt:lpstr> Layanan Penjualan Yang Diperlukan</vt:lpstr>
      <vt:lpstr> Prosedur Pembelian</vt:lpstr>
      <vt:lpstr> Keuntungan Sewa, Beli, atau Sewa Guna</vt:lpstr>
      <vt:lpstr>Slide 10</vt:lpstr>
      <vt:lpstr> Analisis Ekonomi</vt:lpstr>
      <vt:lpstr>Slide 12</vt:lpstr>
      <vt:lpstr>Slide 13</vt:lpstr>
      <vt:lpstr>Slide 14</vt:lpstr>
      <vt:lpstr>Slide 15</vt:lpstr>
      <vt:lpstr>Slide 16</vt:lpstr>
      <vt:lpstr> Evaluasi Penawaran</vt:lpstr>
      <vt:lpstr> Persyaratan Kontrak</vt:lpstr>
      <vt:lpstr>Slide 19</vt:lpstr>
      <vt:lpstr>Slide 20</vt:lpstr>
      <vt:lpstr> Pembiayaan Pembelian Perlengkapan</vt:lpstr>
      <vt:lpstr>Pendekatan Reverse Marketing Dalam Pembelian</vt:lpstr>
      <vt:lpstr> Pengertian Reverse Marketing</vt:lpstr>
      <vt:lpstr> Konsep Reverse Marketing</vt:lpstr>
      <vt:lpstr> Ciri-ciri aktivitas Reverse Marketing</vt:lpstr>
      <vt:lpstr> Potensi Keuntungan Yang Didapat</vt:lpstr>
      <vt:lpstr>Slide 27</vt:lpstr>
      <vt:lpstr> Dunia Dikuasai Oleh Para Pemasar</vt:lpstr>
      <vt:lpstr>Slide 29</vt:lpstr>
      <vt:lpstr> Sebelas Langkah Reverse Marketing </vt:lpstr>
      <vt:lpstr> Teknologi dan Reverse Marketing</vt:lpstr>
      <vt:lpstr> Pengaruh Pemasok dalam Reverse Marketing</vt:lpstr>
      <vt:lpstr> Mengapa Reverse Marketing Kurang Populer</vt:lpstr>
      <vt:lpstr>(cont)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Pengadaan Barang Kapital</dc:title>
  <dc:creator>Ferdy</dc:creator>
  <cp:lastModifiedBy>Lenovo</cp:lastModifiedBy>
  <cp:revision>64</cp:revision>
  <dcterms:created xsi:type="dcterms:W3CDTF">2014-10-25T11:15:18Z</dcterms:created>
  <dcterms:modified xsi:type="dcterms:W3CDTF">2014-11-21T02:39:37Z</dcterms:modified>
</cp:coreProperties>
</file>