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Black"/>
      <p:bold r:id="rId27"/>
      <p:boldItalic r:id="rId28"/>
    </p:embeddedFont>
    <p:embeddedFont>
      <p:font typeface="Roboto Thin"/>
      <p:regular r:id="rId29"/>
      <p:bold r:id="rId30"/>
      <p:italic r:id="rId31"/>
      <p:boldItalic r:id="rId32"/>
    </p:embeddedFont>
    <p:embeddedFont>
      <p:font typeface="Roboto"/>
      <p:regular r:id="rId33"/>
      <p:bold r:id="rId34"/>
      <p:italic r:id="rId35"/>
      <p:boldItalic r:id="rId36"/>
    </p:embeddedFont>
    <p:embeddedFont>
      <p:font typeface="Roboto Medium"/>
      <p:regular r:id="rId37"/>
      <p:bold r:id="rId38"/>
      <p:italic r:id="rId39"/>
      <p:boldItalic r:id="rId40"/>
    </p:embeddedFont>
    <p:embeddedFont>
      <p:font typeface="Roboto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EBE1E8-5CC5-4D41-BE0E-BDBA7671FB0E}">
  <a:tblStyle styleId="{9FEBE1E8-5CC5-4D41-BE0E-BDBA7671FB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Italic.fntdata"/><Relationship Id="rId20" Type="http://schemas.openxmlformats.org/officeDocument/2006/relationships/slide" Target="slides/slide14.xml"/><Relationship Id="rId42" Type="http://schemas.openxmlformats.org/officeDocument/2006/relationships/font" Target="fonts/RobotoLight-bold.fntdata"/><Relationship Id="rId41" Type="http://schemas.openxmlformats.org/officeDocument/2006/relationships/font" Target="fonts/RobotoLight-regular.fntdata"/><Relationship Id="rId22" Type="http://schemas.openxmlformats.org/officeDocument/2006/relationships/slide" Target="slides/slide16.xml"/><Relationship Id="rId44" Type="http://schemas.openxmlformats.org/officeDocument/2006/relationships/font" Target="fonts/RobotoLight-boldItalic.fntdata"/><Relationship Id="rId21" Type="http://schemas.openxmlformats.org/officeDocument/2006/relationships/slide" Target="slides/slide15.xml"/><Relationship Id="rId43" Type="http://schemas.openxmlformats.org/officeDocument/2006/relationships/font" Target="fonts/RobotoLigh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lack-boldItalic.fntdata"/><Relationship Id="rId27" Type="http://schemas.openxmlformats.org/officeDocument/2006/relationships/font" Target="fonts/RobotoBlack-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Thin-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Thin-italic.fntdata"/><Relationship Id="rId30" Type="http://schemas.openxmlformats.org/officeDocument/2006/relationships/font" Target="fonts/RobotoThin-bold.fntdata"/><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RobotoThin-boldItalic.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RobotoMedium-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RobotoMedium-italic.fntdata"/><Relationship Id="rId16" Type="http://schemas.openxmlformats.org/officeDocument/2006/relationships/slide" Target="slides/slide10.xml"/><Relationship Id="rId38" Type="http://schemas.openxmlformats.org/officeDocument/2006/relationships/font" Target="fonts/RobotoMedium-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3bcfcc6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3bcfcc6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Good afternoon everyone,</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Welcome to the Session on Scientometrics. My name is Akhil, a Ph.D. student from Northern Illinois University, and I am here to present our work on Laying foundations to quantify the “Effort of Reproducibility.”</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52c02e35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52c02e35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a70e434a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a70e434a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52c02e35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52c02e35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a70e434a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a70e434a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These are external factors that restrict or limit the evaluation of reproducibility. They don't necessarily make the reproduction of the study more difficult, but they can prevent a researcher from fully evaluating the reproducibility of the original study. Examples of limitations can include the necessity of specific computational resources that may not be readily available to all researchers, missing hyperparameters that were not included in the original study, or the inherent complexity of the algorithm or experimental setup used in the original study.In other words, "Reasons for Difficulty" are issues that make the process of reproducing a study more difficult, while "Limitations" are factors that restrict the ability to fully evaluate the reproducibility of a study.</a:t>
            </a:r>
            <a:endParaRPr sz="1000">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52c02e3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52c02e3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a70e434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a70e434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Topic 1: Understanding and Documentation - This topic seems to be about the clarity and straightforwardness of the original work, which made it easier to understand and reproduce.</a:t>
            </a:r>
            <a:endParaRPr sz="1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Topic 2: Code Availability - This topic appears to be about the availability and accessibility of the codebase, including source code and instructions.</a:t>
            </a:r>
            <a:endParaRPr sz="1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Topic 3: Experiment Replication - This topic seems to be about the availability of datasets, scripts, and the ability to conduct experiments, which facilitated the reproduction of the original work.</a:t>
            </a:r>
            <a:endParaRPr sz="1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Topic 4: Result Evaluation - This topic appears to be about the evaluation of results, ideas, and architecture, which made the reproduction process easier.</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Topic 5: Author Correspondence - This topic seems to be about the importance of communication with the original authors, which can significantly ease the effort of reproducibility.</a:t>
            </a:r>
            <a:endParaRPr sz="1000">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a70e434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a70e434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Topic 1- </a:t>
            </a:r>
            <a:r>
              <a:rPr lang="en" sz="1000">
                <a:latin typeface="Roboto"/>
                <a:ea typeface="Roboto"/>
                <a:cs typeface="Roboto"/>
                <a:sym typeface="Roboto"/>
              </a:rPr>
              <a:t>Implementation </a:t>
            </a:r>
            <a:r>
              <a:rPr lang="en" sz="1000">
                <a:latin typeface="Roboto"/>
                <a:ea typeface="Roboto"/>
                <a:cs typeface="Roboto"/>
                <a:sym typeface="Roboto"/>
              </a:rPr>
              <a:t>Challenges - This topic seems to be about the difficulties encountered in implementing the dataset, algorithm, or method from the original work.</a:t>
            </a:r>
            <a:endParaRPr sz="1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Topic 2: Training Difficulties - This topic appears to be about the challenges faced during the training phase, including issues related to loss, accuracy, and learning.</a:t>
            </a:r>
            <a:endParaRPr sz="1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Topic 3: Model Training Time - This topic seems to be about the difficulties related to the time taken to train models and networks.</a:t>
            </a:r>
            <a:endParaRPr sz="1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Topic 4: Evaluation Challenges - This topic appears to be about the difficulties in evaluating the claims and challenges of the original work.</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Topic 5: Performance Parameters - This topic seems to be about the difficulties in understanding and implementing the methods, features, performance metrics, and parameters of the original work</a:t>
            </a:r>
            <a:endParaRPr sz="10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3bcfcc64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3bcfcc64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52c02e3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52c02e3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a70e434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a70e434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would take this opportunity to thank NSF, SIGIR, DATA Lab, Northern illinois University.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3bcfcc64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3bcfcc64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definition of Reproducibility is often used interchangeably with replicability, and when you change the discipline, what it means to be reproducible can differ. So for the sake of standardization, we borrow NAS’s taxonomy to define Reproducibility as the process of obtaining consistent computational results using the same input data, computational steps, methods, code, and conditions of analysis.</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3bcfcc6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3bcfcc6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3bcfcc640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3bcfcc640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Assessing the claims made in a scientific paper is an elaborate process that involves researchers investing considerable time and effort to discover the validity of claims. Additionally, validating these claims involves a three-step process that includes repeatability, reproducibility, and replicability, where each subsequent step requires increased effort and time. We focus on researching the effort of reproducibility, where a new researcher reproduces the original work on a new machine using the same code, methods, and data. This area is impactful because it balances human effort and time to assess validity and confidence levels in scientific work.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Validating scientific claims is an </a:t>
            </a:r>
            <a:r>
              <a:rPr lang="en">
                <a:latin typeface="Roboto"/>
                <a:ea typeface="Roboto"/>
                <a:cs typeface="Roboto"/>
                <a:sym typeface="Roboto"/>
              </a:rPr>
              <a:t>arduous</a:t>
            </a:r>
            <a:r>
              <a:rPr lang="en">
                <a:latin typeface="Roboto"/>
                <a:ea typeface="Roboto"/>
                <a:cs typeface="Roboto"/>
                <a:sym typeface="Roboto"/>
              </a:rPr>
              <a:t> process involving repeatability, reproducibility, and replicability. Our research concentrates on reproducibility, where a new researcher duplicates original work using identical code, methods, and data on a different machine. This aspect is significant as it balances effort and time to evaluate the credibility of scientific work.</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3bcfcc64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3bcfcc64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latin typeface="Roboto"/>
                <a:ea typeface="Roboto"/>
                <a:cs typeface="Roboto"/>
                <a:sym typeface="Roboto"/>
              </a:rPr>
              <a:t>Quantifying the underlying effort in reproducing scientific work would require a community of researchers to reproduce claims made in scientific articles. Analyzing the reports of this exercise can be a good starting point for understanding the operational framework of the research effort.Our study consists of three facets: "Data Collection, Information Extraction, and Comprehensive Analysis." Let us explore each one of these sections.</a:t>
            </a:r>
            <a:endParaRPr>
              <a:solidFill>
                <a:srgbClr val="21212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a70e434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a70e434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Our study focused on collecting data from Machine Learning Reproducibility Challenge for the years 2020 and 2021</a:t>
            </a:r>
            <a:r>
              <a:rPr lang="en" sz="1000">
                <a:latin typeface="Roboto"/>
                <a:ea typeface="Roboto"/>
                <a:cs typeface="Roboto"/>
                <a:sym typeface="Roboto"/>
              </a:rPr>
              <a:t> due to their emphasis on the publication of reliable, reproducible scientific results. We chose these years as the reproducibility reports followed a structured template. These reproducibility reports were published as peer reviewed articles on an open acces journal called ReScience.. We collected meta-information about the original work and the reproducibility reports, and reviewed digital artifacts related to the study's reproducibility available on the OpenReview portal.</a:t>
            </a:r>
            <a:endParaRPr sz="10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40fbb0f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40fbb0f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 Allen-AI’s Science Parse software package to parse all of the sections of the reproducibility report, transforming the data into a structured form.</a:t>
            </a:r>
            <a:endParaRPr sz="10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a70e434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a70e434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a70e434a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a70e434a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Original work: Straightforward implementations of the original work.</a:t>
            </a:r>
            <a:endParaRPr sz="1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latin typeface="Roboto"/>
                <a:ea typeface="Roboto"/>
                <a:cs typeface="Roboto"/>
                <a:sym typeface="Roboto"/>
              </a:rPr>
              <a:t>Original work with supplemental extensions: Implementations of the original work and additional contributions, such as the inclusion of an ablation study.</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Reproducing more than one work to build new work: Implementations of more than one original work to support a completely new idea.</a:t>
            </a:r>
            <a:endParaRPr sz="100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a70e434a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a70e434a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Identifying reasons for easiness or difficulty is a pursuit that is both contextual and subjective. Under contextual reasons for easiness, The plot suggests that the Availability of Code and Supporting Artifacts are the most important contextual factors that make it easier for a researcher to replicate original works. Under subjective reasons for easiness or difficulty, we can notice from Fig. that the Readability of the full text is a crucial subjective factor that eased the effort to reproduce the original study. Also, it is interesting to notice a shift</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in priority over reasons for easiness or difficulty for studies whose scope is Reproducing more than one work to build new work. For instance, in Fig 1, the Readability of the full text is mentioned more as a reason than the most prevailing factor, the Availability of Code.</a:t>
            </a:r>
            <a:endParaRPr sz="10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akella@niu.edu" TargetMode="External"/><Relationship Id="rId4" Type="http://schemas.openxmlformats.org/officeDocument/2006/relationships/hyperlink" Target="mailto:dakoop@niu.edu" TargetMode="External"/><Relationship Id="rId5" Type="http://schemas.openxmlformats.org/officeDocument/2006/relationships/hyperlink" Target="mailto:alhoori@niu.edu" TargetMode="External"/><Relationship Id="rId6" Type="http://schemas.openxmlformats.org/officeDocument/2006/relationships/image" Target="../media/image8.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hyperlink" Target="https://reproducibilityproject.github.io/effortly" TargetMode="External"/><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15.png"/><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i.org/10.1016/j.envsoft.2020.104753" TargetMode="External"/><Relationship Id="rId4" Type="http://schemas.openxmlformats.org/officeDocument/2006/relationships/image" Target="../media/image8.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13400" y="808725"/>
            <a:ext cx="6517200" cy="21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E94F4D"/>
                </a:solidFill>
                <a:latin typeface="Roboto Medium"/>
                <a:ea typeface="Roboto Medium"/>
                <a:cs typeface="Roboto Medium"/>
                <a:sym typeface="Roboto Medium"/>
              </a:rPr>
              <a:t>Laying foundations to quantify the "Effort of Reproducibility"</a:t>
            </a:r>
            <a:endParaRPr sz="4600">
              <a:solidFill>
                <a:srgbClr val="E94F4D"/>
              </a:solidFill>
              <a:latin typeface="Roboto Medium"/>
              <a:ea typeface="Roboto Medium"/>
              <a:cs typeface="Roboto Medium"/>
              <a:sym typeface="Roboto Medium"/>
            </a:endParaRPr>
          </a:p>
        </p:txBody>
      </p:sp>
      <p:sp>
        <p:nvSpPr>
          <p:cNvPr id="55" name="Google Shape;55;p13"/>
          <p:cNvSpPr txBox="1"/>
          <p:nvPr>
            <p:ph idx="1" type="subTitle"/>
          </p:nvPr>
        </p:nvSpPr>
        <p:spPr>
          <a:xfrm>
            <a:off x="355800" y="3998400"/>
            <a:ext cx="2353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solidFill>
                  <a:schemeClr val="dk1"/>
                </a:solidFill>
                <a:latin typeface="Roboto Black"/>
                <a:ea typeface="Roboto Black"/>
                <a:cs typeface="Roboto Black"/>
                <a:sym typeface="Roboto Black"/>
              </a:rPr>
              <a:t>Akhil</a:t>
            </a:r>
            <a:r>
              <a:rPr b="1" lang="en" sz="1000">
                <a:solidFill>
                  <a:schemeClr val="dk1"/>
                </a:solidFill>
              </a:rPr>
              <a:t> Pandey Akella</a:t>
            </a:r>
            <a:endParaRPr b="1"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Northern Illinois University</a:t>
            </a:r>
            <a:endParaRPr sz="1000">
              <a:solidFill>
                <a:schemeClr val="dk1"/>
              </a:solidFill>
              <a:latin typeface="Roboto Thin"/>
              <a:ea typeface="Roboto Thin"/>
              <a:cs typeface="Roboto Thin"/>
              <a:sym typeface="Roboto Thin"/>
            </a:endParaRPr>
          </a:p>
          <a:p>
            <a:pPr indent="0" lvl="0" marL="0" rtl="0" algn="ctr">
              <a:spcBef>
                <a:spcPts val="0"/>
              </a:spcBef>
              <a:spcAft>
                <a:spcPts val="0"/>
              </a:spcAft>
              <a:buNone/>
            </a:pPr>
            <a:r>
              <a:rPr lang="en" sz="1000">
                <a:solidFill>
                  <a:schemeClr val="dk1"/>
                </a:solidFill>
                <a:latin typeface="Roboto"/>
                <a:ea typeface="Roboto"/>
                <a:cs typeface="Roboto"/>
                <a:sym typeface="Roboto"/>
              </a:rPr>
              <a:t>Dekalb, IL, USA</a:t>
            </a:r>
            <a:endParaRPr sz="10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u="sng">
                <a:solidFill>
                  <a:schemeClr val="dk1"/>
                </a:solidFill>
                <a:latin typeface="Roboto"/>
                <a:ea typeface="Roboto"/>
                <a:cs typeface="Roboto"/>
                <a:sym typeface="Roboto"/>
                <a:hlinkClick r:id="rId3">
                  <a:extLst>
                    <a:ext uri="{A12FA001-AC4F-418D-AE19-62706E023703}">
                      <ahyp:hlinkClr val="tx"/>
                    </a:ext>
                  </a:extLst>
                </a:hlinkClick>
              </a:rPr>
              <a:t>aakella@niu.edu</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56" name="Google Shape;56;p13"/>
          <p:cNvSpPr txBox="1"/>
          <p:nvPr>
            <p:ph idx="1" type="subTitle"/>
          </p:nvPr>
        </p:nvSpPr>
        <p:spPr>
          <a:xfrm>
            <a:off x="3358475" y="3998400"/>
            <a:ext cx="2353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solidFill>
                  <a:schemeClr val="dk1"/>
                </a:solidFill>
                <a:latin typeface="Roboto Black"/>
                <a:ea typeface="Roboto Black"/>
                <a:cs typeface="Roboto Black"/>
                <a:sym typeface="Roboto Black"/>
              </a:rPr>
              <a:t>David Koop</a:t>
            </a:r>
            <a:endParaRPr b="1"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Northern Illinois University</a:t>
            </a:r>
            <a:endParaRPr sz="1000">
              <a:solidFill>
                <a:schemeClr val="dk1"/>
              </a:solidFill>
              <a:latin typeface="Roboto Thin"/>
              <a:ea typeface="Roboto Thin"/>
              <a:cs typeface="Roboto Thin"/>
              <a:sym typeface="Roboto Thin"/>
            </a:endParaRPr>
          </a:p>
          <a:p>
            <a:pPr indent="0" lvl="0" marL="0" rtl="0" algn="ctr">
              <a:spcBef>
                <a:spcPts val="0"/>
              </a:spcBef>
              <a:spcAft>
                <a:spcPts val="0"/>
              </a:spcAft>
              <a:buNone/>
            </a:pPr>
            <a:r>
              <a:rPr lang="en" sz="1000">
                <a:solidFill>
                  <a:schemeClr val="dk1"/>
                </a:solidFill>
                <a:latin typeface="Roboto"/>
                <a:ea typeface="Roboto"/>
                <a:cs typeface="Roboto"/>
                <a:sym typeface="Roboto"/>
              </a:rPr>
              <a:t>Dekalb, IL, USA</a:t>
            </a:r>
            <a:endParaRPr sz="10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u="sng">
                <a:solidFill>
                  <a:schemeClr val="dk1"/>
                </a:solidFill>
                <a:latin typeface="Roboto"/>
                <a:ea typeface="Roboto"/>
                <a:cs typeface="Roboto"/>
                <a:sym typeface="Roboto"/>
                <a:hlinkClick r:id="rId4">
                  <a:extLst>
                    <a:ext uri="{A12FA001-AC4F-418D-AE19-62706E023703}">
                      <ahyp:hlinkClr val="tx"/>
                    </a:ext>
                  </a:extLst>
                </a:hlinkClick>
              </a:rPr>
              <a:t>dakoop@niu.edu</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57" name="Google Shape;57;p13"/>
          <p:cNvSpPr txBox="1"/>
          <p:nvPr>
            <p:ph idx="1" type="subTitle"/>
          </p:nvPr>
        </p:nvSpPr>
        <p:spPr>
          <a:xfrm>
            <a:off x="6361150" y="3998400"/>
            <a:ext cx="2353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solidFill>
                  <a:schemeClr val="dk1"/>
                </a:solidFill>
                <a:latin typeface="Roboto Black"/>
                <a:ea typeface="Roboto Black"/>
                <a:cs typeface="Roboto Black"/>
                <a:sym typeface="Roboto Black"/>
              </a:rPr>
              <a:t>Hamed Alhoori</a:t>
            </a:r>
            <a:endParaRPr b="1"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Northern Illinois University</a:t>
            </a:r>
            <a:endParaRPr sz="1000">
              <a:solidFill>
                <a:schemeClr val="dk1"/>
              </a:solidFill>
              <a:latin typeface="Roboto Thin"/>
              <a:ea typeface="Roboto Thin"/>
              <a:cs typeface="Roboto Thin"/>
              <a:sym typeface="Roboto Thin"/>
            </a:endParaRPr>
          </a:p>
          <a:p>
            <a:pPr indent="0" lvl="0" marL="0" rtl="0" algn="ctr">
              <a:spcBef>
                <a:spcPts val="0"/>
              </a:spcBef>
              <a:spcAft>
                <a:spcPts val="0"/>
              </a:spcAft>
              <a:buNone/>
            </a:pPr>
            <a:r>
              <a:rPr lang="en" sz="1000">
                <a:solidFill>
                  <a:schemeClr val="dk1"/>
                </a:solidFill>
                <a:latin typeface="Roboto"/>
                <a:ea typeface="Roboto"/>
                <a:cs typeface="Roboto"/>
                <a:sym typeface="Roboto"/>
              </a:rPr>
              <a:t>Dekalb, IL, USA</a:t>
            </a:r>
            <a:endParaRPr sz="10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u="sng">
                <a:solidFill>
                  <a:schemeClr val="dk1"/>
                </a:solidFill>
                <a:latin typeface="Roboto"/>
                <a:ea typeface="Roboto"/>
                <a:cs typeface="Roboto"/>
                <a:sym typeface="Roboto"/>
                <a:hlinkClick r:id="rId5">
                  <a:extLst>
                    <a:ext uri="{A12FA001-AC4F-418D-AE19-62706E023703}">
                      <ahyp:hlinkClr val="tx"/>
                    </a:ext>
                  </a:extLst>
                </a:hlinkClick>
              </a:rPr>
              <a:t>alhoori@niu.edu</a:t>
            </a: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pic>
        <p:nvPicPr>
          <p:cNvPr id="58" name="Google Shape;58;p13"/>
          <p:cNvPicPr preferRelativeResize="0"/>
          <p:nvPr/>
        </p:nvPicPr>
        <p:blipFill>
          <a:blip r:embed="rId6">
            <a:alphaModFix/>
          </a:blip>
          <a:stretch>
            <a:fillRect/>
          </a:stretch>
        </p:blipFill>
        <p:spPr>
          <a:xfrm>
            <a:off x="3946538" y="0"/>
            <a:ext cx="1177375" cy="403675"/>
          </a:xfrm>
          <a:prstGeom prst="rect">
            <a:avLst/>
          </a:prstGeom>
          <a:noFill/>
          <a:ln>
            <a:noFill/>
          </a:ln>
          <a:effectLst>
            <a:outerShdw blurRad="57150" rotWithShape="0" algn="bl" dir="5400000" dist="19050">
              <a:srgbClr val="000000">
                <a:alpha val="50000"/>
              </a:srgbClr>
            </a:outerShdw>
          </a:effectLst>
        </p:spPr>
      </p:pic>
      <p:pic>
        <p:nvPicPr>
          <p:cNvPr id="59" name="Google Shape;59;p13"/>
          <p:cNvPicPr preferRelativeResize="0"/>
          <p:nvPr/>
        </p:nvPicPr>
        <p:blipFill>
          <a:blip r:embed="rId7">
            <a:alphaModFix/>
          </a:blip>
          <a:stretch>
            <a:fillRect/>
          </a:stretch>
        </p:blipFill>
        <p:spPr>
          <a:xfrm>
            <a:off x="8357975" y="93300"/>
            <a:ext cx="630300" cy="63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3700" y="606725"/>
            <a:ext cx="261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Reasons that made it easy</a:t>
            </a:r>
            <a:endParaRPr sz="3500">
              <a:solidFill>
                <a:srgbClr val="E94F4D"/>
              </a:solidFill>
              <a:latin typeface="Roboto Medium"/>
              <a:ea typeface="Roboto Medium"/>
              <a:cs typeface="Roboto Medium"/>
              <a:sym typeface="Roboto Medium"/>
            </a:endParaRPr>
          </a:p>
        </p:txBody>
      </p:sp>
      <p:pic>
        <p:nvPicPr>
          <p:cNvPr id="123" name="Google Shape;123;p22"/>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124" name="Google Shape;124;p22"/>
          <p:cNvPicPr preferRelativeResize="0"/>
          <p:nvPr/>
        </p:nvPicPr>
        <p:blipFill>
          <a:blip r:embed="rId4">
            <a:alphaModFix/>
          </a:blip>
          <a:stretch>
            <a:fillRect/>
          </a:stretch>
        </p:blipFill>
        <p:spPr>
          <a:xfrm>
            <a:off x="1524725" y="2086375"/>
            <a:ext cx="7367525" cy="245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3700" y="606725"/>
            <a:ext cx="261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Reasons that made it difficult</a:t>
            </a:r>
            <a:endParaRPr sz="3500">
              <a:solidFill>
                <a:srgbClr val="E94F4D"/>
              </a:solidFill>
              <a:latin typeface="Roboto Medium"/>
              <a:ea typeface="Roboto Medium"/>
              <a:cs typeface="Roboto Medium"/>
              <a:sym typeface="Roboto Medium"/>
            </a:endParaRPr>
          </a:p>
        </p:txBody>
      </p:sp>
      <p:pic>
        <p:nvPicPr>
          <p:cNvPr id="130" name="Google Shape;130;p23"/>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131" name="Google Shape;131;p23"/>
          <p:cNvPicPr preferRelativeResize="0"/>
          <p:nvPr/>
        </p:nvPicPr>
        <p:blipFill>
          <a:blip r:embed="rId4">
            <a:alphaModFix/>
          </a:blip>
          <a:stretch>
            <a:fillRect/>
          </a:stretch>
        </p:blipFill>
        <p:spPr>
          <a:xfrm>
            <a:off x="3062800" y="606725"/>
            <a:ext cx="5908600" cy="42143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3700" y="606725"/>
            <a:ext cx="261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Reasons that made it difficult</a:t>
            </a:r>
            <a:endParaRPr sz="3500">
              <a:solidFill>
                <a:srgbClr val="E94F4D"/>
              </a:solidFill>
              <a:latin typeface="Roboto Medium"/>
              <a:ea typeface="Roboto Medium"/>
              <a:cs typeface="Roboto Medium"/>
              <a:sym typeface="Roboto Medium"/>
            </a:endParaRPr>
          </a:p>
        </p:txBody>
      </p:sp>
      <p:pic>
        <p:nvPicPr>
          <p:cNvPr id="137" name="Google Shape;137;p24"/>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138" name="Google Shape;138;p24"/>
          <p:cNvPicPr preferRelativeResize="0"/>
          <p:nvPr/>
        </p:nvPicPr>
        <p:blipFill>
          <a:blip r:embed="rId4">
            <a:alphaModFix/>
          </a:blip>
          <a:stretch>
            <a:fillRect/>
          </a:stretch>
        </p:blipFill>
        <p:spPr>
          <a:xfrm>
            <a:off x="1997125" y="1956600"/>
            <a:ext cx="7073550" cy="236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sp>
        <p:nvSpPr>
          <p:cNvPr id="144" name="Google Shape;144;p25"/>
          <p:cNvSpPr txBox="1"/>
          <p:nvPr>
            <p:ph type="title"/>
          </p:nvPr>
        </p:nvSpPr>
        <p:spPr>
          <a:xfrm>
            <a:off x="313700" y="606725"/>
            <a:ext cx="261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Limitations</a:t>
            </a:r>
            <a:endParaRPr sz="3500">
              <a:solidFill>
                <a:srgbClr val="E94F4D"/>
              </a:solidFill>
              <a:latin typeface="Roboto Medium"/>
              <a:ea typeface="Roboto Medium"/>
              <a:cs typeface="Roboto Medium"/>
              <a:sym typeface="Roboto Medium"/>
            </a:endParaRPr>
          </a:p>
        </p:txBody>
      </p:sp>
      <p:pic>
        <p:nvPicPr>
          <p:cNvPr id="145" name="Google Shape;145;p25"/>
          <p:cNvPicPr preferRelativeResize="0"/>
          <p:nvPr/>
        </p:nvPicPr>
        <p:blipFill>
          <a:blip r:embed="rId4">
            <a:alphaModFix/>
          </a:blip>
          <a:stretch>
            <a:fillRect/>
          </a:stretch>
        </p:blipFill>
        <p:spPr>
          <a:xfrm>
            <a:off x="2707425" y="742113"/>
            <a:ext cx="6356914" cy="365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5578000" y="505675"/>
            <a:ext cx="32850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500">
                <a:solidFill>
                  <a:srgbClr val="E94F4D"/>
                </a:solidFill>
                <a:latin typeface="Roboto Medium"/>
                <a:ea typeface="Roboto Medium"/>
                <a:cs typeface="Roboto Medium"/>
                <a:sym typeface="Roboto Medium"/>
              </a:rPr>
              <a:t>Quantitative Analysis</a:t>
            </a:r>
            <a:endParaRPr sz="3500">
              <a:solidFill>
                <a:srgbClr val="E94F4D"/>
              </a:solidFill>
              <a:latin typeface="Roboto Medium"/>
              <a:ea typeface="Roboto Medium"/>
              <a:cs typeface="Roboto Medium"/>
              <a:sym typeface="Roboto Medium"/>
            </a:endParaRPr>
          </a:p>
        </p:txBody>
      </p:sp>
      <p:pic>
        <p:nvPicPr>
          <p:cNvPr id="151" name="Google Shape;151;p26"/>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152" name="Google Shape;152;p26"/>
          <p:cNvPicPr preferRelativeResize="0"/>
          <p:nvPr/>
        </p:nvPicPr>
        <p:blipFill>
          <a:blip r:embed="rId4">
            <a:alphaModFix/>
          </a:blip>
          <a:stretch>
            <a:fillRect/>
          </a:stretch>
        </p:blipFill>
        <p:spPr>
          <a:xfrm>
            <a:off x="280975" y="691601"/>
            <a:ext cx="5154125" cy="419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15800" y="515800"/>
            <a:ext cx="33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Relevant terms  - ‘What was easy’ corpus</a:t>
            </a:r>
            <a:endParaRPr sz="3500">
              <a:solidFill>
                <a:srgbClr val="E94F4D"/>
              </a:solidFill>
              <a:latin typeface="Roboto Medium"/>
              <a:ea typeface="Roboto Medium"/>
              <a:cs typeface="Roboto Medium"/>
              <a:sym typeface="Roboto Medium"/>
            </a:endParaRPr>
          </a:p>
        </p:txBody>
      </p:sp>
      <p:graphicFrame>
        <p:nvGraphicFramePr>
          <p:cNvPr id="158" name="Google Shape;158;p27"/>
          <p:cNvGraphicFramePr/>
          <p:nvPr/>
        </p:nvGraphicFramePr>
        <p:xfrm>
          <a:off x="3445800" y="1635925"/>
          <a:ext cx="3000000" cy="3000000"/>
        </p:xfrm>
        <a:graphic>
          <a:graphicData uri="http://schemas.openxmlformats.org/drawingml/2006/table">
            <a:tbl>
              <a:tblPr>
                <a:noFill/>
                <a:tableStyleId>{9FEBE1E8-5CC5-4D41-BE0E-BDBA7671FB0E}</a:tableStyleId>
              </a:tblPr>
              <a:tblGrid>
                <a:gridCol w="916400"/>
                <a:gridCol w="4463275"/>
              </a:tblGrid>
              <a:tr h="374125">
                <a:tc>
                  <a:txBody>
                    <a:bodyPr/>
                    <a:lstStyle/>
                    <a:p>
                      <a:pPr indent="0" lvl="0" marL="0" rtl="0" algn="ctr">
                        <a:spcBef>
                          <a:spcPts val="0"/>
                        </a:spcBef>
                        <a:spcAft>
                          <a:spcPts val="0"/>
                        </a:spcAft>
                        <a:buNone/>
                      </a:pPr>
                      <a:r>
                        <a:rPr b="1" lang="en">
                          <a:latin typeface="Roboto"/>
                          <a:ea typeface="Roboto"/>
                          <a:cs typeface="Roboto"/>
                          <a:sym typeface="Roboto"/>
                        </a:rPr>
                        <a:t>Topic</a:t>
                      </a:r>
                      <a:endParaRPr b="1">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Roboto"/>
                          <a:ea typeface="Roboto"/>
                          <a:cs typeface="Roboto"/>
                          <a:sym typeface="Roboto"/>
                        </a:rPr>
                        <a:t>Most relevant terms</a:t>
                      </a:r>
                      <a:endParaRPr b="1">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describe, straightforward, understand, documented</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 codebase, repository, source, instructions</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 datasets, training, scripts, experiments</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results, ideas, evaluation, architecture</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 correspondence, addressed, peer-review, copyright</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bl>
          </a:graphicData>
        </a:graphic>
      </p:graphicFrame>
      <p:pic>
        <p:nvPicPr>
          <p:cNvPr id="159" name="Google Shape;159;p27"/>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115800" y="515800"/>
            <a:ext cx="33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Relevant terms  - ‘What was difficult’ corpus</a:t>
            </a:r>
            <a:endParaRPr sz="3500">
              <a:solidFill>
                <a:srgbClr val="E94F4D"/>
              </a:solidFill>
              <a:latin typeface="Roboto Medium"/>
              <a:ea typeface="Roboto Medium"/>
              <a:cs typeface="Roboto Medium"/>
              <a:sym typeface="Roboto Medium"/>
            </a:endParaRPr>
          </a:p>
        </p:txBody>
      </p:sp>
      <p:graphicFrame>
        <p:nvGraphicFramePr>
          <p:cNvPr id="165" name="Google Shape;165;p28"/>
          <p:cNvGraphicFramePr/>
          <p:nvPr/>
        </p:nvGraphicFramePr>
        <p:xfrm>
          <a:off x="3445800" y="1635925"/>
          <a:ext cx="3000000" cy="3000000"/>
        </p:xfrm>
        <a:graphic>
          <a:graphicData uri="http://schemas.openxmlformats.org/drawingml/2006/table">
            <a:tbl>
              <a:tblPr>
                <a:noFill/>
                <a:tableStyleId>{9FEBE1E8-5CC5-4D41-BE0E-BDBA7671FB0E}</a:tableStyleId>
              </a:tblPr>
              <a:tblGrid>
                <a:gridCol w="916400"/>
                <a:gridCol w="4463275"/>
              </a:tblGrid>
              <a:tr h="374125">
                <a:tc>
                  <a:txBody>
                    <a:bodyPr/>
                    <a:lstStyle/>
                    <a:p>
                      <a:pPr indent="0" lvl="0" marL="0" rtl="0" algn="ctr">
                        <a:spcBef>
                          <a:spcPts val="0"/>
                        </a:spcBef>
                        <a:spcAft>
                          <a:spcPts val="0"/>
                        </a:spcAft>
                        <a:buNone/>
                      </a:pPr>
                      <a:r>
                        <a:rPr b="1" lang="en">
                          <a:latin typeface="Roboto"/>
                          <a:ea typeface="Roboto"/>
                          <a:cs typeface="Roboto"/>
                          <a:sym typeface="Roboto"/>
                        </a:rPr>
                        <a:t>Topic</a:t>
                      </a:r>
                      <a:endParaRPr b="1">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Roboto"/>
                          <a:ea typeface="Roboto"/>
                          <a:cs typeface="Roboto"/>
                          <a:sym typeface="Roboto"/>
                        </a:rPr>
                        <a:t>Most relevant terms</a:t>
                      </a:r>
                      <a:endParaRPr b="1">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 dataset, algorithm, implementation, method</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training, loss, accuracy, learning</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 </a:t>
                      </a:r>
                      <a:r>
                        <a:rPr i="1" lang="en">
                          <a:latin typeface="Roboto Light"/>
                          <a:ea typeface="Roboto Light"/>
                          <a:cs typeface="Roboto Light"/>
                          <a:sym typeface="Roboto Light"/>
                        </a:rPr>
                        <a:t>models, network, training, time</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difficult, challenges, evaluation, claim</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r h="374125">
                <a:tc>
                  <a:txBody>
                    <a:bodyPr/>
                    <a:lstStyle/>
                    <a:p>
                      <a:pPr indent="0" lvl="0" marL="0" rtl="0" algn="ctr">
                        <a:spcBef>
                          <a:spcPts val="0"/>
                        </a:spcBef>
                        <a:spcAft>
                          <a:spcPts val="0"/>
                        </a:spcAft>
                        <a:buNone/>
                      </a:pPr>
                      <a:r>
                        <a:rPr lang="en">
                          <a:latin typeface="Roboto"/>
                          <a:ea typeface="Roboto"/>
                          <a:cs typeface="Roboto"/>
                          <a:sym typeface="Roboto"/>
                        </a:rPr>
                        <a:t>5</a:t>
                      </a:r>
                      <a:endParaRPr>
                        <a:latin typeface="Roboto"/>
                        <a:ea typeface="Roboto"/>
                        <a:cs typeface="Roboto"/>
                        <a:sym typeface="Roboto"/>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c>
                  <a:txBody>
                    <a:bodyPr/>
                    <a:lstStyle/>
                    <a:p>
                      <a:pPr indent="0" lvl="0" marL="0" rtl="0" algn="ctr">
                        <a:spcBef>
                          <a:spcPts val="0"/>
                        </a:spcBef>
                        <a:spcAft>
                          <a:spcPts val="0"/>
                        </a:spcAft>
                        <a:buNone/>
                      </a:pPr>
                      <a:r>
                        <a:rPr i="1" lang="en">
                          <a:latin typeface="Roboto Light"/>
                          <a:ea typeface="Roboto Light"/>
                          <a:cs typeface="Roboto Light"/>
                          <a:sym typeface="Roboto Light"/>
                        </a:rPr>
                        <a:t> </a:t>
                      </a:r>
                      <a:r>
                        <a:rPr i="1" lang="en">
                          <a:latin typeface="Roboto Light"/>
                          <a:ea typeface="Roboto Light"/>
                          <a:cs typeface="Roboto Light"/>
                          <a:sym typeface="Roboto Light"/>
                        </a:rPr>
                        <a:t>methods, features, performance, parameters</a:t>
                      </a:r>
                      <a:endParaRPr i="1">
                        <a:latin typeface="Roboto Light"/>
                        <a:ea typeface="Roboto Light"/>
                        <a:cs typeface="Roboto Light"/>
                        <a:sym typeface="Roboto Light"/>
                      </a:endParaRPr>
                    </a:p>
                  </a:txBody>
                  <a:tcPr marT="91425" marB="91425" marR="91425" marL="91425">
                    <a:lnL cap="flat" cmpd="sng" w="9525">
                      <a:solidFill>
                        <a:srgbClr val="E94F4D"/>
                      </a:solidFill>
                      <a:prstDash val="solid"/>
                      <a:round/>
                      <a:headEnd len="sm" w="sm" type="none"/>
                      <a:tailEnd len="sm" w="sm" type="none"/>
                    </a:lnL>
                    <a:lnR cap="flat" cmpd="sng" w="9525">
                      <a:solidFill>
                        <a:srgbClr val="E94F4D"/>
                      </a:solidFill>
                      <a:prstDash val="solid"/>
                      <a:round/>
                      <a:headEnd len="sm" w="sm" type="none"/>
                      <a:tailEnd len="sm" w="sm" type="none"/>
                    </a:lnR>
                    <a:lnT cap="flat" cmpd="sng" w="9525">
                      <a:solidFill>
                        <a:srgbClr val="E94F4D"/>
                      </a:solidFill>
                      <a:prstDash val="solid"/>
                      <a:round/>
                      <a:headEnd len="sm" w="sm" type="none"/>
                      <a:tailEnd len="sm" w="sm" type="none"/>
                    </a:lnT>
                    <a:lnB cap="flat" cmpd="sng" w="9525">
                      <a:solidFill>
                        <a:srgbClr val="E94F4D"/>
                      </a:solidFill>
                      <a:prstDash val="solid"/>
                      <a:round/>
                      <a:headEnd len="sm" w="sm" type="none"/>
                      <a:tailEnd len="sm" w="sm" type="none"/>
                    </a:lnB>
                  </a:tcPr>
                </a:tc>
              </a:tr>
            </a:tbl>
          </a:graphicData>
        </a:graphic>
      </p:graphicFrame>
      <p:pic>
        <p:nvPicPr>
          <p:cNvPr id="166" name="Google Shape;166;p28"/>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071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E94F4D"/>
                </a:solidFill>
                <a:latin typeface="Roboto Medium"/>
                <a:ea typeface="Roboto Medium"/>
                <a:cs typeface="Roboto Medium"/>
                <a:sym typeface="Roboto Medium"/>
              </a:rPr>
              <a:t>Conclusion</a:t>
            </a:r>
            <a:endParaRPr>
              <a:solidFill>
                <a:srgbClr val="E94F4D"/>
              </a:solidFill>
              <a:latin typeface="Roboto Medium"/>
              <a:ea typeface="Roboto Medium"/>
              <a:cs typeface="Roboto Medium"/>
              <a:sym typeface="Roboto Medium"/>
            </a:endParaRPr>
          </a:p>
        </p:txBody>
      </p:sp>
      <p:pic>
        <p:nvPicPr>
          <p:cNvPr id="172" name="Google Shape;172;p29"/>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sp>
        <p:nvSpPr>
          <p:cNvPr id="173" name="Google Shape;173;p29"/>
          <p:cNvSpPr txBox="1"/>
          <p:nvPr/>
        </p:nvSpPr>
        <p:spPr>
          <a:xfrm>
            <a:off x="1661700" y="1276075"/>
            <a:ext cx="58206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Light"/>
              <a:buChar char="●"/>
            </a:pPr>
            <a:r>
              <a:rPr lang="en">
                <a:latin typeface="Roboto Light"/>
                <a:ea typeface="Roboto Light"/>
                <a:cs typeface="Roboto Light"/>
                <a:sym typeface="Roboto Light"/>
              </a:rPr>
              <a:t>We have laid </a:t>
            </a:r>
            <a:r>
              <a:rPr lang="en">
                <a:latin typeface="Roboto Light"/>
                <a:ea typeface="Roboto Light"/>
                <a:cs typeface="Roboto Light"/>
                <a:sym typeface="Roboto Light"/>
              </a:rPr>
              <a:t>the groundwork to analyze and identify factors that encapsulate the effort required to reproduce scientific articles.</a:t>
            </a:r>
            <a:endParaRPr>
              <a:latin typeface="Roboto Light"/>
              <a:ea typeface="Roboto Light"/>
              <a:cs typeface="Roboto Light"/>
              <a:sym typeface="Roboto Light"/>
            </a:endParaRPr>
          </a:p>
          <a:p>
            <a:pPr indent="-317500" lvl="0" marL="457200" rtl="0" algn="l">
              <a:spcBef>
                <a:spcPts val="0"/>
              </a:spcBef>
              <a:spcAft>
                <a:spcPts val="0"/>
              </a:spcAft>
              <a:buSzPts val="1400"/>
              <a:buChar char="●"/>
            </a:pPr>
            <a:r>
              <a:rPr lang="en">
                <a:latin typeface="Roboto Light"/>
                <a:ea typeface="Roboto Light"/>
                <a:cs typeface="Roboto Light"/>
                <a:sym typeface="Roboto Light"/>
              </a:rPr>
              <a:t>We found </a:t>
            </a:r>
            <a:r>
              <a:rPr lang="en">
                <a:solidFill>
                  <a:schemeClr val="dk1"/>
                </a:solidFill>
                <a:latin typeface="Roboto Light"/>
                <a:ea typeface="Roboto Light"/>
                <a:cs typeface="Roboto Light"/>
                <a:sym typeface="Roboto Light"/>
              </a:rPr>
              <a:t>“</a:t>
            </a:r>
            <a:r>
              <a:rPr lang="en">
                <a:solidFill>
                  <a:schemeClr val="dk1"/>
                </a:solidFill>
                <a:latin typeface="Roboto Medium"/>
                <a:ea typeface="Roboto Medium"/>
                <a:cs typeface="Roboto Medium"/>
                <a:sym typeface="Roboto Medium"/>
              </a:rPr>
              <a:t>Availability of Code</a:t>
            </a:r>
            <a:r>
              <a:rPr lang="en">
                <a:solidFill>
                  <a:schemeClr val="dk1"/>
                </a:solidFill>
                <a:latin typeface="Roboto Light"/>
                <a:ea typeface="Roboto Light"/>
                <a:cs typeface="Roboto Light"/>
                <a:sym typeface="Roboto Light"/>
              </a:rPr>
              <a:t>” as one of the most important factors that made it easy to reproduce the original work.</a:t>
            </a:r>
            <a:endParaRPr>
              <a:latin typeface="Roboto Light"/>
              <a:ea typeface="Roboto Light"/>
              <a:cs typeface="Roboto Light"/>
              <a:sym typeface="Roboto Light"/>
            </a:endParaRPr>
          </a:p>
          <a:p>
            <a:pPr indent="-317500" lvl="0" marL="457200" rtl="0" algn="l">
              <a:spcBef>
                <a:spcPts val="0"/>
              </a:spcBef>
              <a:spcAft>
                <a:spcPts val="0"/>
              </a:spcAft>
              <a:buSzPts val="1400"/>
              <a:buChar char="●"/>
            </a:pPr>
            <a:r>
              <a:rPr lang="en">
                <a:latin typeface="Roboto Light"/>
                <a:ea typeface="Roboto Light"/>
                <a:cs typeface="Roboto Light"/>
                <a:sym typeface="Roboto Light"/>
              </a:rPr>
              <a:t>We found “</a:t>
            </a:r>
            <a:r>
              <a:rPr lang="en">
                <a:latin typeface="Roboto Medium"/>
                <a:ea typeface="Roboto Medium"/>
                <a:cs typeface="Roboto Medium"/>
                <a:sym typeface="Roboto Medium"/>
              </a:rPr>
              <a:t>missing algorithm steps or architectural details</a:t>
            </a:r>
            <a:r>
              <a:rPr lang="en">
                <a:latin typeface="Roboto Light"/>
                <a:ea typeface="Roboto Light"/>
                <a:cs typeface="Roboto Light"/>
                <a:sym typeface="Roboto Light"/>
              </a:rPr>
              <a:t>” as one of the most important factors that made it difficult while reproducing the original work.</a:t>
            </a:r>
            <a:endParaRPr>
              <a:latin typeface="Roboto Light"/>
              <a:ea typeface="Roboto Light"/>
              <a:cs typeface="Roboto Light"/>
              <a:sym typeface="Roboto Light"/>
            </a:endParaRPr>
          </a:p>
          <a:p>
            <a:pPr indent="-317500" lvl="0" marL="457200" rtl="0" algn="l">
              <a:spcBef>
                <a:spcPts val="0"/>
              </a:spcBef>
              <a:spcAft>
                <a:spcPts val="0"/>
              </a:spcAft>
              <a:buSzPts val="1400"/>
              <a:buChar char="●"/>
            </a:pPr>
            <a:r>
              <a:rPr lang="en">
                <a:latin typeface="Roboto Light"/>
                <a:ea typeface="Roboto Light"/>
                <a:cs typeface="Roboto Light"/>
                <a:sym typeface="Roboto Light"/>
              </a:rPr>
              <a:t>Studies under the scope “</a:t>
            </a:r>
            <a:r>
              <a:rPr i="1" lang="en">
                <a:latin typeface="Roboto Light"/>
                <a:ea typeface="Roboto Light"/>
                <a:cs typeface="Roboto Light"/>
                <a:sym typeface="Roboto Light"/>
              </a:rPr>
              <a:t>[Re] Multiple works reproduced to build new work</a:t>
            </a:r>
            <a:r>
              <a:rPr lang="en">
                <a:latin typeface="Roboto Light"/>
                <a:ea typeface="Roboto Light"/>
                <a:cs typeface="Roboto Light"/>
                <a:sym typeface="Roboto Light"/>
              </a:rPr>
              <a:t>” never mention “</a:t>
            </a:r>
            <a:r>
              <a:rPr lang="en">
                <a:latin typeface="Roboto Medium"/>
                <a:ea typeface="Roboto Medium"/>
                <a:cs typeface="Roboto Medium"/>
                <a:sym typeface="Roboto Medium"/>
              </a:rPr>
              <a:t>Algorithm or Experimental difficulty</a:t>
            </a:r>
            <a:r>
              <a:rPr lang="en">
                <a:latin typeface="Roboto Light"/>
                <a:ea typeface="Roboto Light"/>
                <a:cs typeface="Roboto Light"/>
                <a:sym typeface="Roboto Light"/>
              </a:rPr>
              <a:t>” as a subjective factor for limitation.</a:t>
            </a:r>
            <a:endParaRPr>
              <a:latin typeface="Roboto Light"/>
              <a:ea typeface="Roboto Light"/>
              <a:cs typeface="Roboto Light"/>
              <a:sym typeface="Roboto Light"/>
            </a:endParaRPr>
          </a:p>
          <a:p>
            <a:pPr indent="-317500" lvl="0" marL="457200" rtl="0" algn="l">
              <a:spcBef>
                <a:spcPts val="0"/>
              </a:spcBef>
              <a:spcAft>
                <a:spcPts val="0"/>
              </a:spcAft>
              <a:buClr>
                <a:schemeClr val="dk1"/>
              </a:buClr>
              <a:buSzPts val="1400"/>
              <a:buChar char="●"/>
            </a:pPr>
            <a:r>
              <a:rPr lang="en">
                <a:solidFill>
                  <a:schemeClr val="dk1"/>
                </a:solidFill>
                <a:latin typeface="Roboto Light"/>
                <a:ea typeface="Roboto Light"/>
                <a:cs typeface="Roboto Light"/>
                <a:sym typeface="Roboto Light"/>
              </a:rPr>
              <a:t>Our Topic model</a:t>
            </a:r>
            <a:r>
              <a:rPr lang="en">
                <a:solidFill>
                  <a:schemeClr val="dk1"/>
                </a:solidFill>
                <a:latin typeface="Roboto Light"/>
                <a:ea typeface="Roboto Light"/>
                <a:cs typeface="Roboto Light"/>
                <a:sym typeface="Roboto Light"/>
              </a:rPr>
              <a:t> found</a:t>
            </a:r>
            <a:r>
              <a:rPr lang="en">
                <a:solidFill>
                  <a:schemeClr val="dk1"/>
                </a:solidFill>
                <a:latin typeface="Roboto Light"/>
                <a:ea typeface="Roboto Light"/>
                <a:cs typeface="Roboto Light"/>
                <a:sym typeface="Roboto Light"/>
              </a:rPr>
              <a:t> </a:t>
            </a:r>
            <a:r>
              <a:rPr lang="en">
                <a:solidFill>
                  <a:schemeClr val="dk1"/>
                </a:solidFill>
                <a:latin typeface="Roboto Light"/>
                <a:ea typeface="Roboto Light"/>
                <a:cs typeface="Roboto Light"/>
                <a:sym typeface="Roboto Light"/>
              </a:rPr>
              <a:t>“</a:t>
            </a:r>
            <a:r>
              <a:rPr lang="en">
                <a:solidFill>
                  <a:schemeClr val="dk1"/>
                </a:solidFill>
                <a:latin typeface="Roboto Medium"/>
                <a:ea typeface="Roboto Medium"/>
                <a:cs typeface="Roboto Medium"/>
                <a:sym typeface="Roboto Medium"/>
              </a:rPr>
              <a:t>Communication with the original authors</a:t>
            </a:r>
            <a:r>
              <a:rPr lang="en">
                <a:solidFill>
                  <a:schemeClr val="dk1"/>
                </a:solidFill>
                <a:latin typeface="Roboto Light"/>
                <a:ea typeface="Roboto Light"/>
                <a:cs typeface="Roboto Light"/>
                <a:sym typeface="Roboto Light"/>
              </a:rPr>
              <a:t>” as an additional factor that can ease the effort of reproducibility.</a:t>
            </a:r>
            <a:endParaRPr>
              <a:solidFill>
                <a:schemeClr val="dk1"/>
              </a:solidFill>
              <a:latin typeface="Roboto Light"/>
              <a:ea typeface="Roboto Light"/>
              <a:cs typeface="Roboto Light"/>
              <a:sym typeface="Roboto Light"/>
            </a:endParaRPr>
          </a:p>
          <a:p>
            <a:pPr indent="-317500" lvl="0" marL="457200" rtl="0" algn="l">
              <a:spcBef>
                <a:spcPts val="0"/>
              </a:spcBef>
              <a:spcAft>
                <a:spcPts val="0"/>
              </a:spcAft>
              <a:buSzPts val="1400"/>
              <a:buFont typeface="Roboto Light"/>
              <a:buChar char="●"/>
            </a:pPr>
            <a:r>
              <a:rPr lang="en">
                <a:latin typeface="Roboto Light"/>
                <a:ea typeface="Roboto Light"/>
                <a:cs typeface="Roboto Light"/>
                <a:sym typeface="Roboto Light"/>
              </a:rPr>
              <a:t>Quantifying the effort required to reproduce a study provides a valuable framework for future research in this area.</a:t>
            </a:r>
            <a:endParaRPr>
              <a:latin typeface="Roboto Light"/>
              <a:ea typeface="Roboto Light"/>
              <a:cs typeface="Roboto Light"/>
              <a:sym typeface="Robo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071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E94F4D"/>
                </a:solidFill>
                <a:latin typeface="Roboto Medium"/>
                <a:ea typeface="Roboto Medium"/>
                <a:cs typeface="Roboto Medium"/>
                <a:sym typeface="Roboto Medium"/>
              </a:rPr>
              <a:t>Artifacts</a:t>
            </a:r>
            <a:endParaRPr>
              <a:solidFill>
                <a:srgbClr val="E94F4D"/>
              </a:solidFill>
              <a:latin typeface="Roboto Medium"/>
              <a:ea typeface="Roboto Medium"/>
              <a:cs typeface="Roboto Medium"/>
              <a:sym typeface="Roboto Medium"/>
            </a:endParaRPr>
          </a:p>
        </p:txBody>
      </p:sp>
      <p:pic>
        <p:nvPicPr>
          <p:cNvPr id="179" name="Google Shape;179;p30"/>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180" name="Google Shape;180;p30"/>
          <p:cNvPicPr preferRelativeResize="0"/>
          <p:nvPr/>
        </p:nvPicPr>
        <p:blipFill>
          <a:blip r:embed="rId4">
            <a:alphaModFix/>
          </a:blip>
          <a:stretch>
            <a:fillRect/>
          </a:stretch>
        </p:blipFill>
        <p:spPr>
          <a:xfrm>
            <a:off x="3664500" y="1133150"/>
            <a:ext cx="1815000" cy="1815000"/>
          </a:xfrm>
          <a:prstGeom prst="rect">
            <a:avLst/>
          </a:prstGeom>
          <a:noFill/>
          <a:ln>
            <a:noFill/>
          </a:ln>
        </p:spPr>
      </p:pic>
      <p:sp>
        <p:nvSpPr>
          <p:cNvPr id="181" name="Google Shape;181;p30"/>
          <p:cNvSpPr txBox="1"/>
          <p:nvPr/>
        </p:nvSpPr>
        <p:spPr>
          <a:xfrm>
            <a:off x="2508150" y="2948150"/>
            <a:ext cx="412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latin typeface="Roboto Light"/>
                <a:ea typeface="Roboto Light"/>
                <a:cs typeface="Roboto Light"/>
                <a:sym typeface="Roboto Light"/>
                <a:hlinkClick r:id="rId5"/>
              </a:rPr>
              <a:t>https://reproducibilityproject.github.io/effortly</a:t>
            </a:r>
            <a:r>
              <a:rPr lang="en">
                <a:latin typeface="Roboto Light"/>
                <a:ea typeface="Roboto Light"/>
                <a:cs typeface="Roboto Light"/>
                <a:sym typeface="Roboto Light"/>
              </a:rPr>
              <a:t> </a:t>
            </a:r>
            <a:endParaRPr>
              <a:latin typeface="Roboto Light"/>
              <a:ea typeface="Roboto Light"/>
              <a:cs typeface="Roboto Light"/>
              <a:sym typeface="Roboto Light"/>
            </a:endParaRPr>
          </a:p>
        </p:txBody>
      </p:sp>
      <p:pic>
        <p:nvPicPr>
          <p:cNvPr id="182" name="Google Shape;182;p30"/>
          <p:cNvPicPr preferRelativeResize="0"/>
          <p:nvPr/>
        </p:nvPicPr>
        <p:blipFill>
          <a:blip r:embed="rId6">
            <a:alphaModFix/>
          </a:blip>
          <a:stretch>
            <a:fillRect/>
          </a:stretch>
        </p:blipFill>
        <p:spPr>
          <a:xfrm>
            <a:off x="2467700" y="3932725"/>
            <a:ext cx="1326351" cy="746076"/>
          </a:xfrm>
          <a:prstGeom prst="rect">
            <a:avLst/>
          </a:prstGeom>
          <a:noFill/>
          <a:ln>
            <a:noFill/>
          </a:ln>
        </p:spPr>
      </p:pic>
      <p:pic>
        <p:nvPicPr>
          <p:cNvPr id="183" name="Google Shape;183;p30"/>
          <p:cNvPicPr preferRelativeResize="0"/>
          <p:nvPr/>
        </p:nvPicPr>
        <p:blipFill>
          <a:blip r:embed="rId7">
            <a:alphaModFix/>
          </a:blip>
          <a:stretch>
            <a:fillRect/>
          </a:stretch>
        </p:blipFill>
        <p:spPr>
          <a:xfrm>
            <a:off x="3705338" y="3861550"/>
            <a:ext cx="888425" cy="888425"/>
          </a:xfrm>
          <a:prstGeom prst="rect">
            <a:avLst/>
          </a:prstGeom>
          <a:noFill/>
          <a:ln>
            <a:noFill/>
          </a:ln>
        </p:spPr>
      </p:pic>
      <p:pic>
        <p:nvPicPr>
          <p:cNvPr id="184" name="Google Shape;184;p30"/>
          <p:cNvPicPr preferRelativeResize="0"/>
          <p:nvPr/>
        </p:nvPicPr>
        <p:blipFill>
          <a:blip r:embed="rId8">
            <a:alphaModFix/>
          </a:blip>
          <a:stretch>
            <a:fillRect/>
          </a:stretch>
        </p:blipFill>
        <p:spPr>
          <a:xfrm>
            <a:off x="4861300" y="3823083"/>
            <a:ext cx="1815000" cy="9653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071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E94F4D"/>
                </a:solidFill>
                <a:latin typeface="Roboto Medium"/>
                <a:ea typeface="Roboto Medium"/>
                <a:cs typeface="Roboto Medium"/>
                <a:sym typeface="Roboto Medium"/>
              </a:rPr>
              <a:t>Acknowledgement</a:t>
            </a:r>
            <a:endParaRPr>
              <a:solidFill>
                <a:srgbClr val="E94F4D"/>
              </a:solidFill>
              <a:latin typeface="Roboto Medium"/>
              <a:ea typeface="Roboto Medium"/>
              <a:cs typeface="Roboto Medium"/>
              <a:sym typeface="Roboto Medium"/>
            </a:endParaRPr>
          </a:p>
        </p:txBody>
      </p:sp>
      <p:pic>
        <p:nvPicPr>
          <p:cNvPr id="190" name="Google Shape;190;p31"/>
          <p:cNvPicPr preferRelativeResize="0"/>
          <p:nvPr/>
        </p:nvPicPr>
        <p:blipFill>
          <a:blip r:embed="rId3">
            <a:alphaModFix/>
          </a:blip>
          <a:stretch>
            <a:fillRect/>
          </a:stretch>
        </p:blipFill>
        <p:spPr>
          <a:xfrm>
            <a:off x="5050825" y="1565188"/>
            <a:ext cx="1863775" cy="979200"/>
          </a:xfrm>
          <a:prstGeom prst="rect">
            <a:avLst/>
          </a:prstGeom>
          <a:noFill/>
          <a:ln>
            <a:noFill/>
          </a:ln>
        </p:spPr>
      </p:pic>
      <p:pic>
        <p:nvPicPr>
          <p:cNvPr id="191" name="Google Shape;191;p31"/>
          <p:cNvPicPr preferRelativeResize="0"/>
          <p:nvPr/>
        </p:nvPicPr>
        <p:blipFill>
          <a:blip r:embed="rId4">
            <a:alphaModFix/>
          </a:blip>
          <a:stretch>
            <a:fillRect/>
          </a:stretch>
        </p:blipFill>
        <p:spPr>
          <a:xfrm>
            <a:off x="2028650" y="1610572"/>
            <a:ext cx="2685975" cy="888450"/>
          </a:xfrm>
          <a:prstGeom prst="rect">
            <a:avLst/>
          </a:prstGeom>
          <a:noFill/>
          <a:ln>
            <a:noFill/>
          </a:ln>
        </p:spPr>
      </p:pic>
      <p:pic>
        <p:nvPicPr>
          <p:cNvPr id="192" name="Google Shape;192;p31"/>
          <p:cNvPicPr preferRelativeResize="0"/>
          <p:nvPr/>
        </p:nvPicPr>
        <p:blipFill>
          <a:blip r:embed="rId5">
            <a:alphaModFix/>
          </a:blip>
          <a:stretch>
            <a:fillRect/>
          </a:stretch>
        </p:blipFill>
        <p:spPr>
          <a:xfrm>
            <a:off x="5050825" y="3392673"/>
            <a:ext cx="1863775" cy="758572"/>
          </a:xfrm>
          <a:prstGeom prst="rect">
            <a:avLst/>
          </a:prstGeom>
          <a:noFill/>
          <a:ln>
            <a:noFill/>
          </a:ln>
        </p:spPr>
      </p:pic>
      <p:pic>
        <p:nvPicPr>
          <p:cNvPr id="193" name="Google Shape;193;p31"/>
          <p:cNvPicPr preferRelativeResize="0"/>
          <p:nvPr/>
        </p:nvPicPr>
        <p:blipFill>
          <a:blip r:embed="rId6">
            <a:alphaModFix/>
          </a:blip>
          <a:stretch>
            <a:fillRect/>
          </a:stretch>
        </p:blipFill>
        <p:spPr>
          <a:xfrm>
            <a:off x="2832188" y="3129775"/>
            <a:ext cx="1078900" cy="1078900"/>
          </a:xfrm>
          <a:prstGeom prst="rect">
            <a:avLst/>
          </a:prstGeom>
          <a:noFill/>
          <a:ln>
            <a:noFill/>
          </a:ln>
        </p:spPr>
      </p:pic>
      <p:pic>
        <p:nvPicPr>
          <p:cNvPr id="194" name="Google Shape;194;p31"/>
          <p:cNvPicPr preferRelativeResize="0"/>
          <p:nvPr/>
        </p:nvPicPr>
        <p:blipFill>
          <a:blip r:embed="rId7">
            <a:alphaModFix/>
          </a:blip>
          <a:stretch>
            <a:fillRect/>
          </a:stretch>
        </p:blipFill>
        <p:spPr>
          <a:xfrm>
            <a:off x="0" y="0"/>
            <a:ext cx="1177375" cy="403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4850875" y="445025"/>
            <a:ext cx="3981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500">
                <a:solidFill>
                  <a:srgbClr val="E94F4D"/>
                </a:solidFill>
                <a:latin typeface="Roboto Medium"/>
                <a:ea typeface="Roboto Medium"/>
                <a:cs typeface="Roboto Medium"/>
                <a:sym typeface="Roboto Medium"/>
              </a:rPr>
              <a:t>What is </a:t>
            </a:r>
            <a:r>
              <a:rPr lang="en" sz="3500">
                <a:solidFill>
                  <a:srgbClr val="E94F4D"/>
                </a:solidFill>
                <a:latin typeface="Roboto Medium"/>
                <a:ea typeface="Roboto Medium"/>
                <a:cs typeface="Roboto Medium"/>
                <a:sym typeface="Roboto Medium"/>
              </a:rPr>
              <a:t>Reproducibility ?</a:t>
            </a:r>
            <a:endParaRPr sz="3500">
              <a:solidFill>
                <a:srgbClr val="E94F4D"/>
              </a:solidFill>
              <a:latin typeface="Roboto Medium"/>
              <a:ea typeface="Roboto Medium"/>
              <a:cs typeface="Roboto Medium"/>
              <a:sym typeface="Roboto Medium"/>
            </a:endParaRPr>
          </a:p>
        </p:txBody>
      </p:sp>
      <p:sp>
        <p:nvSpPr>
          <p:cNvPr id="65" name="Google Shape;65;p14"/>
          <p:cNvSpPr txBox="1"/>
          <p:nvPr/>
        </p:nvSpPr>
        <p:spPr>
          <a:xfrm>
            <a:off x="444750" y="4200100"/>
            <a:ext cx="2745000" cy="38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lang="en" sz="600">
                <a:solidFill>
                  <a:srgbClr val="333333"/>
                </a:solidFill>
                <a:highlight>
                  <a:schemeClr val="lt1"/>
                </a:highlight>
                <a:latin typeface="Roboto"/>
                <a:ea typeface="Roboto"/>
                <a:cs typeface="Roboto"/>
                <a:sym typeface="Roboto"/>
              </a:rPr>
              <a:t>This illustration is created by Scriberia with The Turing Way community. Used under a CC-BY 4.0 licence. DOI: 10.5281/zenodo.3332807. </a:t>
            </a:r>
            <a:endParaRPr sz="600">
              <a:solidFill>
                <a:srgbClr val="333333"/>
              </a:solidFill>
              <a:highlight>
                <a:schemeClr val="lt1"/>
              </a:highlight>
              <a:latin typeface="Roboto"/>
              <a:ea typeface="Roboto"/>
              <a:cs typeface="Roboto"/>
              <a:sym typeface="Roboto"/>
            </a:endParaRPr>
          </a:p>
        </p:txBody>
      </p:sp>
      <p:pic>
        <p:nvPicPr>
          <p:cNvPr id="66" name="Google Shape;66;p14"/>
          <p:cNvPicPr preferRelativeResize="0"/>
          <p:nvPr/>
        </p:nvPicPr>
        <p:blipFill>
          <a:blip r:embed="rId3">
            <a:alphaModFix/>
          </a:blip>
          <a:stretch>
            <a:fillRect/>
          </a:stretch>
        </p:blipFill>
        <p:spPr>
          <a:xfrm>
            <a:off x="215050" y="1126575"/>
            <a:ext cx="5142062" cy="3179901"/>
          </a:xfrm>
          <a:prstGeom prst="rect">
            <a:avLst/>
          </a:prstGeom>
          <a:noFill/>
          <a:ln>
            <a:noFill/>
          </a:ln>
        </p:spPr>
      </p:pic>
      <p:pic>
        <p:nvPicPr>
          <p:cNvPr id="67" name="Google Shape;67;p14"/>
          <p:cNvPicPr preferRelativeResize="0"/>
          <p:nvPr/>
        </p:nvPicPr>
        <p:blipFill>
          <a:blip r:embed="rId4">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20743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E94F4D"/>
                </a:solidFill>
                <a:latin typeface="Roboto Black"/>
                <a:ea typeface="Roboto Black"/>
                <a:cs typeface="Roboto Black"/>
                <a:sym typeface="Roboto Black"/>
              </a:rPr>
              <a:t>End </a:t>
            </a:r>
            <a:r>
              <a:rPr lang="en">
                <a:solidFill>
                  <a:srgbClr val="E94F4D"/>
                </a:solidFill>
              </a:rPr>
              <a:t>| </a:t>
            </a:r>
            <a:r>
              <a:rPr lang="en">
                <a:solidFill>
                  <a:srgbClr val="E94F4D"/>
                </a:solidFill>
                <a:latin typeface="Roboto Thin"/>
                <a:ea typeface="Roboto Thin"/>
                <a:cs typeface="Roboto Thin"/>
                <a:sym typeface="Roboto Thin"/>
              </a:rPr>
              <a:t>fin</a:t>
            </a:r>
            <a:endParaRPr>
              <a:solidFill>
                <a:srgbClr val="E94F4D"/>
              </a:solidFill>
              <a:latin typeface="Roboto Black"/>
              <a:ea typeface="Roboto Black"/>
              <a:cs typeface="Roboto Black"/>
              <a:sym typeface="Robo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132250" y="445025"/>
            <a:ext cx="36999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4020">
                <a:solidFill>
                  <a:srgbClr val="E94F4D"/>
                </a:solidFill>
                <a:latin typeface="Roboto Medium"/>
                <a:ea typeface="Roboto Medium"/>
                <a:cs typeface="Roboto Medium"/>
                <a:sym typeface="Roboto Medium"/>
              </a:rPr>
              <a:t>Effort of Reproducibility</a:t>
            </a:r>
            <a:endParaRPr sz="4020">
              <a:solidFill>
                <a:srgbClr val="E94F4D"/>
              </a:solidFill>
              <a:latin typeface="Roboto Medium"/>
              <a:ea typeface="Roboto Medium"/>
              <a:cs typeface="Roboto Medium"/>
              <a:sym typeface="Roboto Medium"/>
            </a:endParaRPr>
          </a:p>
        </p:txBody>
      </p:sp>
      <p:sp>
        <p:nvSpPr>
          <p:cNvPr id="73" name="Google Shape;73;p15"/>
          <p:cNvSpPr txBox="1"/>
          <p:nvPr/>
        </p:nvSpPr>
        <p:spPr>
          <a:xfrm>
            <a:off x="840525" y="4620100"/>
            <a:ext cx="4030500" cy="38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lang="en" sz="600">
                <a:solidFill>
                  <a:srgbClr val="333333"/>
                </a:solidFill>
                <a:highlight>
                  <a:schemeClr val="lt1"/>
                </a:highlight>
                <a:latin typeface="Roboto"/>
                <a:ea typeface="Roboto"/>
                <a:cs typeface="Roboto"/>
                <a:sym typeface="Roboto"/>
              </a:rPr>
              <a:t>Based of an infographic from Essawy et. al, “</a:t>
            </a:r>
            <a:r>
              <a:rPr i="1" lang="en" sz="600">
                <a:solidFill>
                  <a:srgbClr val="333333"/>
                </a:solidFill>
                <a:highlight>
                  <a:schemeClr val="lt1"/>
                </a:highlight>
                <a:latin typeface="Roboto"/>
                <a:ea typeface="Roboto"/>
                <a:cs typeface="Roboto"/>
                <a:sym typeface="Roboto"/>
              </a:rPr>
              <a:t>A Taxonomy for Reproducible and Replicable Research in Environmental Modelling</a:t>
            </a:r>
            <a:r>
              <a:rPr lang="en" sz="600">
                <a:solidFill>
                  <a:srgbClr val="333333"/>
                </a:solidFill>
                <a:highlight>
                  <a:schemeClr val="lt1"/>
                </a:highlight>
                <a:latin typeface="Roboto"/>
                <a:ea typeface="Roboto"/>
                <a:cs typeface="Roboto"/>
                <a:sym typeface="Roboto"/>
              </a:rPr>
              <a:t>”, 2020, </a:t>
            </a:r>
            <a:r>
              <a:rPr lang="en" sz="600" u="sng">
                <a:solidFill>
                  <a:schemeClr val="hlink"/>
                </a:solidFill>
                <a:highlight>
                  <a:schemeClr val="lt1"/>
                </a:highlight>
                <a:latin typeface="Roboto"/>
                <a:ea typeface="Roboto"/>
                <a:cs typeface="Roboto"/>
                <a:sym typeface="Roboto"/>
                <a:hlinkClick r:id="rId3"/>
              </a:rPr>
              <a:t>https://doi.org/10.1016/j.envsoft.2020.104753</a:t>
            </a:r>
            <a:r>
              <a:rPr lang="en" sz="600">
                <a:solidFill>
                  <a:srgbClr val="333333"/>
                </a:solidFill>
                <a:highlight>
                  <a:schemeClr val="lt1"/>
                </a:highlight>
                <a:latin typeface="Roboto"/>
                <a:ea typeface="Roboto"/>
                <a:cs typeface="Roboto"/>
                <a:sym typeface="Roboto"/>
              </a:rPr>
              <a:t>. </a:t>
            </a:r>
            <a:endParaRPr sz="600">
              <a:solidFill>
                <a:srgbClr val="333333"/>
              </a:solidFill>
              <a:highlight>
                <a:schemeClr val="accent4"/>
              </a:highlight>
              <a:latin typeface="Roboto"/>
              <a:ea typeface="Roboto"/>
              <a:cs typeface="Roboto"/>
              <a:sym typeface="Roboto"/>
            </a:endParaRPr>
          </a:p>
        </p:txBody>
      </p:sp>
      <p:pic>
        <p:nvPicPr>
          <p:cNvPr id="74" name="Google Shape;74;p15"/>
          <p:cNvPicPr preferRelativeResize="0"/>
          <p:nvPr/>
        </p:nvPicPr>
        <p:blipFill>
          <a:blip r:embed="rId4">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75" name="Google Shape;75;p15"/>
          <p:cNvPicPr preferRelativeResize="0"/>
          <p:nvPr/>
        </p:nvPicPr>
        <p:blipFill>
          <a:blip r:embed="rId5">
            <a:alphaModFix/>
          </a:blip>
          <a:stretch>
            <a:fillRect/>
          </a:stretch>
        </p:blipFill>
        <p:spPr>
          <a:xfrm>
            <a:off x="423650" y="822950"/>
            <a:ext cx="4864251" cy="3683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696750" y="303550"/>
            <a:ext cx="7750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E94F4D"/>
                </a:solidFill>
                <a:latin typeface="Roboto Medium"/>
                <a:ea typeface="Roboto Medium"/>
                <a:cs typeface="Roboto Medium"/>
                <a:sym typeface="Roboto Medium"/>
              </a:rPr>
              <a:t>Quantifying the ‘Effort of Reproducibility’</a:t>
            </a:r>
            <a:endParaRPr sz="3500">
              <a:solidFill>
                <a:srgbClr val="E94F4D"/>
              </a:solidFill>
              <a:latin typeface="Roboto Medium"/>
              <a:ea typeface="Roboto Medium"/>
              <a:cs typeface="Roboto Medium"/>
              <a:sym typeface="Roboto Medium"/>
            </a:endParaRPr>
          </a:p>
        </p:txBody>
      </p:sp>
      <p:pic>
        <p:nvPicPr>
          <p:cNvPr id="81" name="Google Shape;81;p16"/>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82" name="Google Shape;82;p16"/>
          <p:cNvPicPr preferRelativeResize="0"/>
          <p:nvPr/>
        </p:nvPicPr>
        <p:blipFill>
          <a:blip r:embed="rId4">
            <a:alphaModFix/>
          </a:blip>
          <a:stretch>
            <a:fillRect/>
          </a:stretch>
        </p:blipFill>
        <p:spPr>
          <a:xfrm>
            <a:off x="1171575" y="1726425"/>
            <a:ext cx="6800850" cy="272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41900" y="596625"/>
            <a:ext cx="317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Data Collection</a:t>
            </a:r>
            <a:endParaRPr sz="3500">
              <a:solidFill>
                <a:srgbClr val="E94F4D"/>
              </a:solidFill>
              <a:latin typeface="Roboto Medium"/>
              <a:ea typeface="Roboto Medium"/>
              <a:cs typeface="Roboto Medium"/>
              <a:sym typeface="Roboto Medium"/>
            </a:endParaRPr>
          </a:p>
        </p:txBody>
      </p:sp>
      <p:pic>
        <p:nvPicPr>
          <p:cNvPr id="88" name="Google Shape;88;p17"/>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89" name="Google Shape;89;p17"/>
          <p:cNvPicPr preferRelativeResize="0"/>
          <p:nvPr/>
        </p:nvPicPr>
        <p:blipFill>
          <a:blip r:embed="rId4">
            <a:alphaModFix/>
          </a:blip>
          <a:stretch>
            <a:fillRect/>
          </a:stretch>
        </p:blipFill>
        <p:spPr>
          <a:xfrm>
            <a:off x="2646975" y="746800"/>
            <a:ext cx="6077106" cy="418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41900" y="596625"/>
            <a:ext cx="317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Information Extraction</a:t>
            </a:r>
            <a:endParaRPr sz="3500">
              <a:solidFill>
                <a:srgbClr val="E94F4D"/>
              </a:solidFill>
              <a:latin typeface="Roboto Medium"/>
              <a:ea typeface="Roboto Medium"/>
              <a:cs typeface="Roboto Medium"/>
              <a:sym typeface="Roboto Medium"/>
            </a:endParaRPr>
          </a:p>
        </p:txBody>
      </p:sp>
      <p:pic>
        <p:nvPicPr>
          <p:cNvPr id="95" name="Google Shape;95;p18"/>
          <p:cNvPicPr preferRelativeResize="0"/>
          <p:nvPr/>
        </p:nvPicPr>
        <p:blipFill>
          <a:blip r:embed="rId3">
            <a:alphaModFix/>
          </a:blip>
          <a:stretch>
            <a:fillRect/>
          </a:stretch>
        </p:blipFill>
        <p:spPr>
          <a:xfrm>
            <a:off x="3031500" y="1169325"/>
            <a:ext cx="5439100" cy="3253875"/>
          </a:xfrm>
          <a:prstGeom prst="rect">
            <a:avLst/>
          </a:prstGeom>
          <a:noFill/>
          <a:ln cap="flat" cmpd="sng" w="9525">
            <a:solidFill>
              <a:schemeClr val="dk2"/>
            </a:solidFill>
            <a:prstDash val="solid"/>
            <a:round/>
            <a:headEnd len="sm" w="sm" type="none"/>
            <a:tailEnd len="sm" w="sm" type="none"/>
          </a:ln>
        </p:spPr>
      </p:pic>
      <p:pic>
        <p:nvPicPr>
          <p:cNvPr id="96" name="Google Shape;96;p18"/>
          <p:cNvPicPr preferRelativeResize="0"/>
          <p:nvPr/>
        </p:nvPicPr>
        <p:blipFill>
          <a:blip r:embed="rId4">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5578000" y="505675"/>
            <a:ext cx="32850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500">
                <a:solidFill>
                  <a:srgbClr val="E94F4D"/>
                </a:solidFill>
                <a:latin typeface="Roboto Medium"/>
                <a:ea typeface="Roboto Medium"/>
                <a:cs typeface="Roboto Medium"/>
                <a:sym typeface="Roboto Medium"/>
              </a:rPr>
              <a:t>Inductive</a:t>
            </a:r>
            <a:r>
              <a:rPr lang="en" sz="3500">
                <a:solidFill>
                  <a:srgbClr val="E94F4D"/>
                </a:solidFill>
                <a:latin typeface="Roboto Medium"/>
                <a:ea typeface="Roboto Medium"/>
                <a:cs typeface="Roboto Medium"/>
                <a:sym typeface="Roboto Medium"/>
              </a:rPr>
              <a:t> Analysis</a:t>
            </a:r>
            <a:endParaRPr sz="3500">
              <a:solidFill>
                <a:srgbClr val="E94F4D"/>
              </a:solidFill>
              <a:latin typeface="Roboto Medium"/>
              <a:ea typeface="Roboto Medium"/>
              <a:cs typeface="Roboto Medium"/>
              <a:sym typeface="Roboto Medium"/>
            </a:endParaRPr>
          </a:p>
        </p:txBody>
      </p:sp>
      <p:pic>
        <p:nvPicPr>
          <p:cNvPr id="102" name="Google Shape;102;p19"/>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103" name="Google Shape;103;p19"/>
          <p:cNvPicPr preferRelativeResize="0"/>
          <p:nvPr/>
        </p:nvPicPr>
        <p:blipFill>
          <a:blip r:embed="rId4">
            <a:alphaModFix/>
          </a:blip>
          <a:stretch>
            <a:fillRect/>
          </a:stretch>
        </p:blipFill>
        <p:spPr>
          <a:xfrm>
            <a:off x="216675" y="1078375"/>
            <a:ext cx="6584999" cy="283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476450" y="238550"/>
            <a:ext cx="619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E94F4D"/>
                </a:solidFill>
                <a:latin typeface="Roboto Medium"/>
                <a:ea typeface="Roboto Medium"/>
                <a:cs typeface="Roboto Medium"/>
                <a:sym typeface="Roboto Medium"/>
              </a:rPr>
              <a:t>Scope of reproducibility</a:t>
            </a:r>
            <a:endParaRPr sz="3500">
              <a:solidFill>
                <a:srgbClr val="E94F4D"/>
              </a:solidFill>
              <a:latin typeface="Roboto Medium"/>
              <a:ea typeface="Roboto Medium"/>
              <a:cs typeface="Roboto Medium"/>
              <a:sym typeface="Roboto Medium"/>
            </a:endParaRPr>
          </a:p>
        </p:txBody>
      </p:sp>
      <p:pic>
        <p:nvPicPr>
          <p:cNvPr id="109" name="Google Shape;109;p20"/>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110" name="Google Shape;110;p20"/>
          <p:cNvPicPr preferRelativeResize="0"/>
          <p:nvPr/>
        </p:nvPicPr>
        <p:blipFill>
          <a:blip r:embed="rId4">
            <a:alphaModFix/>
          </a:blip>
          <a:stretch>
            <a:fillRect/>
          </a:stretch>
        </p:blipFill>
        <p:spPr>
          <a:xfrm>
            <a:off x="1251663" y="914900"/>
            <a:ext cx="6774524" cy="409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3700" y="606725"/>
            <a:ext cx="261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E94F4D"/>
                </a:solidFill>
                <a:latin typeface="Roboto Medium"/>
                <a:ea typeface="Roboto Medium"/>
                <a:cs typeface="Roboto Medium"/>
                <a:sym typeface="Roboto Medium"/>
              </a:rPr>
              <a:t>Reasons that made it easy</a:t>
            </a:r>
            <a:endParaRPr sz="3500">
              <a:solidFill>
                <a:srgbClr val="E94F4D"/>
              </a:solidFill>
              <a:latin typeface="Roboto Medium"/>
              <a:ea typeface="Roboto Medium"/>
              <a:cs typeface="Roboto Medium"/>
              <a:sym typeface="Roboto Medium"/>
            </a:endParaRPr>
          </a:p>
        </p:txBody>
      </p:sp>
      <p:pic>
        <p:nvPicPr>
          <p:cNvPr id="116" name="Google Shape;116;p21"/>
          <p:cNvPicPr preferRelativeResize="0"/>
          <p:nvPr/>
        </p:nvPicPr>
        <p:blipFill>
          <a:blip r:embed="rId3">
            <a:alphaModFix/>
          </a:blip>
          <a:stretch>
            <a:fillRect/>
          </a:stretch>
        </p:blipFill>
        <p:spPr>
          <a:xfrm>
            <a:off x="60650" y="90950"/>
            <a:ext cx="825275" cy="282950"/>
          </a:xfrm>
          <a:prstGeom prst="rect">
            <a:avLst/>
          </a:prstGeom>
          <a:noFill/>
          <a:ln>
            <a:noFill/>
          </a:ln>
          <a:effectLst>
            <a:outerShdw blurRad="57150" rotWithShape="0" algn="bl" dir="5400000" dist="19050">
              <a:srgbClr val="000000">
                <a:alpha val="50000"/>
              </a:srgbClr>
            </a:outerShdw>
          </a:effectLst>
        </p:spPr>
      </p:pic>
      <p:pic>
        <p:nvPicPr>
          <p:cNvPr id="117" name="Google Shape;117;p21"/>
          <p:cNvPicPr preferRelativeResize="0"/>
          <p:nvPr/>
        </p:nvPicPr>
        <p:blipFill>
          <a:blip r:embed="rId4">
            <a:alphaModFix/>
          </a:blip>
          <a:stretch>
            <a:fillRect/>
          </a:stretch>
        </p:blipFill>
        <p:spPr>
          <a:xfrm>
            <a:off x="3022375" y="606725"/>
            <a:ext cx="5908599" cy="42610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