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85" r:id="rId3"/>
    <p:sldId id="286" r:id="rId4"/>
    <p:sldId id="258" r:id="rId5"/>
    <p:sldId id="260" r:id="rId6"/>
    <p:sldId id="261" r:id="rId7"/>
    <p:sldId id="297" r:id="rId8"/>
    <p:sldId id="300" r:id="rId9"/>
    <p:sldId id="288" r:id="rId10"/>
    <p:sldId id="289" r:id="rId11"/>
    <p:sldId id="290" r:id="rId12"/>
    <p:sldId id="291" r:id="rId13"/>
    <p:sldId id="294" r:id="rId14"/>
    <p:sldId id="295" r:id="rId15"/>
    <p:sldId id="292" r:id="rId16"/>
    <p:sldId id="299" r:id="rId17"/>
    <p:sldId id="293" r:id="rId18"/>
    <p:sldId id="301" r:id="rId19"/>
    <p:sldId id="302" r:id="rId20"/>
    <p:sldId id="303" r:id="rId21"/>
    <p:sldId id="298" r:id="rId22"/>
    <p:sldId id="287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95"/>
    <p:restoredTop sz="94674"/>
  </p:normalViewPr>
  <p:slideViewPr>
    <p:cSldViewPr snapToGrid="0" snapToObjects="1">
      <p:cViewPr varScale="1">
        <p:scale>
          <a:sx n="88" d="100"/>
          <a:sy n="88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31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3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1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07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9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7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8FE4181-5A30-C047-9A64-4BBB96F6F930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3FB079-DA95-1C41-8006-19AAA78C713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79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9JVvLbI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3JldKoA0z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2A57-F8B4-6E49-B0B1-1F255C379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60137"/>
            <a:ext cx="6172200" cy="1463040"/>
          </a:xfrm>
        </p:spPr>
        <p:txBody>
          <a:bodyPr>
            <a:normAutofit/>
          </a:bodyPr>
          <a:lstStyle/>
          <a:p>
            <a:r>
              <a:rPr lang="en-US"/>
              <a:t>Reproducible Reports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0A92F-ECEB-E540-941A-4C766B96B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 Baldassano</a:t>
            </a:r>
          </a:p>
          <a:p>
            <a:r>
              <a:rPr lang="en-US" dirty="0"/>
              <a:t>PSYC GR6130, Fall 2019</a:t>
            </a:r>
          </a:p>
        </p:txBody>
      </p:sp>
    </p:spTree>
    <p:extLst>
      <p:ext uri="{BB962C8B-B14F-4D97-AF65-F5344CB8AC3E}">
        <p14:creationId xmlns:p14="http://schemas.microsoft.com/office/powerpoint/2010/main" val="36653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5FE-0C91-004D-BE33-871DC6A2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93D-9917-9C47-BAC4-12412690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knitting will re-run every code chunk every time</a:t>
            </a:r>
          </a:p>
          <a:p>
            <a:r>
              <a:rPr lang="en-US" dirty="0"/>
              <a:t>Some code chunks might be slow (e.g. data loading or preprocessing), and aren’t frequently being changed</a:t>
            </a:r>
          </a:p>
          <a:p>
            <a:r>
              <a:rPr lang="en-US" dirty="0"/>
              <a:t>Set cache=TRUE in chunk options to only re-run when code changes</a:t>
            </a:r>
          </a:p>
          <a:p>
            <a:r>
              <a:rPr lang="en-US" dirty="0"/>
              <a:t>Problem: what if this code didn’t change, but something it depends on </a:t>
            </a:r>
            <a:r>
              <a:rPr lang="en-US" i="1" dirty="0"/>
              <a:t>did</a:t>
            </a:r>
            <a:r>
              <a:rPr lang="en-US" dirty="0"/>
              <a:t> change, so it needs to be re-run?</a:t>
            </a:r>
          </a:p>
          <a:p>
            <a:pPr lvl="1"/>
            <a:r>
              <a:rPr lang="en-US" sz="2000" dirty="0"/>
              <a:t>Can use </a:t>
            </a:r>
            <a:r>
              <a:rPr lang="en-US" sz="2000" dirty="0" err="1"/>
              <a:t>dependson</a:t>
            </a:r>
            <a:r>
              <a:rPr lang="en-US" sz="2000" dirty="0"/>
              <a:t>=‘</a:t>
            </a:r>
            <a:r>
              <a:rPr lang="en-US" sz="2000" dirty="0" err="1"/>
              <a:t>prev_chunk_name</a:t>
            </a:r>
            <a:r>
              <a:rPr lang="en-US" sz="2000" dirty="0"/>
              <a:t>’ chunk option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autodep</a:t>
            </a:r>
            <a:r>
              <a:rPr lang="en-US" sz="2000" dirty="0"/>
              <a:t> to guess dependencies automatically: </a:t>
            </a:r>
            <a:r>
              <a:rPr lang="en-US" sz="2000" dirty="0" err="1"/>
              <a:t>opts_chunk$set</a:t>
            </a:r>
            <a:r>
              <a:rPr lang="en-US" sz="2000" dirty="0"/>
              <a:t>(cache=TRUE, </a:t>
            </a:r>
            <a:r>
              <a:rPr lang="en-US" sz="2000" dirty="0" err="1"/>
              <a:t>autodep</a:t>
            </a:r>
            <a:r>
              <a:rPr lang="en-US" sz="2000" dirty="0"/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6775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81EAF-A36C-B748-9D13-3E5B9DF1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38" y="447154"/>
            <a:ext cx="3958319" cy="2993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BD689-72C8-4240-8C8E-E8A94619184A}"/>
              </a:ext>
            </a:extLst>
          </p:cNvPr>
          <p:cNvSpPr txBox="1"/>
          <p:nvPr/>
        </p:nvSpPr>
        <p:spPr>
          <a:xfrm>
            <a:off x="3950995" y="77822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BD044-2DCB-454B-A697-F19F4B9E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0" y="4016546"/>
            <a:ext cx="2861419" cy="2714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447782" y="3569390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PostKnitr.md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0B278-3D67-AD44-BC0A-429F1AAA0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705" y="3938722"/>
            <a:ext cx="2861419" cy="275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6442614" y="356939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0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81EAF-A36C-B748-9D13-3E5B9DF1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838" y="447154"/>
            <a:ext cx="3958319" cy="2993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BD689-72C8-4240-8C8E-E8A94619184A}"/>
              </a:ext>
            </a:extLst>
          </p:cNvPr>
          <p:cNvSpPr txBox="1"/>
          <p:nvPr/>
        </p:nvSpPr>
        <p:spPr>
          <a:xfrm>
            <a:off x="3950995" y="77822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447782" y="3569390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PostKnitr.tex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6442614" y="35693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Output.pdf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964960-9389-D844-B735-E070FFCD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34" y="3938722"/>
            <a:ext cx="3398051" cy="2803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CD222-F2A7-0146-809C-A953CD088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7" y="4154819"/>
            <a:ext cx="4435407" cy="21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5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9BD689-72C8-4240-8C8E-E8A94619184A}"/>
              </a:ext>
            </a:extLst>
          </p:cNvPr>
          <p:cNvSpPr txBox="1"/>
          <p:nvPr/>
        </p:nvSpPr>
        <p:spPr>
          <a:xfrm>
            <a:off x="3950995" y="419198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759688" y="3059668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6127396" y="305914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Output.html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E3856-13E1-C740-9B8A-0F126BAC2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08"/>
          <a:stretch/>
        </p:blipFill>
        <p:spPr>
          <a:xfrm>
            <a:off x="2398485" y="1100134"/>
            <a:ext cx="4347029" cy="14251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8461F43-3CD3-EE44-907B-148243BB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62" y="3637415"/>
            <a:ext cx="3724046" cy="1947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7B78E5-2332-A048-9C2B-81FBA0C1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1" y="3718154"/>
            <a:ext cx="4509446" cy="1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4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437285" y="3244334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PostKnitr.tex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5907305" y="32443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Output.pdf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D9F753-CBAD-F446-8125-62B807C3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19" y="3801940"/>
            <a:ext cx="3365926" cy="24529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9EFEDA-8CDA-9C42-8098-16103998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995" y="3801940"/>
            <a:ext cx="5077568" cy="1504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59219-79F7-9245-BCE0-675729480F57}"/>
              </a:ext>
            </a:extLst>
          </p:cNvPr>
          <p:cNvSpPr txBox="1"/>
          <p:nvPr/>
        </p:nvSpPr>
        <p:spPr>
          <a:xfrm>
            <a:off x="3950995" y="419198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07A724-98A3-C440-8E74-9213863427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08"/>
          <a:stretch/>
        </p:blipFill>
        <p:spPr>
          <a:xfrm>
            <a:off x="2398485" y="1100134"/>
            <a:ext cx="4347029" cy="14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1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9BD689-72C8-4240-8C8E-E8A94619184A}"/>
              </a:ext>
            </a:extLst>
          </p:cNvPr>
          <p:cNvSpPr txBox="1"/>
          <p:nvPr/>
        </p:nvSpPr>
        <p:spPr>
          <a:xfrm>
            <a:off x="3950995" y="577694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594086" y="3121917"/>
            <a:ext cx="12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6442614" y="3121917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Output.html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E3856-13E1-C740-9B8A-0F126BAC2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72"/>
          <a:stretch/>
        </p:blipFill>
        <p:spPr>
          <a:xfrm>
            <a:off x="2398485" y="947026"/>
            <a:ext cx="4347029" cy="15275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3BFCA9-D8C7-464A-9579-D2ED9B50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58" y="3591989"/>
            <a:ext cx="4186542" cy="17932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24C181D-D792-E945-9B7B-75A31AFEA089}"/>
              </a:ext>
            </a:extLst>
          </p:cNvPr>
          <p:cNvGrpSpPr/>
          <p:nvPr/>
        </p:nvGrpSpPr>
        <p:grpSpPr>
          <a:xfrm>
            <a:off x="4854104" y="3701486"/>
            <a:ext cx="4032554" cy="2843179"/>
            <a:chOff x="927098" y="1438877"/>
            <a:chExt cx="7289802" cy="51397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2E0B52C-E578-9A47-AF81-F8F7B111B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7411"/>
            <a:stretch/>
          </p:blipFill>
          <p:spPr>
            <a:xfrm>
              <a:off x="927098" y="1438877"/>
              <a:ext cx="7289800" cy="14229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EA8C5BA-5F98-4540-A217-AAB24467D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0194"/>
            <a:stretch/>
          </p:blipFill>
          <p:spPr>
            <a:xfrm>
              <a:off x="927100" y="2811294"/>
              <a:ext cx="7289800" cy="3767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90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DA45-238C-E148-975E-61925AEE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Self-contained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1186-B43E-BA46-9223-6252FA5E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default </a:t>
            </a:r>
            <a:r>
              <a:rPr lang="en-US" dirty="0" err="1"/>
              <a:t>pandoc</a:t>
            </a:r>
            <a:r>
              <a:rPr lang="en-US" dirty="0"/>
              <a:t> option is to create “self-contained” html files, in which the </a:t>
            </a:r>
            <a:r>
              <a:rPr lang="en-US" dirty="0" err="1"/>
              <a:t>css</a:t>
            </a:r>
            <a:r>
              <a:rPr lang="en-US" dirty="0"/>
              <a:t>, images, other media, etc. are embedded in the html file as base64-encoded strings</a:t>
            </a:r>
          </a:p>
          <a:p>
            <a:r>
              <a:rPr lang="en-US" dirty="0"/>
              <a:t>This means you can share the html file by itself without carting around a whole website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167101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69B895-785A-1D4A-AA18-23DAD95360F3}"/>
              </a:ext>
            </a:extLst>
          </p:cNvPr>
          <p:cNvSpPr txBox="1"/>
          <p:nvPr/>
        </p:nvSpPr>
        <p:spPr>
          <a:xfrm>
            <a:off x="1457510" y="2761993"/>
            <a:ext cx="128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PostKnitr.tex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1DCE-66D6-5449-82B7-385ABEB9847D}"/>
              </a:ext>
            </a:extLst>
          </p:cNvPr>
          <p:cNvSpPr txBox="1"/>
          <p:nvPr/>
        </p:nvSpPr>
        <p:spPr>
          <a:xfrm>
            <a:off x="6452342" y="2761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Output.pdf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F48A1-2CB7-F941-A1B1-F1B1E5A6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" y="3355156"/>
            <a:ext cx="4523632" cy="279272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8B21778-0F98-6C43-8F53-9FC004E47C66}"/>
              </a:ext>
            </a:extLst>
          </p:cNvPr>
          <p:cNvGrpSpPr/>
          <p:nvPr/>
        </p:nvGrpSpPr>
        <p:grpSpPr>
          <a:xfrm>
            <a:off x="5066549" y="3284994"/>
            <a:ext cx="3969349" cy="2716701"/>
            <a:chOff x="602651" y="1011628"/>
            <a:chExt cx="8115300" cy="555427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C7C685B-C549-D045-833E-E0EEBC7FE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8762"/>
            <a:stretch/>
          </p:blipFill>
          <p:spPr>
            <a:xfrm>
              <a:off x="602651" y="1011628"/>
              <a:ext cx="8115300" cy="13324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1299EB-E46E-2247-9186-CA1C97899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0387"/>
            <a:stretch/>
          </p:blipFill>
          <p:spPr>
            <a:xfrm>
              <a:off x="602651" y="2198546"/>
              <a:ext cx="8115300" cy="436735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99ABA4-9B77-F748-BF4F-794EC0B8077B}"/>
              </a:ext>
            </a:extLst>
          </p:cNvPr>
          <p:cNvSpPr txBox="1"/>
          <p:nvPr/>
        </p:nvSpPr>
        <p:spPr>
          <a:xfrm>
            <a:off x="3950995" y="577694"/>
            <a:ext cx="1242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Source.Rmd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6D9289-56D2-B949-9AB7-6D006427E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772"/>
          <a:stretch/>
        </p:blipFill>
        <p:spPr>
          <a:xfrm>
            <a:off x="2398485" y="947026"/>
            <a:ext cx="4347029" cy="15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431-026A-234A-A7AA-A5174D4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BAA-16DE-0748-B5D9-2734430B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Shiny</a:t>
            </a:r>
            <a:r>
              <a:rPr lang="en-US" dirty="0"/>
              <a:t> is a simple framework for embedding interactive tables or plots into your report</a:t>
            </a:r>
          </a:p>
          <a:p>
            <a:r>
              <a:rPr lang="en-US" dirty="0"/>
              <a:t>Specify input widgets, and a function that updates plot</a:t>
            </a:r>
          </a:p>
          <a:p>
            <a:r>
              <a:rPr lang="en-US" dirty="0"/>
              <a:t>Requires a Shiny server running in the background, which gets input from widgets and runs the plotting function</a:t>
            </a:r>
          </a:p>
          <a:p>
            <a:pPr lvl="1"/>
            <a:r>
              <a:rPr lang="en-US" sz="2000" dirty="0"/>
              <a:t>RStudio can automatically set up a Shiny server for you locally</a:t>
            </a:r>
          </a:p>
          <a:p>
            <a:pPr lvl="1"/>
            <a:r>
              <a:rPr lang="en-US" sz="2000" dirty="0"/>
              <a:t>Can host shiny apps on </a:t>
            </a:r>
            <a:r>
              <a:rPr lang="en-US" sz="2000" dirty="0" err="1"/>
              <a:t>shinyapps.io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113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431-026A-234A-A7AA-A5174D4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326CD6-C5A1-B340-85D3-8765CE21F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62" y="2286000"/>
            <a:ext cx="5133376" cy="4022725"/>
          </a:xfrm>
        </p:spPr>
      </p:pic>
    </p:spTree>
    <p:extLst>
      <p:ext uri="{BB962C8B-B14F-4D97-AF65-F5344CB8AC3E}">
        <p14:creationId xmlns:p14="http://schemas.microsoft.com/office/powerpoint/2010/main" val="193731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F635-8230-1643-B95B-988CFBE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Reproducible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68BFE-F9F9-494B-8722-37FC0A1E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6" y="2084832"/>
            <a:ext cx="1886035" cy="1886035"/>
          </a:xfrm>
          <a:prstGeom prst="rect">
            <a:avLst/>
          </a:prstGeom>
        </p:spPr>
      </p:pic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793FFFB-32D5-C54C-AA49-7DAC7CDCD966}"/>
              </a:ext>
            </a:extLst>
          </p:cNvPr>
          <p:cNvSpPr/>
          <p:nvPr/>
        </p:nvSpPr>
        <p:spPr>
          <a:xfrm>
            <a:off x="3143123" y="2220300"/>
            <a:ext cx="1270000" cy="516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456AA-1228-864B-A617-6FD23AE3B2BB}"/>
              </a:ext>
            </a:extLst>
          </p:cNvPr>
          <p:cNvSpPr txBox="1"/>
          <p:nvPr/>
        </p:nvSpPr>
        <p:spPr>
          <a:xfrm>
            <a:off x="1164923" y="39708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B03C907E-F22D-A744-A99D-F30FCF808401}"/>
              </a:ext>
            </a:extLst>
          </p:cNvPr>
          <p:cNvSpPr/>
          <p:nvPr/>
        </p:nvSpPr>
        <p:spPr>
          <a:xfrm>
            <a:off x="4861857" y="2222332"/>
            <a:ext cx="1270000" cy="51646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1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12FB37FE-9D68-7743-BD3F-BDBCDC199A38}"/>
              </a:ext>
            </a:extLst>
          </p:cNvPr>
          <p:cNvSpPr/>
          <p:nvPr/>
        </p:nvSpPr>
        <p:spPr>
          <a:xfrm>
            <a:off x="3143123" y="3371766"/>
            <a:ext cx="1270000" cy="516466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2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0E02203-8AEA-F144-AE91-C79D2F0BCFE7}"/>
              </a:ext>
            </a:extLst>
          </p:cNvPr>
          <p:cNvSpPr/>
          <p:nvPr/>
        </p:nvSpPr>
        <p:spPr>
          <a:xfrm>
            <a:off x="4861857" y="3373798"/>
            <a:ext cx="1270000" cy="516466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Plot 2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40221D6D-6675-454D-B86F-E814E8E31FC7}"/>
              </a:ext>
            </a:extLst>
          </p:cNvPr>
          <p:cNvSpPr/>
          <p:nvPr/>
        </p:nvSpPr>
        <p:spPr>
          <a:xfrm>
            <a:off x="4861857" y="4616366"/>
            <a:ext cx="1270000" cy="516466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560"/>
              </a:lnSpc>
            </a:pPr>
            <a:r>
              <a:rPr lang="en-US" dirty="0"/>
              <a:t>Report text</a:t>
            </a:r>
          </a:p>
        </p:txBody>
      </p:sp>
      <p:sp>
        <p:nvSpPr>
          <p:cNvPr id="11" name="Terminator 10">
            <a:extLst>
              <a:ext uri="{FF2B5EF4-FFF2-40B4-BE49-F238E27FC236}">
                <a16:creationId xmlns:a16="http://schemas.microsoft.com/office/drawing/2014/main" id="{511C1648-9E32-1D46-86E0-592D696C48F6}"/>
              </a:ext>
            </a:extLst>
          </p:cNvPr>
          <p:cNvSpPr/>
          <p:nvPr/>
        </p:nvSpPr>
        <p:spPr>
          <a:xfrm>
            <a:off x="7389283" y="2756832"/>
            <a:ext cx="1337733" cy="1746334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99841-1678-E849-B619-A526949AA4C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27901" y="2478533"/>
            <a:ext cx="715222" cy="5493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BB5F6F-92DC-4E40-A759-5F96D9617FBB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427901" y="3027850"/>
            <a:ext cx="715222" cy="6021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001601-765D-AE41-A495-72EEF42004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413123" y="2478533"/>
            <a:ext cx="448734" cy="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1DF436-8822-2042-A1A2-5FCCF2CFF52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13123" y="3629999"/>
            <a:ext cx="448734" cy="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89D93-25D9-FA43-994C-6E939E99C06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131857" y="3954103"/>
            <a:ext cx="1257426" cy="920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7F3E56-1E89-E648-A643-7D5D9655083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6131857" y="3629999"/>
            <a:ext cx="1257426" cy="2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648F88-BA0C-B549-9177-5507E9FB0F6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31857" y="2480565"/>
            <a:ext cx="1257426" cy="7474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4B45CA-E22C-434C-83B7-7970F1E2454E}"/>
              </a:ext>
            </a:extLst>
          </p:cNvPr>
          <p:cNvGrpSpPr/>
          <p:nvPr/>
        </p:nvGrpSpPr>
        <p:grpSpPr>
          <a:xfrm>
            <a:off x="3143123" y="1994170"/>
            <a:ext cx="2988734" cy="3981350"/>
            <a:chOff x="3143123" y="1994170"/>
            <a:chExt cx="2988734" cy="39813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E925A6-7C38-334D-97B1-4ED8FB19125A}"/>
                </a:ext>
              </a:extLst>
            </p:cNvPr>
            <p:cNvSpPr/>
            <p:nvPr/>
          </p:nvSpPr>
          <p:spPr>
            <a:xfrm>
              <a:off x="3143123" y="1994170"/>
              <a:ext cx="2988734" cy="394943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15A85-D058-224E-A6F0-44F259E20427}"/>
                </a:ext>
              </a:extLst>
            </p:cNvPr>
            <p:cNvSpPr txBox="1"/>
            <p:nvPr/>
          </p:nvSpPr>
          <p:spPr>
            <a:xfrm>
              <a:off x="3811535" y="5606188"/>
              <a:ext cx="1520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Markdown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028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E431-026A-234A-A7AA-A5174D45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9BAA-16DE-0748-B5D9-2734430BA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24891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```{r, echo=FALSE}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sliderInput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("bins",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"Number of bins:", 30, min = 1, max = 50)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renderPlot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x    = faithful[, 2]  # Old Faithful Geyser data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bins = seq(min(x), max(x),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length.out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input$bins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+ 1)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# draw the histogram with the specified number of bins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hist(x, breaks = bins, col =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darkgray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border = 'white')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734008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FA1C-1B3E-F843-9E52-75D28565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Markdown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B203-5109-B64C-9B15-F27A5D90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is often the case with python, there are a million different ways to do things:</a:t>
            </a:r>
          </a:p>
          <a:p>
            <a:pPr lvl="1"/>
            <a:r>
              <a:rPr lang="en-US" sz="2000" i="1" dirty="0" err="1"/>
              <a:t>pweave</a:t>
            </a:r>
            <a:r>
              <a:rPr lang="en-US" sz="2000" dirty="0"/>
              <a:t> and </a:t>
            </a:r>
            <a:r>
              <a:rPr lang="en-US" sz="2000" i="1" dirty="0" err="1"/>
              <a:t>knitpy</a:t>
            </a:r>
            <a:r>
              <a:rPr lang="en-US" sz="2000" dirty="0"/>
              <a:t>: python markdown -&gt; html/docx/pdf</a:t>
            </a:r>
          </a:p>
          <a:p>
            <a:pPr lvl="1"/>
            <a:r>
              <a:rPr lang="en-US" sz="2000" i="1" dirty="0"/>
              <a:t>stitch</a:t>
            </a:r>
            <a:r>
              <a:rPr lang="en-US" sz="2000" dirty="0"/>
              <a:t>: python/R markdown -&gt; html/docx/pdf</a:t>
            </a:r>
            <a:endParaRPr lang="en-US" sz="2000" i="1" dirty="0"/>
          </a:p>
          <a:p>
            <a:pPr lvl="1"/>
            <a:r>
              <a:rPr lang="en-US" sz="2000" i="1" dirty="0" err="1"/>
              <a:t>podoc</a:t>
            </a:r>
            <a:r>
              <a:rPr lang="en-US" sz="2000" i="1" dirty="0"/>
              <a:t>, </a:t>
            </a:r>
            <a:r>
              <a:rPr lang="en-US" sz="2000" i="1" dirty="0" err="1"/>
              <a:t>notedown</a:t>
            </a:r>
            <a:r>
              <a:rPr lang="en-US" sz="2000" i="1" dirty="0"/>
              <a:t>, </a:t>
            </a:r>
            <a:r>
              <a:rPr lang="en-US" sz="2000" i="1" dirty="0" err="1"/>
              <a:t>jupytext</a:t>
            </a:r>
            <a:r>
              <a:rPr lang="en-US" sz="2000" dirty="0"/>
              <a:t>: markdown &lt;-&gt; notebook conversion</a:t>
            </a:r>
          </a:p>
          <a:p>
            <a:pPr lvl="1"/>
            <a:r>
              <a:rPr lang="en-US" sz="2000" i="1" dirty="0" err="1"/>
              <a:t>ipymd</a:t>
            </a:r>
            <a:r>
              <a:rPr lang="en-US" sz="2000" dirty="0"/>
              <a:t>: edit markdown files in </a:t>
            </a:r>
            <a:r>
              <a:rPr lang="en-US" sz="2000" dirty="0" err="1"/>
              <a:t>jupyter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8476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450D-12AC-CC4E-910B-073AF052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with single-file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59C1-95AA-964D-A0D1-517C8ED75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approach of knitting/weaving a single markdown file doesn’t apply well to a complex project, which may require multiple pieces of software and long-running (or cluster-level) analyses</a:t>
            </a:r>
          </a:p>
          <a:p>
            <a:r>
              <a:rPr lang="en-US" dirty="0"/>
              <a:t>Next week: approaches for complex reproducible </a:t>
            </a:r>
            <a:r>
              <a:rPr lang="en-US" i="1" dirty="0"/>
              <a:t>manuscripts</a:t>
            </a:r>
          </a:p>
          <a:p>
            <a:r>
              <a:rPr lang="en-US" dirty="0"/>
              <a:t>Also: reports/manuscripts are only reproducible if the data and software environment are exactly the same across computers – will be addressed next month</a:t>
            </a:r>
          </a:p>
        </p:txBody>
      </p:sp>
    </p:spTree>
    <p:extLst>
      <p:ext uri="{BB962C8B-B14F-4D97-AF65-F5344CB8AC3E}">
        <p14:creationId xmlns:p14="http://schemas.microsoft.com/office/powerpoint/2010/main" val="429084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E2CC-44BD-0642-AA5B-7353613A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2779-38E3-5841-B65F-D5E93FC46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assignment: </a:t>
            </a:r>
            <a:r>
              <a:rPr lang="en-US" dirty="0">
                <a:hlinkClick r:id="rId2"/>
              </a:rPr>
              <a:t>https://classroom.github.com/a/9JVvLbIy</a:t>
            </a:r>
            <a:endParaRPr lang="en-US" dirty="0"/>
          </a:p>
          <a:p>
            <a:r>
              <a:rPr lang="en-US" dirty="0"/>
              <a:t>(I’ve changed some settings that will hopefully make this faster)</a:t>
            </a:r>
          </a:p>
          <a:p>
            <a:r>
              <a:rPr lang="en-US" dirty="0"/>
              <a:t>Git clone to your machine, and open </a:t>
            </a:r>
            <a:r>
              <a:rPr lang="en-US" dirty="0" err="1"/>
              <a:t>squirrels.Rmd</a:t>
            </a:r>
            <a:r>
              <a:rPr lang="en-US" dirty="0"/>
              <a:t> in RStudio.</a:t>
            </a:r>
          </a:p>
        </p:txBody>
      </p:sp>
    </p:spTree>
    <p:extLst>
      <p:ext uri="{BB962C8B-B14F-4D97-AF65-F5344CB8AC3E}">
        <p14:creationId xmlns:p14="http://schemas.microsoft.com/office/powerpoint/2010/main" val="3643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2D78-2EC7-F64F-AFF5-31A9BD99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Write a Report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0AC1-7CFD-364A-9887-E1E4016F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Markdown file contains all the code to perform the analyses and generate the plots in the paper</a:t>
            </a:r>
          </a:p>
          <a:p>
            <a:r>
              <a:rPr lang="en-US" dirty="0"/>
              <a:t>Clicking a single button turns data into a report, ensuring:</a:t>
            </a:r>
          </a:p>
          <a:p>
            <a:pPr lvl="1"/>
            <a:r>
              <a:rPr lang="en-US" sz="2000" dirty="0"/>
              <a:t>The exact code you used to produce the results is known</a:t>
            </a:r>
          </a:p>
          <a:p>
            <a:pPr lvl="1"/>
            <a:r>
              <a:rPr lang="en-US" sz="2000" dirty="0"/>
              <a:t>Results can be easily re-generated if data changes</a:t>
            </a:r>
          </a:p>
          <a:p>
            <a:pPr marL="128016" lvl="1" indent="0">
              <a:buNone/>
            </a:pPr>
            <a:endParaRPr lang="en-US" sz="2000" dirty="0"/>
          </a:p>
          <a:p>
            <a:pPr marL="128016" lvl="1" indent="0">
              <a:buNone/>
            </a:pPr>
            <a:r>
              <a:rPr lang="en-US" sz="2000" dirty="0">
                <a:hlinkClick r:id="rId2"/>
              </a:rPr>
              <a:t>https://youtu.be/s3JldKoA0zw</a:t>
            </a: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  <a:p>
            <a:pPr marL="128016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432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91C7-87E8-944B-A24D-A55EEE93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FBB5-7DBA-E949-BC01-BB21CF2F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r>
              <a:rPr lang="en-US" dirty="0"/>
              <a:t> (.</a:t>
            </a:r>
            <a:r>
              <a:rPr lang="en-US" dirty="0" err="1"/>
              <a:t>Rmd</a:t>
            </a:r>
            <a:r>
              <a:rPr lang="en-US" dirty="0"/>
              <a:t>) files combine markdown text with R code</a:t>
            </a:r>
          </a:p>
          <a:p>
            <a:r>
              <a:rPr lang="en-US" dirty="0"/>
              <a:t>Easy to edit with </a:t>
            </a:r>
            <a:r>
              <a:rPr lang="en-US" dirty="0" err="1"/>
              <a:t>Rstudio</a:t>
            </a:r>
            <a:r>
              <a:rPr lang="en-US" dirty="0"/>
              <a:t> (or </a:t>
            </a:r>
            <a:r>
              <a:rPr lang="en-US" dirty="0" err="1"/>
              <a:t>Rstudio.cloud</a:t>
            </a:r>
            <a:r>
              <a:rPr lang="en-US" dirty="0"/>
              <a:t>), can “knit” into many different output formats (pdf, html…)</a:t>
            </a:r>
          </a:p>
          <a:p>
            <a:r>
              <a:rPr lang="en-US" dirty="0"/>
              <a:t>Plain-text format plays nicely with other tools, e.g. git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4022004-EE06-7D4F-B806-EB5ACEEE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14" y="4297680"/>
            <a:ext cx="6944572" cy="1177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86B1FB-D18D-1547-B564-DF92BCE061B9}"/>
              </a:ext>
            </a:extLst>
          </p:cNvPr>
          <p:cNvSpPr txBox="1"/>
          <p:nvPr/>
        </p:nvSpPr>
        <p:spPr>
          <a:xfrm>
            <a:off x="3685323" y="5474726"/>
            <a:ext cx="1126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or others,</a:t>
            </a:r>
          </a:p>
          <a:p>
            <a:pPr algn="ctr"/>
            <a:r>
              <a:rPr lang="en-US" sz="2000" dirty="0"/>
              <a:t>e.g. </a:t>
            </a:r>
            <a:r>
              <a:rPr lang="en-US" sz="2000" dirty="0" err="1"/>
              <a:t>tex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34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91C7-87E8-944B-A24D-A55EEE93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555211-133B-7947-9FBC-70CF026D6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509848"/>
            <a:ext cx="7289800" cy="3575029"/>
          </a:xfrm>
        </p:spPr>
      </p:pic>
    </p:spTree>
    <p:extLst>
      <p:ext uri="{BB962C8B-B14F-4D97-AF65-F5344CB8AC3E}">
        <p14:creationId xmlns:p14="http://schemas.microsoft.com/office/powerpoint/2010/main" val="365790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91C7-87E8-944B-A24D-A55EEE93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4901E-56D3-A749-8218-11E5E6463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907" y="1695399"/>
            <a:ext cx="4500186" cy="4649955"/>
          </a:xfrm>
        </p:spPr>
      </p:pic>
    </p:spTree>
    <p:extLst>
      <p:ext uri="{BB962C8B-B14F-4D97-AF65-F5344CB8AC3E}">
        <p14:creationId xmlns:p14="http://schemas.microsoft.com/office/powerpoint/2010/main" val="303993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A2C8-6392-B943-8AE0-CFED7CE5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Header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CF2FE-A837-134E-AC65-907035ED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4586514"/>
            <a:ext cx="7290055" cy="1722846"/>
          </a:xfrm>
        </p:spPr>
        <p:txBody>
          <a:bodyPr/>
          <a:lstStyle/>
          <a:p>
            <a:r>
              <a:rPr lang="en-US" dirty="0"/>
              <a:t>YAML =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Specifies basic document metadata and output options</a:t>
            </a:r>
          </a:p>
          <a:p>
            <a:r>
              <a:rPr lang="en-US" dirty="0"/>
              <a:t>Note that indentation matters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E693C33-E456-AB45-88D5-31EF271F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084832"/>
            <a:ext cx="23622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8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A2C8-6392-B943-8AE0-CFED7CE5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B27DB-C85F-9842-AA19-8F74F0B3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YAML options:</a:t>
            </a:r>
          </a:p>
          <a:p>
            <a:pPr lvl="1"/>
            <a:r>
              <a:rPr lang="en-US" sz="2000" dirty="0"/>
              <a:t>Output file types (first one is default)</a:t>
            </a:r>
          </a:p>
          <a:p>
            <a:pPr lvl="2"/>
            <a:r>
              <a:rPr lang="en-US" sz="2000" dirty="0"/>
              <a:t>HTML</a:t>
            </a:r>
          </a:p>
          <a:p>
            <a:pPr lvl="2"/>
            <a:r>
              <a:rPr lang="en-US" sz="2000" dirty="0"/>
              <a:t>PDF</a:t>
            </a:r>
          </a:p>
          <a:p>
            <a:pPr lvl="2"/>
            <a:r>
              <a:rPr lang="en-US" sz="2000" dirty="0"/>
              <a:t>Word</a:t>
            </a:r>
          </a:p>
          <a:p>
            <a:pPr lvl="2"/>
            <a:r>
              <a:rPr lang="en-US" sz="2000" dirty="0"/>
              <a:t>Rich Text Format</a:t>
            </a:r>
          </a:p>
          <a:p>
            <a:pPr lvl="1"/>
            <a:r>
              <a:rPr lang="en-US" sz="2000" dirty="0"/>
              <a:t>Author, Date</a:t>
            </a:r>
          </a:p>
          <a:p>
            <a:pPr lvl="1"/>
            <a:r>
              <a:rPr lang="en-US" sz="2000" dirty="0"/>
              <a:t>Themes, highlighting, custom CSS</a:t>
            </a:r>
          </a:p>
          <a:p>
            <a:pPr lvl="1"/>
            <a:r>
              <a:rPr lang="en-US" sz="2000" dirty="0"/>
              <a:t>Global figure size options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0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F5FE-0C91-004D-BE33-871DC6A2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chunk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C93D-9917-9C47-BAC4-12412690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chunks start with a line with the format:</a:t>
            </a:r>
          </a:p>
          <a:p>
            <a:r>
              <a:rPr lang="en-US" dirty="0"/>
              <a:t>```{r </a:t>
            </a:r>
            <a:r>
              <a:rPr lang="en-US" dirty="0" err="1"/>
              <a:t>chunk_name</a:t>
            </a:r>
            <a:r>
              <a:rPr lang="en-US" dirty="0"/>
              <a:t>, option1=X, option2=Y}</a:t>
            </a:r>
          </a:p>
          <a:p>
            <a:r>
              <a:rPr lang="en-US" dirty="0"/>
              <a:t>The </a:t>
            </a:r>
            <a:r>
              <a:rPr lang="en-US" dirty="0" err="1"/>
              <a:t>chunk_name</a:t>
            </a:r>
            <a:r>
              <a:rPr lang="en-US" dirty="0"/>
              <a:t> is optional – it makes error messages more informative, and allows chunk dependencies (see next slide)</a:t>
            </a:r>
          </a:p>
          <a:p>
            <a:r>
              <a:rPr lang="en-US" dirty="0"/>
              <a:t>Common chunk options:</a:t>
            </a:r>
          </a:p>
          <a:p>
            <a:pPr lvl="1"/>
            <a:r>
              <a:rPr lang="en-US" dirty="0"/>
              <a:t>echo=FALSE – don’t show code in final document, but do show code outputs</a:t>
            </a:r>
          </a:p>
          <a:p>
            <a:pPr lvl="1"/>
            <a:r>
              <a:rPr lang="en-US" dirty="0"/>
              <a:t>include=FALSE – don’t show code or outputs in final document</a:t>
            </a:r>
          </a:p>
          <a:p>
            <a:pPr lvl="1"/>
            <a:r>
              <a:rPr lang="en-US" dirty="0"/>
              <a:t>eval=FALSE – disable chunk from running, but still show code in final document</a:t>
            </a:r>
          </a:p>
          <a:p>
            <a:pPr lvl="1"/>
            <a:r>
              <a:rPr lang="en-US" dirty="0"/>
              <a:t>tidy=TRUE – clean up code using </a:t>
            </a:r>
            <a:r>
              <a:rPr lang="en-US" dirty="0" err="1"/>
              <a:t>tidy_source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fig.height</a:t>
            </a:r>
            <a:r>
              <a:rPr lang="en-US" dirty="0"/>
              <a:t>, </a:t>
            </a:r>
            <a:r>
              <a:rPr lang="en-US" dirty="0" err="1"/>
              <a:t>fig.width</a:t>
            </a:r>
            <a:r>
              <a:rPr lang="en-US" dirty="0"/>
              <a:t> – control figure output size</a:t>
            </a:r>
          </a:p>
        </p:txBody>
      </p:sp>
    </p:spTree>
    <p:extLst>
      <p:ext uri="{BB962C8B-B14F-4D97-AF65-F5344CB8AC3E}">
        <p14:creationId xmlns:p14="http://schemas.microsoft.com/office/powerpoint/2010/main" val="3144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{E530D00F-3052-4848-97DE-AC6D6C673EBF}tf10001061</Template>
  <TotalTime>20345</TotalTime>
  <Words>878</Words>
  <Application>Microsoft Macintosh PowerPoint</Application>
  <PresentationFormat>On-screen Show (4:3)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</vt:lpstr>
      <vt:lpstr>Tw Cen MT</vt:lpstr>
      <vt:lpstr>Tw Cen MT Condensed</vt:lpstr>
      <vt:lpstr>Wingdings 3</vt:lpstr>
      <vt:lpstr>Integral</vt:lpstr>
      <vt:lpstr>Reproducible Reports</vt:lpstr>
      <vt:lpstr>A simple Reproducible Pipeline</vt:lpstr>
      <vt:lpstr>Why Write a Report this way?</vt:lpstr>
      <vt:lpstr>RMarkdown</vt:lpstr>
      <vt:lpstr>RMarkdown</vt:lpstr>
      <vt:lpstr>RMarkdown</vt:lpstr>
      <vt:lpstr>YAML Header</vt:lpstr>
      <vt:lpstr>YAML Header</vt:lpstr>
      <vt:lpstr>Code chunk options</vt:lpstr>
      <vt:lpstr>Code chunk Caching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Self-contained HTML</vt:lpstr>
      <vt:lpstr>PowerPoint Presentation</vt:lpstr>
      <vt:lpstr>Shiny APPS</vt:lpstr>
      <vt:lpstr>Shiny APPS</vt:lpstr>
      <vt:lpstr>Shiny APPS</vt:lpstr>
      <vt:lpstr>Python Markdown reports</vt:lpstr>
      <vt:lpstr>Caveats with single-file reports</vt:lpstr>
      <vt:lpstr>Lab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Notebooks for python and R </dc:title>
  <dc:creator>Christopher Baldassano</dc:creator>
  <cp:lastModifiedBy>Christopher Baldassano</cp:lastModifiedBy>
  <cp:revision>74</cp:revision>
  <dcterms:created xsi:type="dcterms:W3CDTF">2019-07-11T19:59:44Z</dcterms:created>
  <dcterms:modified xsi:type="dcterms:W3CDTF">2019-10-17T21:21:35Z</dcterms:modified>
</cp:coreProperties>
</file>