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linkedin.com/in/andressafreires/" TargetMode="External"/><Relationship Id="rId2" Type="http://schemas.openxmlformats.org/officeDocument/2006/relationships/hyperlink" Target="mailto:andressafreiresoliveira@gmail.com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32040" y="-304200"/>
            <a:ext cx="4525920" cy="5446080"/>
          </a:xfrm>
          <a:prstGeom prst="rect">
            <a:avLst/>
          </a:prstGeom>
          <a:solidFill>
            <a:srgbClr val="a866ff"/>
          </a:solidFill>
          <a:ln w="9360">
            <a:solidFill>
              <a:srgbClr val="a8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4544640" y="2250360"/>
            <a:ext cx="4525920" cy="19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7200" spc="-1" strike="noStrike">
                <a:solidFill>
                  <a:srgbClr val="a866ff"/>
                </a:solidFill>
                <a:latin typeface="Montserrat"/>
                <a:ea typeface="Montserrat"/>
              </a:rPr>
              <a:t>BANCO DE</a:t>
            </a:r>
            <a:br/>
            <a:r>
              <a:rPr b="1" lang="pt-BR" sz="7200" spc="-1" strike="noStrike">
                <a:solidFill>
                  <a:srgbClr val="a866ff"/>
                </a:solidFill>
                <a:latin typeface="Montserrat"/>
                <a:ea typeface="Montserrat"/>
              </a:rPr>
              <a:t>DADOS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</a:pPr>
            <a:fld id="{4B37CF10-AC41-43C5-B43A-79BC06233541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pt-BR" sz="1000" spc="-1" strike="noStrike">
              <a:latin typeface="Arial"/>
            </a:endParaRPr>
          </a:p>
        </p:txBody>
      </p:sp>
      <p:pic>
        <p:nvPicPr>
          <p:cNvPr id="79" name="Google Shape;57;p13" descr=""/>
          <p:cNvPicPr/>
          <p:nvPr/>
        </p:nvPicPr>
        <p:blipFill>
          <a:blip r:embed="rId1"/>
          <a:stretch/>
        </p:blipFill>
        <p:spPr>
          <a:xfrm>
            <a:off x="304200" y="4783680"/>
            <a:ext cx="1793160" cy="271080"/>
          </a:xfrm>
          <a:prstGeom prst="rect">
            <a:avLst/>
          </a:prstGeom>
          <a:ln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147240" y="2001960"/>
            <a:ext cx="406188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Montserrat"/>
                <a:ea typeface="Montserrat"/>
              </a:rPr>
              <a:t>EXERCÍCIOS</a:t>
            </a:r>
            <a:endParaRPr b="0" lang="pt-BR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13840" y="288000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440000"/>
            <a:ext cx="2530800" cy="9406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Médicos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35440" y="235440"/>
            <a:ext cx="78998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a866ff"/>
                </a:solidFill>
                <a:latin typeface="Montserrat"/>
                <a:ea typeface="Montserrat"/>
              </a:rPr>
              <a:t>1. Médicos possuem uma especialidade única - MER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594240" y="1296000"/>
            <a:ext cx="2285280" cy="128412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Possui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336000" y="1368000"/>
            <a:ext cx="2530800" cy="9406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Especialização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1368000" y="345600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CRM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142200" y="295200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CPF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5616000" y="294984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 flipH="1" rot="10800000">
            <a:off x="15433200" y="3481920"/>
            <a:ext cx="17060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 flipH="1" rot="10800000">
            <a:off x="15099840" y="3835440"/>
            <a:ext cx="1627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 flipH="1" rot="10800000">
            <a:off x="15610320" y="4110120"/>
            <a:ext cx="1735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 flipH="1" rot="10800000">
            <a:off x="15433200" y="4396320"/>
            <a:ext cx="17060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3"/>
          <p:cNvSpPr/>
          <p:nvPr/>
        </p:nvSpPr>
        <p:spPr>
          <a:xfrm flipH="1" rot="10800000">
            <a:off x="15099840" y="4749840"/>
            <a:ext cx="1627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4"/>
          <p:cNvSpPr/>
          <p:nvPr/>
        </p:nvSpPr>
        <p:spPr>
          <a:xfrm flipH="1" rot="10800000">
            <a:off x="15610320" y="5024520"/>
            <a:ext cx="1735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21"/>
          <p:cNvSpPr/>
          <p:nvPr/>
        </p:nvSpPr>
        <p:spPr>
          <a:xfrm>
            <a:off x="3168000" y="1440000"/>
            <a:ext cx="35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22"/>
          <p:cNvSpPr/>
          <p:nvPr/>
        </p:nvSpPr>
        <p:spPr>
          <a:xfrm>
            <a:off x="5880600" y="1512000"/>
            <a:ext cx="310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23"/>
          <p:cNvSpPr/>
          <p:nvPr/>
        </p:nvSpPr>
        <p:spPr>
          <a:xfrm>
            <a:off x="2520000" y="295200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 flipH="1">
            <a:off x="862200" y="2381400"/>
            <a:ext cx="906480" cy="570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5"/>
          <p:cNvSpPr/>
          <p:nvPr/>
        </p:nvSpPr>
        <p:spPr>
          <a:xfrm>
            <a:off x="1769760" y="2381400"/>
            <a:ext cx="318600" cy="1074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6"/>
          <p:cNvSpPr/>
          <p:nvPr/>
        </p:nvSpPr>
        <p:spPr>
          <a:xfrm>
            <a:off x="1769760" y="2381400"/>
            <a:ext cx="1470600" cy="570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7"/>
          <p:cNvSpPr/>
          <p:nvPr/>
        </p:nvSpPr>
        <p:spPr>
          <a:xfrm>
            <a:off x="3035520" y="1910520"/>
            <a:ext cx="558360" cy="27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8"/>
          <p:cNvSpPr/>
          <p:nvPr/>
        </p:nvSpPr>
        <p:spPr>
          <a:xfrm flipV="1">
            <a:off x="5880240" y="1837800"/>
            <a:ext cx="455400" cy="99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9"/>
          <p:cNvSpPr/>
          <p:nvPr/>
        </p:nvSpPr>
        <p:spPr>
          <a:xfrm flipH="1">
            <a:off x="6336000" y="2309400"/>
            <a:ext cx="1264680" cy="640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0"/>
          <p:cNvSpPr/>
          <p:nvPr/>
        </p:nvSpPr>
        <p:spPr>
          <a:xfrm>
            <a:off x="7601760" y="2309400"/>
            <a:ext cx="532440" cy="570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"/>
          <p:cNvGraphicFramePr/>
          <p:nvPr/>
        </p:nvGraphicFramePr>
        <p:xfrm>
          <a:off x="975600" y="1841400"/>
          <a:ext cx="3155400" cy="1743840"/>
        </p:xfrm>
        <a:graphic>
          <a:graphicData uri="http://schemas.openxmlformats.org/drawingml/2006/table">
            <a:tbl>
              <a:tblPr/>
              <a:tblGrid>
                <a:gridCol w="1231920"/>
                <a:gridCol w="961920"/>
                <a:gridCol w="961920"/>
              </a:tblGrid>
              <a:tr h="521280">
                <a:tc gridSpan="2"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        </a:t>
                      </a:r>
                      <a:r>
                        <a:rPr b="0" lang="pt-BR" sz="1600" spc="-1" strike="noStrike">
                          <a:latin typeface="Times New Roman"/>
                        </a:rPr>
                        <a:t>Médico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ffffff"/>
                    </a:solidFill>
                  </a:tcPr>
                </a:tc>
              </a:tr>
              <a:tr h="521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Times New Roman"/>
                        </a:rPr>
                        <a:t>CPF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latin typeface="Times New Roman"/>
                        </a:rPr>
                        <a:t>CRM</a:t>
                      </a:r>
                      <a:endParaRPr b="0" lang="pt-BR" sz="10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latin typeface="Arial"/>
                        </a:rPr>
                        <a:t>Código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0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</a:rPr>
                        <a:t>12356718934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</a:rPr>
                        <a:t>123456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Arial"/>
                        </a:rPr>
                        <a:t>01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latin typeface="Arial"/>
                        </a:rPr>
                        <a:t>34578945676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789101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latin typeface="Arial"/>
                        </a:rPr>
                        <a:t>02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" name="CustomShape 2"/>
          <p:cNvSpPr/>
          <p:nvPr/>
        </p:nvSpPr>
        <p:spPr>
          <a:xfrm>
            <a:off x="235440" y="235440"/>
            <a:ext cx="78998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a866ff"/>
                </a:solidFill>
                <a:latin typeface="Montserrat"/>
                <a:ea typeface="Montserrat"/>
              </a:rPr>
              <a:t>1. Médicos possuem uma especialidade única - Tabela </a:t>
            </a:r>
            <a:endParaRPr b="0" lang="pt-BR" sz="1600" spc="-1" strike="noStrike">
              <a:latin typeface="Arial"/>
            </a:endParaRPr>
          </a:p>
        </p:txBody>
      </p:sp>
      <p:graphicFrame>
        <p:nvGraphicFramePr>
          <p:cNvPr id="113" name="Table 3"/>
          <p:cNvGraphicFramePr/>
          <p:nvPr/>
        </p:nvGraphicFramePr>
        <p:xfrm>
          <a:off x="5964840" y="1800000"/>
          <a:ext cx="1522800" cy="2317320"/>
        </p:xfrm>
        <a:graphic>
          <a:graphicData uri="http://schemas.openxmlformats.org/drawingml/2006/table">
            <a:tbl>
              <a:tblPr/>
              <a:tblGrid>
                <a:gridCol w="837000"/>
                <a:gridCol w="686160"/>
              </a:tblGrid>
              <a:tr h="579240">
                <a:tc gridSpan="2"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Especialidade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792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Nome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Código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92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</a:rPr>
                        <a:t>Pediatria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799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Times New Roman"/>
                        </a:rPr>
                        <a:t>Ortopedia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02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" name="CustomShape 4"/>
          <p:cNvSpPr/>
          <p:nvPr/>
        </p:nvSpPr>
        <p:spPr>
          <a:xfrm>
            <a:off x="4131000" y="2713320"/>
            <a:ext cx="1833480" cy="244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4248000" y="2376000"/>
            <a:ext cx="2872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5472000" y="2592000"/>
            <a:ext cx="2872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35440" y="235440"/>
            <a:ext cx="78998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a866ff"/>
                </a:solidFill>
                <a:latin typeface="Montserrat"/>
                <a:ea typeface="Montserrat"/>
              </a:rPr>
              <a:t>2. Médicos podem ter mais de uma especialidade - MER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312000" y="1296000"/>
            <a:ext cx="2285280" cy="128412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Possui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049080" y="1478160"/>
            <a:ext cx="2530800" cy="9406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Especialidade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48120" y="1506240"/>
            <a:ext cx="2530800" cy="9406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Médicos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797840" y="309600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CRM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216000" y="309384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CPF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7557840" y="309600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5832000" y="3168000"/>
            <a:ext cx="1441080" cy="577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25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5"/>
          <p:cNvSpPr/>
          <p:nvPr/>
        </p:nvSpPr>
        <p:spPr>
          <a:xfrm flipH="1">
            <a:off x="936000" y="2447640"/>
            <a:ext cx="676800" cy="6458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6"/>
          <p:cNvSpPr/>
          <p:nvPr/>
        </p:nvSpPr>
        <p:spPr>
          <a:xfrm>
            <a:off x="1613880" y="2447640"/>
            <a:ext cx="904320" cy="648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7"/>
          <p:cNvSpPr/>
          <p:nvPr/>
        </p:nvSpPr>
        <p:spPr>
          <a:xfrm>
            <a:off x="5598000" y="1938240"/>
            <a:ext cx="450720" cy="10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8"/>
          <p:cNvSpPr/>
          <p:nvPr/>
        </p:nvSpPr>
        <p:spPr>
          <a:xfrm flipH="1">
            <a:off x="2878920" y="1938240"/>
            <a:ext cx="432000" cy="38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9"/>
          <p:cNvSpPr/>
          <p:nvPr/>
        </p:nvSpPr>
        <p:spPr>
          <a:xfrm flipH="1">
            <a:off x="6552000" y="2419560"/>
            <a:ext cx="761760" cy="748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0"/>
          <p:cNvSpPr/>
          <p:nvPr/>
        </p:nvSpPr>
        <p:spPr>
          <a:xfrm>
            <a:off x="7314840" y="2419560"/>
            <a:ext cx="963360" cy="6760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1"/>
          <p:cNvSpPr/>
          <p:nvPr/>
        </p:nvSpPr>
        <p:spPr>
          <a:xfrm>
            <a:off x="3024000" y="1512000"/>
            <a:ext cx="2872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38" name="CustomShape 22"/>
          <p:cNvSpPr/>
          <p:nvPr/>
        </p:nvSpPr>
        <p:spPr>
          <a:xfrm>
            <a:off x="5688000" y="1569960"/>
            <a:ext cx="2872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pt-BR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35440" y="235440"/>
            <a:ext cx="78998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a866ff"/>
                </a:solidFill>
                <a:latin typeface="Montserrat"/>
                <a:ea typeface="Montserrat"/>
              </a:rPr>
              <a:t>2. Médicos podem ter mais de uma especialidade - Tabela </a:t>
            </a:r>
            <a:endParaRPr b="0" lang="pt-BR" sz="1600" spc="-1" strike="noStrike">
              <a:latin typeface="Arial"/>
            </a:endParaRPr>
          </a:p>
        </p:txBody>
      </p:sp>
      <p:graphicFrame>
        <p:nvGraphicFramePr>
          <p:cNvPr id="140" name="Table 2"/>
          <p:cNvGraphicFramePr/>
          <p:nvPr/>
        </p:nvGraphicFramePr>
        <p:xfrm>
          <a:off x="483480" y="994320"/>
          <a:ext cx="2215080" cy="2192760"/>
        </p:xfrm>
        <a:graphic>
          <a:graphicData uri="http://schemas.openxmlformats.org/drawingml/2006/table">
            <a:tbl>
              <a:tblPr/>
              <a:tblGrid>
                <a:gridCol w="1100520"/>
                <a:gridCol w="1114920"/>
              </a:tblGrid>
              <a:tr h="548280">
                <a:tc gridSpan="2"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Arial"/>
                        </a:rPr>
                        <a:t>        </a:t>
                      </a:r>
                      <a:r>
                        <a:rPr b="0" lang="pt-BR" sz="1600" spc="-1" strike="noStrike">
                          <a:latin typeface="Arial"/>
                        </a:rPr>
                        <a:t>Médico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CPF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50" spc="-1" strike="noStrike">
                          <a:latin typeface="Arial"/>
                        </a:rPr>
                        <a:t>CRM</a:t>
                      </a:r>
                      <a:endParaRPr b="0" lang="pt-BR" sz="105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12356718934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123456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34578945676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789101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Table 3"/>
          <p:cNvGraphicFramePr/>
          <p:nvPr/>
        </p:nvGraphicFramePr>
        <p:xfrm>
          <a:off x="3660120" y="1964160"/>
          <a:ext cx="1974600" cy="2192760"/>
        </p:xfrm>
        <a:graphic>
          <a:graphicData uri="http://schemas.openxmlformats.org/drawingml/2006/table">
            <a:tbl>
              <a:tblPr/>
              <a:tblGrid>
                <a:gridCol w="1041480"/>
                <a:gridCol w="933480"/>
              </a:tblGrid>
              <a:tr h="548280">
                <a:tc gridSpan="2"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       </a:t>
                      </a:r>
                      <a:r>
                        <a:rPr b="0" lang="pt-BR" sz="1600" spc="-1" strike="noStrike">
                          <a:latin typeface="Times New Roman"/>
                        </a:rPr>
                        <a:t>Especialidade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Nome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Código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</a:rPr>
                        <a:t>Pediatria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Times New Roman"/>
                        </a:rPr>
                        <a:t>Ortopedia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02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Table 4"/>
          <p:cNvGraphicFramePr/>
          <p:nvPr/>
        </p:nvGraphicFramePr>
        <p:xfrm>
          <a:off x="6206400" y="1620360"/>
          <a:ext cx="1974600" cy="2741040"/>
        </p:xfrm>
        <a:graphic>
          <a:graphicData uri="http://schemas.openxmlformats.org/drawingml/2006/table">
            <a:tbl>
              <a:tblPr/>
              <a:tblGrid>
                <a:gridCol w="1041480"/>
                <a:gridCol w="933480"/>
              </a:tblGrid>
              <a:tr h="548280">
                <a:tc gridSpan="2"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            </a:t>
                      </a:r>
                      <a:r>
                        <a:rPr b="0" lang="pt-BR" sz="1600" spc="-1" strike="noStrike">
                          <a:latin typeface="Times New Roman"/>
                        </a:rPr>
                        <a:t>Possui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CPF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Código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12356718934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34578945676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01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82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34578945676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Arial"/>
                        </a:rPr>
                        <a:t>02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35440" y="235440"/>
            <a:ext cx="789984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a866ff"/>
                </a:solidFill>
                <a:latin typeface="Montserrat"/>
                <a:ea typeface="Montserrat"/>
              </a:rPr>
              <a:t>3. Usuários podem ter um endereço, podem fazer mais de um pedido e cada pedido pode ter mais de um produto - MER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912000" y="1384200"/>
            <a:ext cx="1770480" cy="63108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Produto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16000" y="4094640"/>
            <a:ext cx="851760" cy="44064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CPF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181120" y="4032000"/>
            <a:ext cx="1297080" cy="4312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 flipH="1" rot="10800000">
            <a:off x="15433200" y="3481920"/>
            <a:ext cx="17060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 flipH="1" rot="10800000">
            <a:off x="15099840" y="3835440"/>
            <a:ext cx="1627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 flipH="1" rot="10800000">
            <a:off x="15610320" y="4110120"/>
            <a:ext cx="1735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8"/>
          <p:cNvSpPr/>
          <p:nvPr/>
        </p:nvSpPr>
        <p:spPr>
          <a:xfrm flipH="1" rot="10800000">
            <a:off x="15433200" y="4396320"/>
            <a:ext cx="17060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9"/>
          <p:cNvSpPr/>
          <p:nvPr/>
        </p:nvSpPr>
        <p:spPr>
          <a:xfrm flipH="1" rot="10800000">
            <a:off x="15099840" y="4749840"/>
            <a:ext cx="1627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0"/>
          <p:cNvSpPr/>
          <p:nvPr/>
        </p:nvSpPr>
        <p:spPr>
          <a:xfrm flipH="1" rot="10800000">
            <a:off x="15610320" y="5024520"/>
            <a:ext cx="17355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"/>
          <p:cNvSpPr/>
          <p:nvPr/>
        </p:nvSpPr>
        <p:spPr>
          <a:xfrm>
            <a:off x="288000" y="2805480"/>
            <a:ext cx="1953000" cy="6498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Usuários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4685400" y="2859480"/>
            <a:ext cx="2225880" cy="595800"/>
          </a:xfrm>
          <a:prstGeom prst="rect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Pedido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5159880" y="1478880"/>
            <a:ext cx="1535400" cy="896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Do tipo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2736000" y="2736000"/>
            <a:ext cx="1535400" cy="896400"/>
          </a:xfrm>
          <a:prstGeom prst="diamond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Pedir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6840000" y="2448000"/>
            <a:ext cx="1007280" cy="433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8" name="CustomShape 16"/>
          <p:cNvSpPr/>
          <p:nvPr/>
        </p:nvSpPr>
        <p:spPr>
          <a:xfrm>
            <a:off x="8064000" y="2376000"/>
            <a:ext cx="1007280" cy="43308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241720" y="3130560"/>
            <a:ext cx="493920" cy="53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8"/>
          <p:cNvSpPr/>
          <p:nvPr/>
        </p:nvSpPr>
        <p:spPr>
          <a:xfrm flipV="1">
            <a:off x="4272120" y="3156840"/>
            <a:ext cx="412920" cy="26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9"/>
          <p:cNvSpPr/>
          <p:nvPr/>
        </p:nvSpPr>
        <p:spPr>
          <a:xfrm>
            <a:off x="2520000" y="2808000"/>
            <a:ext cx="2152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4392000" y="2804400"/>
            <a:ext cx="1432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 flipH="1">
            <a:off x="5797800" y="2376000"/>
            <a:ext cx="128880" cy="4831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2"/>
          <p:cNvSpPr/>
          <p:nvPr/>
        </p:nvSpPr>
        <p:spPr>
          <a:xfrm flipV="1">
            <a:off x="5927760" y="1383480"/>
            <a:ext cx="1869480" cy="94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3"/>
          <p:cNvSpPr/>
          <p:nvPr/>
        </p:nvSpPr>
        <p:spPr>
          <a:xfrm>
            <a:off x="5472000" y="2461320"/>
            <a:ext cx="2714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66" name="CustomShape 24"/>
          <p:cNvSpPr/>
          <p:nvPr/>
        </p:nvSpPr>
        <p:spPr>
          <a:xfrm>
            <a:off x="6696000" y="877320"/>
            <a:ext cx="2152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 flipV="1">
            <a:off x="7344000" y="2375280"/>
            <a:ext cx="1223640" cy="71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6"/>
          <p:cNvSpPr/>
          <p:nvPr/>
        </p:nvSpPr>
        <p:spPr>
          <a:xfrm flipH="1">
            <a:off x="7793280" y="2016000"/>
            <a:ext cx="3240" cy="99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7"/>
          <p:cNvSpPr/>
          <p:nvPr/>
        </p:nvSpPr>
        <p:spPr>
          <a:xfrm>
            <a:off x="5798520" y="3456000"/>
            <a:ext cx="30960" cy="575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8"/>
          <p:cNvSpPr/>
          <p:nvPr/>
        </p:nvSpPr>
        <p:spPr>
          <a:xfrm>
            <a:off x="1440000" y="4094640"/>
            <a:ext cx="1367280" cy="44064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Endereço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 flipH="1">
            <a:off x="641520" y="3456000"/>
            <a:ext cx="622080" cy="638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0"/>
          <p:cNvSpPr/>
          <p:nvPr/>
        </p:nvSpPr>
        <p:spPr>
          <a:xfrm>
            <a:off x="1264680" y="3456000"/>
            <a:ext cx="858960" cy="638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35440" y="235440"/>
            <a:ext cx="789984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a866ff"/>
                </a:solidFill>
                <a:latin typeface="Montserrat"/>
                <a:ea typeface="Montserrat"/>
              </a:rPr>
              <a:t>3. Usuários podem ter um endereço, podem fazer mais de um pedido e cada pedido pode ter mais de um produto - Tabela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 flipH="1" rot="10800000">
            <a:off x="14412600" y="1584360"/>
            <a:ext cx="17060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 flipH="1" rot="10800000">
            <a:off x="14412600" y="1834920"/>
            <a:ext cx="17060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 flipH="1" rot="10800000">
            <a:off x="14412600" y="2171520"/>
            <a:ext cx="17060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7" name="Table 5"/>
          <p:cNvGraphicFramePr/>
          <p:nvPr/>
        </p:nvGraphicFramePr>
        <p:xfrm>
          <a:off x="334080" y="1029240"/>
          <a:ext cx="2200680" cy="1997640"/>
        </p:xfrm>
        <a:graphic>
          <a:graphicData uri="http://schemas.openxmlformats.org/drawingml/2006/table">
            <a:tbl>
              <a:tblPr/>
              <a:tblGrid>
                <a:gridCol w="1100520"/>
                <a:gridCol w="1100520"/>
              </a:tblGrid>
              <a:tr h="765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Arial"/>
                        </a:rPr>
                        <a:t>            </a:t>
                      </a:r>
                      <a:r>
                        <a:rPr b="0" lang="pt-BR" sz="1400" spc="-1" strike="noStrike">
                          <a:latin typeface="Arial"/>
                        </a:rPr>
                        <a:t>Usuário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624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CPF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Endereço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12356718934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</a:rPr>
                        <a:t>Rua potiguar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34578945676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</a:rPr>
                        <a:t>Rua visconde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Table 6"/>
          <p:cNvGraphicFramePr/>
          <p:nvPr/>
        </p:nvGraphicFramePr>
        <p:xfrm>
          <a:off x="3108240" y="1041480"/>
          <a:ext cx="1974600" cy="1410120"/>
        </p:xfrm>
        <a:graphic>
          <a:graphicData uri="http://schemas.openxmlformats.org/drawingml/2006/table">
            <a:tbl>
              <a:tblPr/>
              <a:tblGrid>
                <a:gridCol w="1041480"/>
                <a:gridCol w="933480"/>
              </a:tblGrid>
              <a:tr h="372600">
                <a:tc gridSpan="2"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             </a:t>
                      </a:r>
                      <a:r>
                        <a:rPr b="0" lang="pt-BR" sz="1600" spc="-1" strike="noStrike">
                          <a:latin typeface="Times New Roman"/>
                        </a:rPr>
                        <a:t>Pedir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02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    </a:t>
                      </a:r>
                      <a:r>
                        <a:rPr b="0" lang="pt-BR" sz="1500" spc="-1" strike="noStrike">
                          <a:latin typeface="Times New Roman"/>
                        </a:rPr>
                        <a:t>CPF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</a:rPr>
                        <a:t>Código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38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  <a:ea typeface="Noto Sans CJK SC"/>
                        </a:rPr>
                        <a:t>         </a:t>
                      </a:r>
                      <a:r>
                        <a:rPr b="0" lang="pt-BR" sz="1100" spc="-1" strike="noStrike">
                          <a:latin typeface="Arial"/>
                          <a:ea typeface="Noto Sans CJK SC"/>
                        </a:rPr>
                        <a:t>12356718934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34578945676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02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9" name="Table 7"/>
          <p:cNvGraphicFramePr/>
          <p:nvPr/>
        </p:nvGraphicFramePr>
        <p:xfrm>
          <a:off x="5838120" y="1069560"/>
          <a:ext cx="1433520" cy="1737720"/>
        </p:xfrm>
        <a:graphic>
          <a:graphicData uri="http://schemas.openxmlformats.org/drawingml/2006/table">
            <a:tbl>
              <a:tblPr/>
              <a:tblGrid>
                <a:gridCol w="1433880"/>
              </a:tblGrid>
              <a:tr h="348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        </a:t>
                      </a:r>
                      <a:r>
                        <a:rPr b="0" lang="pt-BR" sz="1600" spc="-1" strike="noStrike">
                          <a:latin typeface="Times New Roman"/>
                        </a:rPr>
                        <a:t>Pedido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Código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02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452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Arial"/>
                        </a:rPr>
                        <a:t>03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0" name="Table 8"/>
          <p:cNvGraphicFramePr/>
          <p:nvPr/>
        </p:nvGraphicFramePr>
        <p:xfrm>
          <a:off x="1834560" y="2978640"/>
          <a:ext cx="3959640" cy="1641240"/>
        </p:xfrm>
        <a:graphic>
          <a:graphicData uri="http://schemas.openxmlformats.org/drawingml/2006/table">
            <a:tbl>
              <a:tblPr/>
              <a:tblGrid>
                <a:gridCol w="2087640"/>
                <a:gridCol w="1872360"/>
              </a:tblGrid>
              <a:tr h="317520">
                <a:tc gridSpan="2"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latin typeface="Times New Roman"/>
                        </a:rPr>
                        <a:t>                                </a:t>
                      </a:r>
                      <a:r>
                        <a:rPr b="0" lang="pt-BR" sz="1600" spc="-1" strike="noStrike">
                          <a:latin typeface="Times New Roman"/>
                        </a:rPr>
                        <a:t>Produto</a:t>
                      </a:r>
                      <a:endParaRPr b="0" lang="pt-BR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02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Nome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Código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02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Kindle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01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9160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latin typeface="Arial"/>
                        </a:rPr>
                        <a:t>Hamburguer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Arial"/>
                        </a:rPr>
                        <a:t>02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0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latin typeface="Times New Roman"/>
                        </a:rPr>
                        <a:t>Celular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latin typeface="Times New Roman"/>
                        </a:rPr>
                        <a:t>03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"/>
          <p:cNvSpPr/>
          <p:nvPr/>
        </p:nvSpPr>
        <p:spPr>
          <a:xfrm>
            <a:off x="6768000" y="2937960"/>
            <a:ext cx="1432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5919840" y="3863520"/>
            <a:ext cx="1432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84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85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2560" y="726480"/>
            <a:ext cx="749844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162319"/>
                </a:solidFill>
                <a:latin typeface="Montserrat Black"/>
                <a:ea typeface="Montserrat Black"/>
              </a:rPr>
              <a:t>Ficou  com dúvida?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162319"/>
                </a:solidFill>
                <a:latin typeface="Montserrat Black"/>
                <a:ea typeface="Montserrat Black"/>
              </a:rPr>
              <a:t>Me chama!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085120"/>
            <a:ext cx="45936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a866ff"/>
                </a:solidFill>
                <a:latin typeface="Montserrat Black"/>
                <a:ea typeface="Montserrat Black"/>
              </a:rPr>
              <a:t>DESSA FREIRES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 flipH="1" rot="10800000">
            <a:off x="24571800" y="2693160"/>
            <a:ext cx="48985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rgbClr val="595959"/>
            </a:solidFill>
            <a:custDash>
              <a:ds d="100000" sp="1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4624920" y="4210560"/>
            <a:ext cx="24696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402120" y="2689200"/>
            <a:ext cx="8528760" cy="21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ontserrat"/>
              <a:buChar char="★"/>
            </a:pPr>
            <a:r>
              <a:rPr b="1" lang="pt-BR" sz="1800" spc="-1" strike="noStrike">
                <a:solidFill>
                  <a:srgbClr val="595959"/>
                </a:solidFill>
                <a:latin typeface="Montserrat"/>
                <a:ea typeface="Montserrat"/>
              </a:rPr>
              <a:t>Instagram: </a:t>
            </a:r>
            <a:r>
              <a:rPr b="1" lang="pt-BR" sz="1800" spc="-1" strike="noStrike">
                <a:solidFill>
                  <a:srgbClr val="a866ff"/>
                </a:solidFill>
                <a:latin typeface="Montserrat"/>
                <a:ea typeface="Montserrat"/>
              </a:rPr>
              <a:t>@dessafreires</a:t>
            </a:r>
            <a:endParaRPr b="0" lang="pt-BR" sz="1800" spc="-1" strike="noStrike"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ontserrat"/>
              <a:buChar char="★"/>
            </a:pPr>
            <a:r>
              <a:rPr b="1" lang="pt-BR" sz="1800" spc="-1" strike="noStrike">
                <a:solidFill>
                  <a:srgbClr val="595959"/>
                </a:solidFill>
                <a:latin typeface="Montserrat"/>
                <a:ea typeface="Montserrat"/>
              </a:rPr>
              <a:t>Linkedin: </a:t>
            </a:r>
            <a:r>
              <a:rPr b="1" lang="pt-BR" sz="1800" spc="-1" strike="noStrike" u="sng">
                <a:solidFill>
                  <a:srgbClr val="0000ff"/>
                </a:solidFill>
                <a:uFillTx/>
                <a:latin typeface="Montserrat"/>
                <a:ea typeface="Montserrat"/>
                <a:hlinkClick r:id="rId1"/>
              </a:rPr>
              <a:t>https://www.linkedin.com/in/andressafreires/</a:t>
            </a:r>
            <a:endParaRPr b="0" lang="pt-BR" sz="1800" spc="-1" strike="noStrike"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ontserrat"/>
              <a:buChar char="★"/>
            </a:pPr>
            <a:r>
              <a:rPr b="1" lang="pt-BR" sz="1800" spc="-1" strike="noStrike">
                <a:solidFill>
                  <a:srgbClr val="595959"/>
                </a:solidFill>
                <a:latin typeface="Montserrat"/>
                <a:ea typeface="Montserrat"/>
              </a:rPr>
              <a:t>Whatsapp:  11943826870</a:t>
            </a:r>
            <a:endParaRPr b="0" lang="pt-BR" sz="1800" spc="-1" strike="noStrike"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ontserrat"/>
              <a:buChar char="★"/>
            </a:pPr>
            <a:r>
              <a:rPr b="1" lang="pt-BR" sz="1800" spc="-1" strike="noStrike" u="sng">
                <a:solidFill>
                  <a:srgbClr val="0000ff"/>
                </a:solidFill>
                <a:uFillTx/>
                <a:latin typeface="Montserrat"/>
                <a:ea typeface="Montserrat"/>
                <a:hlinkClick r:id="rId2"/>
              </a:rPr>
              <a:t>andressafreiresoliveira@gmail.com</a:t>
            </a:r>
            <a:r>
              <a:rPr b="1" lang="pt-BR" sz="1800" spc="-1" strike="noStrike">
                <a:solidFill>
                  <a:srgbClr val="595959"/>
                </a:solidFill>
                <a:latin typeface="Montserrat"/>
                <a:ea typeface="Montserrat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2021-05-28T21:16:41Z</dcterms:modified>
  <cp:revision>7</cp:revision>
  <dc:subject/>
  <dc:title/>
</cp:coreProperties>
</file>