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Montserrat Black"/>
      <p:bold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iLmcnDEFyybsUiKG8dL9cRLPPM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2852EE3-0081-43B2-9085-8C81D2FFF87B}">
  <a:tblStyle styleId="{22852EE3-0081-43B2-9085-8C81D2FFF87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MontserratBlack-boldItalic.fntdata"/><Relationship Id="rId23" Type="http://schemas.openxmlformats.org/officeDocument/2006/relationships/font" Target="fonts/MontserratBlack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linkedin.com/in/andressafreires/" TargetMode="External"/><Relationship Id="rId4" Type="http://schemas.openxmlformats.org/officeDocument/2006/relationships/hyperlink" Target="mailto:andressafreiresoliveira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-31925" y="-304300"/>
            <a:ext cx="4527600" cy="5447700"/>
          </a:xfrm>
          <a:prstGeom prst="rect">
            <a:avLst/>
          </a:prstGeom>
          <a:solidFill>
            <a:srgbClr val="A866FF"/>
          </a:solidFill>
          <a:ln cap="flat" cmpd="sng" w="9525">
            <a:solidFill>
              <a:srgbClr val="A8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>
            <p:ph type="title"/>
          </p:nvPr>
        </p:nvSpPr>
        <p:spPr>
          <a:xfrm>
            <a:off x="4544775" y="2250450"/>
            <a:ext cx="4527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b="1" lang="pt-BR" sz="7200">
                <a:solidFill>
                  <a:srgbClr val="A866FF"/>
                </a:solidFill>
                <a:latin typeface="Montserrat"/>
                <a:ea typeface="Montserrat"/>
                <a:cs typeface="Montserrat"/>
                <a:sym typeface="Montserrat"/>
              </a:rPr>
              <a:t>BANCO DE</a:t>
            </a:r>
            <a:endParaRPr b="1" sz="7200">
              <a:solidFill>
                <a:srgbClr val="A866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b="1" lang="pt-BR" sz="7200">
                <a:solidFill>
                  <a:srgbClr val="A866FF"/>
                </a:solidFill>
                <a:latin typeface="Montserrat"/>
                <a:ea typeface="Montserrat"/>
                <a:cs typeface="Montserrat"/>
                <a:sym typeface="Montserrat"/>
              </a:rPr>
              <a:t>DADOS</a:t>
            </a:r>
            <a:endParaRPr b="1" sz="7200">
              <a:solidFill>
                <a:srgbClr val="A866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275" y="4783825"/>
            <a:ext cx="1795050" cy="27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/>
          <p:cNvSpPr txBox="1"/>
          <p:nvPr/>
        </p:nvSpPr>
        <p:spPr>
          <a:xfrm>
            <a:off x="147225" y="2002075"/>
            <a:ext cx="4063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EXERCÍCIOS</a:t>
            </a:r>
            <a:endParaRPr b="1" i="0" sz="4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 txBox="1"/>
          <p:nvPr/>
        </p:nvSpPr>
        <p:spPr>
          <a:xfrm>
            <a:off x="235575" y="221638"/>
            <a:ext cx="7901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A866FF"/>
                </a:solidFill>
                <a:latin typeface="Montserrat"/>
                <a:ea typeface="Montserrat"/>
                <a:cs typeface="Montserrat"/>
                <a:sym typeface="Montserrat"/>
              </a:rPr>
              <a:t>3. Usuários podem ter um endereço, podem fazer mais de um pedido e cada pedido pode ter mais de um produto - MER</a:t>
            </a:r>
            <a:endParaRPr b="1" i="0" sz="1600" u="none" cap="none" strike="noStrike">
              <a:solidFill>
                <a:srgbClr val="A866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10"/>
          <p:cNvSpPr/>
          <p:nvPr/>
        </p:nvSpPr>
        <p:spPr>
          <a:xfrm>
            <a:off x="2206383" y="3105150"/>
            <a:ext cx="1407600" cy="7914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contém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0"/>
          <p:cNvSpPr/>
          <p:nvPr/>
        </p:nvSpPr>
        <p:spPr>
          <a:xfrm>
            <a:off x="3969108" y="3301879"/>
            <a:ext cx="1069200" cy="39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Produto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0"/>
          <p:cNvSpPr/>
          <p:nvPr/>
        </p:nvSpPr>
        <p:spPr>
          <a:xfrm>
            <a:off x="795183" y="3235127"/>
            <a:ext cx="1069200" cy="39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Pedido order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0"/>
          <p:cNvSpPr/>
          <p:nvPr/>
        </p:nvSpPr>
        <p:spPr>
          <a:xfrm>
            <a:off x="3583850" y="4098828"/>
            <a:ext cx="888000" cy="35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</a:t>
            </a:r>
            <a:r>
              <a:rPr lang="pt-BR" sz="1000"/>
              <a:t>.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0"/>
          <p:cNvSpPr/>
          <p:nvPr/>
        </p:nvSpPr>
        <p:spPr>
          <a:xfrm>
            <a:off x="4716138" y="4114049"/>
            <a:ext cx="888000" cy="651233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 produto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0"/>
          <p:cNvSpPr/>
          <p:nvPr/>
        </p:nvSpPr>
        <p:spPr>
          <a:xfrm>
            <a:off x="1465712" y="3935850"/>
            <a:ext cx="888000" cy="35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 user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0"/>
          <p:cNvSpPr/>
          <p:nvPr/>
        </p:nvSpPr>
        <p:spPr>
          <a:xfrm>
            <a:off x="235574" y="4005649"/>
            <a:ext cx="985850" cy="35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Cod. order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6" name="Google Shape;186;p10"/>
          <p:cNvCxnSpPr>
            <a:endCxn id="179" idx="1"/>
          </p:cNvCxnSpPr>
          <p:nvPr/>
        </p:nvCxnSpPr>
        <p:spPr>
          <a:xfrm flipH="1" rot="10800000">
            <a:off x="1851183" y="3500850"/>
            <a:ext cx="3552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7" name="Google Shape;187;p10"/>
          <p:cNvCxnSpPr/>
          <p:nvPr/>
        </p:nvCxnSpPr>
        <p:spPr>
          <a:xfrm flipH="1" rot="10800000">
            <a:off x="3613971" y="3500851"/>
            <a:ext cx="3552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8" name="Google Shape;188;p10"/>
          <p:cNvCxnSpPr>
            <a:stCxn id="185" idx="0"/>
            <a:endCxn id="181" idx="2"/>
          </p:cNvCxnSpPr>
          <p:nvPr/>
        </p:nvCxnSpPr>
        <p:spPr>
          <a:xfrm flipH="1" rot="10800000">
            <a:off x="728499" y="3633049"/>
            <a:ext cx="601200" cy="3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" name="Google Shape;189;p10"/>
          <p:cNvCxnSpPr>
            <a:stCxn id="181" idx="2"/>
            <a:endCxn id="184" idx="0"/>
          </p:cNvCxnSpPr>
          <p:nvPr/>
        </p:nvCxnSpPr>
        <p:spPr>
          <a:xfrm>
            <a:off x="1329783" y="3632927"/>
            <a:ext cx="579900" cy="3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0" name="Google Shape;190;p10"/>
          <p:cNvCxnSpPr>
            <a:stCxn id="182" idx="0"/>
            <a:endCxn id="180" idx="2"/>
          </p:cNvCxnSpPr>
          <p:nvPr/>
        </p:nvCxnSpPr>
        <p:spPr>
          <a:xfrm flipH="1" rot="10800000">
            <a:off x="4027850" y="3699828"/>
            <a:ext cx="475800" cy="39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1" name="Google Shape;191;p10"/>
          <p:cNvCxnSpPr>
            <a:stCxn id="180" idx="2"/>
            <a:endCxn id="183" idx="0"/>
          </p:cNvCxnSpPr>
          <p:nvPr/>
        </p:nvCxnSpPr>
        <p:spPr>
          <a:xfrm>
            <a:off x="4503708" y="3699679"/>
            <a:ext cx="656400" cy="41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" name="Google Shape;192;p10"/>
          <p:cNvSpPr/>
          <p:nvPr/>
        </p:nvSpPr>
        <p:spPr>
          <a:xfrm>
            <a:off x="478025" y="1195050"/>
            <a:ext cx="1592400" cy="10554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Faz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200"/>
              <a:t>F</a:t>
            </a: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azem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10"/>
          <p:cNvCxnSpPr>
            <a:stCxn id="192" idx="2"/>
            <a:endCxn id="181" idx="0"/>
          </p:cNvCxnSpPr>
          <p:nvPr/>
        </p:nvCxnSpPr>
        <p:spPr>
          <a:xfrm>
            <a:off x="1274225" y="2250450"/>
            <a:ext cx="55500" cy="9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4" name="Google Shape;194;p10"/>
          <p:cNvSpPr/>
          <p:nvPr/>
        </p:nvSpPr>
        <p:spPr>
          <a:xfrm>
            <a:off x="2422433" y="1642650"/>
            <a:ext cx="1069200" cy="39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Usuário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0"/>
          <p:cNvSpPr/>
          <p:nvPr/>
        </p:nvSpPr>
        <p:spPr>
          <a:xfrm>
            <a:off x="2070532" y="2497851"/>
            <a:ext cx="906273" cy="35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 user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0"/>
          <p:cNvSpPr/>
          <p:nvPr/>
        </p:nvSpPr>
        <p:spPr>
          <a:xfrm>
            <a:off x="3081108" y="2451262"/>
            <a:ext cx="888000" cy="35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/>
              <a:t>CPF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7" name="Google Shape;197;p10"/>
          <p:cNvCxnSpPr>
            <a:stCxn id="195" idx="0"/>
            <a:endCxn id="194" idx="2"/>
          </p:cNvCxnSpPr>
          <p:nvPr/>
        </p:nvCxnSpPr>
        <p:spPr>
          <a:xfrm flipH="1" rot="10800000">
            <a:off x="2523669" y="2040351"/>
            <a:ext cx="433500" cy="45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8" name="Google Shape;198;p10"/>
          <p:cNvCxnSpPr>
            <a:stCxn id="194" idx="2"/>
            <a:endCxn id="196" idx="0"/>
          </p:cNvCxnSpPr>
          <p:nvPr/>
        </p:nvCxnSpPr>
        <p:spPr>
          <a:xfrm>
            <a:off x="2957033" y="2040450"/>
            <a:ext cx="568200" cy="41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9" name="Google Shape;199;p10"/>
          <p:cNvCxnSpPr>
            <a:stCxn id="192" idx="3"/>
            <a:endCxn id="194" idx="1"/>
          </p:cNvCxnSpPr>
          <p:nvPr/>
        </p:nvCxnSpPr>
        <p:spPr>
          <a:xfrm>
            <a:off x="2070425" y="1722750"/>
            <a:ext cx="351900" cy="11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0" name="Google Shape;200;p10"/>
          <p:cNvSpPr/>
          <p:nvPr/>
        </p:nvSpPr>
        <p:spPr>
          <a:xfrm>
            <a:off x="3896558" y="1444875"/>
            <a:ext cx="1407600" cy="7914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possui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p10"/>
          <p:cNvCxnSpPr>
            <a:endCxn id="200" idx="1"/>
          </p:cNvCxnSpPr>
          <p:nvPr/>
        </p:nvCxnSpPr>
        <p:spPr>
          <a:xfrm>
            <a:off x="3490058" y="1835475"/>
            <a:ext cx="4065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p10"/>
          <p:cNvSpPr/>
          <p:nvPr/>
        </p:nvSpPr>
        <p:spPr>
          <a:xfrm>
            <a:off x="5759533" y="1655851"/>
            <a:ext cx="1069200" cy="39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endereço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0"/>
          <p:cNvSpPr/>
          <p:nvPr/>
        </p:nvSpPr>
        <p:spPr>
          <a:xfrm>
            <a:off x="5412158" y="2427041"/>
            <a:ext cx="888000" cy="35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Cep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0"/>
          <p:cNvSpPr/>
          <p:nvPr/>
        </p:nvSpPr>
        <p:spPr>
          <a:xfrm>
            <a:off x="6387768" y="2409011"/>
            <a:ext cx="888000" cy="35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/>
              <a:t>N°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5" name="Google Shape;205;p10"/>
          <p:cNvCxnSpPr>
            <a:stCxn id="203" idx="0"/>
            <a:endCxn id="202" idx="2"/>
          </p:cNvCxnSpPr>
          <p:nvPr/>
        </p:nvCxnSpPr>
        <p:spPr>
          <a:xfrm flipH="1" rot="10800000">
            <a:off x="5856158" y="2053541"/>
            <a:ext cx="438000" cy="37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6" name="Google Shape;206;p10"/>
          <p:cNvCxnSpPr>
            <a:stCxn id="202" idx="2"/>
            <a:endCxn id="204" idx="0"/>
          </p:cNvCxnSpPr>
          <p:nvPr/>
        </p:nvCxnSpPr>
        <p:spPr>
          <a:xfrm>
            <a:off x="6294133" y="2053651"/>
            <a:ext cx="537600" cy="35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7" name="Google Shape;207;p10"/>
          <p:cNvCxnSpPr>
            <a:endCxn id="202" idx="1"/>
          </p:cNvCxnSpPr>
          <p:nvPr/>
        </p:nvCxnSpPr>
        <p:spPr>
          <a:xfrm>
            <a:off x="5298133" y="1843051"/>
            <a:ext cx="4614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"/>
          <p:cNvSpPr txBox="1"/>
          <p:nvPr/>
        </p:nvSpPr>
        <p:spPr>
          <a:xfrm>
            <a:off x="235575" y="235575"/>
            <a:ext cx="7901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A866FF"/>
                </a:solidFill>
                <a:latin typeface="Montserrat"/>
                <a:ea typeface="Montserrat"/>
                <a:cs typeface="Montserrat"/>
                <a:sym typeface="Montserrat"/>
              </a:rPr>
              <a:t>3. Usuários podem ter um endereço, podem fazer mais de um pedido e cada pedido pode ter mais de um produto - Tabela </a:t>
            </a:r>
            <a:endParaRPr b="1" i="0" sz="1600" u="none" cap="none" strike="noStrike">
              <a:solidFill>
                <a:srgbClr val="A866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13" name="Google Shape;213;p12"/>
          <p:cNvGraphicFramePr/>
          <p:nvPr/>
        </p:nvGraphicFramePr>
        <p:xfrm>
          <a:off x="2689475" y="296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{22852EE3-0081-43B2-9085-8C81D2FFF87B}</a:tableStyleId>
              </a:tblPr>
              <a:tblGrid>
                <a:gridCol w="488250"/>
                <a:gridCol w="488250"/>
              </a:tblGrid>
              <a:tr h="3962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contém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Id ped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Id prod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pd01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pr01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pd02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pr02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4" name="Google Shape;214;p12"/>
          <p:cNvGraphicFramePr/>
          <p:nvPr/>
        </p:nvGraphicFramePr>
        <p:xfrm>
          <a:off x="4706875" y="296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{22852EE3-0081-43B2-9085-8C81D2FFF87B}</a:tableStyleId>
              </a:tblPr>
              <a:tblGrid>
                <a:gridCol w="537625"/>
                <a:gridCol w="951200"/>
              </a:tblGrid>
              <a:tr h="3962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produtos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Id prod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quantidade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pr01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10pçs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pr02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/>
                        <a:t>15 bolsas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5" name="Google Shape;215;p12"/>
          <p:cNvGraphicFramePr/>
          <p:nvPr/>
        </p:nvGraphicFramePr>
        <p:xfrm>
          <a:off x="1428375" y="1008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{22852EE3-0081-43B2-9085-8C81D2FFF87B}</a:tableStyleId>
              </a:tblPr>
              <a:tblGrid>
                <a:gridCol w="571525"/>
                <a:gridCol w="571525"/>
              </a:tblGrid>
              <a:tr h="3962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Faz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Id user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Id ped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u01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pd01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u02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pd02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6" name="Google Shape;216;p12"/>
          <p:cNvGraphicFramePr/>
          <p:nvPr/>
        </p:nvGraphicFramePr>
        <p:xfrm>
          <a:off x="3495110" y="1008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{22852EE3-0081-43B2-9085-8C81D2FFF87B}</a:tableStyleId>
              </a:tblPr>
              <a:tblGrid>
                <a:gridCol w="693300"/>
                <a:gridCol w="449775"/>
              </a:tblGrid>
              <a:tr h="3962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Usuários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Id user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cpf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u01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/>
                        <a:t>53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u02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/>
                        <a:t>48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17" name="Google Shape;217;p12"/>
          <p:cNvCxnSpPr/>
          <p:nvPr/>
        </p:nvCxnSpPr>
        <p:spPr>
          <a:xfrm>
            <a:off x="3665975" y="3754138"/>
            <a:ext cx="10452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8" name="Google Shape;218;p12"/>
          <p:cNvCxnSpPr/>
          <p:nvPr/>
        </p:nvCxnSpPr>
        <p:spPr>
          <a:xfrm flipH="1" rot="10800000">
            <a:off x="952125" y="1806075"/>
            <a:ext cx="480900" cy="115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9" name="Google Shape;219;p12"/>
          <p:cNvCxnSpPr/>
          <p:nvPr/>
        </p:nvCxnSpPr>
        <p:spPr>
          <a:xfrm>
            <a:off x="2571425" y="1800913"/>
            <a:ext cx="9276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220" name="Google Shape;220;p12"/>
          <p:cNvGraphicFramePr/>
          <p:nvPr/>
        </p:nvGraphicFramePr>
        <p:xfrm>
          <a:off x="5463174" y="1008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{22852EE3-0081-43B2-9085-8C81D2FFF87B}</a:tableStyleId>
              </a:tblPr>
              <a:tblGrid>
                <a:gridCol w="686725"/>
                <a:gridCol w="686725"/>
              </a:tblGrid>
              <a:tr h="3962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</a:rPr>
                        <a:t>ossui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Id user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cep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u01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/>
                        <a:t>53160690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u02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/>
                        <a:t>56956589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21" name="Google Shape;221;p12"/>
          <p:cNvCxnSpPr/>
          <p:nvPr/>
        </p:nvCxnSpPr>
        <p:spPr>
          <a:xfrm>
            <a:off x="4694150" y="1787800"/>
            <a:ext cx="7491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222" name="Google Shape;222;p12"/>
          <p:cNvGraphicFramePr/>
          <p:nvPr/>
        </p:nvGraphicFramePr>
        <p:xfrm>
          <a:off x="667775" y="2972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{22852EE3-0081-43B2-9085-8C81D2FFF87B}</a:tableStyleId>
              </a:tblPr>
              <a:tblGrid>
                <a:gridCol w="488250"/>
                <a:gridCol w="488250"/>
              </a:tblGrid>
              <a:tr h="3962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pedidos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Id ped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data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pd01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dez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pd02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/>
                        <a:t>jan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23" name="Google Shape;223;p12"/>
          <p:cNvCxnSpPr/>
          <p:nvPr/>
        </p:nvCxnSpPr>
        <p:spPr>
          <a:xfrm>
            <a:off x="1644275" y="3762550"/>
            <a:ext cx="10452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224" name="Google Shape;224;p12"/>
          <p:cNvGraphicFramePr/>
          <p:nvPr/>
        </p:nvGraphicFramePr>
        <p:xfrm>
          <a:off x="7298108" y="1008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{22852EE3-0081-43B2-9085-8C81D2FFF87B}</a:tableStyleId>
              </a:tblPr>
              <a:tblGrid>
                <a:gridCol w="579475"/>
                <a:gridCol w="579475"/>
              </a:tblGrid>
              <a:tr h="3962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/>
                        <a:t>E</a:t>
                      </a:r>
                      <a:r>
                        <a:rPr lang="pt-BR" sz="1400" u="none" cap="none" strike="noStrike"/>
                        <a:t>ndereço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cep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num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53160690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/>
                        <a:t>68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56956589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/>
                        <a:t>46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25" name="Google Shape;225;p12"/>
          <p:cNvCxnSpPr/>
          <p:nvPr/>
        </p:nvCxnSpPr>
        <p:spPr>
          <a:xfrm>
            <a:off x="6826125" y="1806925"/>
            <a:ext cx="45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/>
          <p:nvPr/>
        </p:nvSpPr>
        <p:spPr>
          <a:xfrm>
            <a:off x="502400" y="726375"/>
            <a:ext cx="7500300" cy="13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pt-BR" sz="4000" u="none" cap="none" strike="noStrike">
                <a:solidFill>
                  <a:srgbClr val="162319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Ficou  com dúvida?</a:t>
            </a:r>
            <a:endParaRPr b="0" i="0" sz="4000" u="none" cap="none" strike="noStrike">
              <a:solidFill>
                <a:srgbClr val="16231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pt-BR" sz="4000" u="none" cap="none" strike="noStrike">
                <a:solidFill>
                  <a:srgbClr val="162319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Me chama!</a:t>
            </a:r>
            <a:endParaRPr b="0" i="0" sz="4000" u="none" cap="none" strike="noStrike">
              <a:solidFill>
                <a:srgbClr val="16231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31" name="Google Shape;231;p13"/>
          <p:cNvSpPr txBox="1"/>
          <p:nvPr/>
        </p:nvSpPr>
        <p:spPr>
          <a:xfrm>
            <a:off x="457125" y="2085275"/>
            <a:ext cx="45954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000" u="none" cap="none" strike="noStrike">
                <a:solidFill>
                  <a:srgbClr val="A866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DESSA FREIRES</a:t>
            </a:r>
            <a:endParaRPr b="0" i="0" sz="2000" u="none" cap="none" strike="noStrike">
              <a:solidFill>
                <a:srgbClr val="A866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232" name="Google Shape;232;p13"/>
          <p:cNvCxnSpPr/>
          <p:nvPr/>
        </p:nvCxnSpPr>
        <p:spPr>
          <a:xfrm flipH="1" rot="10800000">
            <a:off x="76825" y="2646550"/>
            <a:ext cx="49002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33" name="Google Shape;233;p13"/>
          <p:cNvSpPr txBox="1"/>
          <p:nvPr/>
        </p:nvSpPr>
        <p:spPr>
          <a:xfrm>
            <a:off x="4624925" y="4210700"/>
            <a:ext cx="24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13"/>
          <p:cNvSpPr txBox="1"/>
          <p:nvPr/>
        </p:nvSpPr>
        <p:spPr>
          <a:xfrm>
            <a:off x="402050" y="2689275"/>
            <a:ext cx="8530500" cy="21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★"/>
            </a:pPr>
            <a:r>
              <a:rPr b="1" i="0" lang="pt-BR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Instagram: </a:t>
            </a:r>
            <a:r>
              <a:rPr b="1" i="0" lang="pt-BR" sz="1800" u="none" cap="none" strike="noStrike">
                <a:solidFill>
                  <a:srgbClr val="A866FF"/>
                </a:solidFill>
                <a:latin typeface="Montserrat"/>
                <a:ea typeface="Montserrat"/>
                <a:cs typeface="Montserrat"/>
                <a:sym typeface="Montserrat"/>
              </a:rPr>
              <a:t>@dessafreires</a:t>
            </a:r>
            <a:endParaRPr b="1" i="0" sz="1800" u="none" cap="none" strike="noStrike">
              <a:solidFill>
                <a:srgbClr val="A866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★"/>
            </a:pPr>
            <a:r>
              <a:rPr b="1" i="0" lang="pt-BR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Linkedin: </a:t>
            </a:r>
            <a:r>
              <a:rPr b="1" i="0" lang="pt-BR" sz="1800" u="sng" cap="none" strike="noStrike">
                <a:solidFill>
                  <a:srgbClr val="A866FF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https://www.linkedin.com/in/andressafreires/</a:t>
            </a:r>
            <a:endParaRPr b="1" i="0" sz="1800" u="none" cap="none" strike="noStrike">
              <a:solidFill>
                <a:srgbClr val="A866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★"/>
            </a:pPr>
            <a:r>
              <a:rPr b="1" i="0" lang="pt-BR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Whatsapp:  11943826870</a:t>
            </a:r>
            <a:endParaRPr b="1" i="0" sz="18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★"/>
            </a:pPr>
            <a:r>
              <a:rPr b="1" i="0" lang="pt-BR" sz="1800" u="sng" cap="none" strike="noStrike">
                <a:solidFill>
                  <a:srgbClr val="A866FF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andressafreiresoliveira@gmail.com</a:t>
            </a:r>
            <a:r>
              <a:rPr b="1" i="0" lang="pt-BR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i="0" sz="18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/>
        </p:nvSpPr>
        <p:spPr>
          <a:xfrm>
            <a:off x="235575" y="235575"/>
            <a:ext cx="790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A866FF"/>
                </a:solidFill>
                <a:latin typeface="Montserrat"/>
                <a:ea typeface="Montserrat"/>
                <a:cs typeface="Montserrat"/>
                <a:sym typeface="Montserrat"/>
              </a:rPr>
              <a:t>1. Médicos possuem uma especialidade única - MER</a:t>
            </a:r>
            <a:endParaRPr b="1" i="0" sz="1600" u="none" cap="none" strike="noStrike">
              <a:solidFill>
                <a:srgbClr val="A866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2"/>
          <p:cNvSpPr/>
          <p:nvPr/>
        </p:nvSpPr>
        <p:spPr>
          <a:xfrm>
            <a:off x="3492038" y="1221725"/>
            <a:ext cx="2287200" cy="12858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6356150" y="1541375"/>
            <a:ext cx="1737300" cy="6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/>
          <p:nvPr/>
        </p:nvSpPr>
        <p:spPr>
          <a:xfrm>
            <a:off x="1177850" y="1541363"/>
            <a:ext cx="1737300" cy="6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5730175" y="2836275"/>
            <a:ext cx="1443000" cy="5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/>
          <p:nvPr/>
        </p:nvSpPr>
        <p:spPr>
          <a:xfrm>
            <a:off x="7367050" y="2773225"/>
            <a:ext cx="1443000" cy="5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/>
          <p:nvPr/>
        </p:nvSpPr>
        <p:spPr>
          <a:xfrm>
            <a:off x="2351150" y="2684875"/>
            <a:ext cx="1443000" cy="5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289825" y="2684875"/>
            <a:ext cx="1443000" cy="5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" name="Google Shape;71;p2"/>
          <p:cNvCxnSpPr>
            <a:endCxn id="64" idx="1"/>
          </p:cNvCxnSpPr>
          <p:nvPr/>
        </p:nvCxnSpPr>
        <p:spPr>
          <a:xfrm flipH="1" rot="10800000">
            <a:off x="2915138" y="1864625"/>
            <a:ext cx="5769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" name="Google Shape;72;p2"/>
          <p:cNvCxnSpPr/>
          <p:nvPr/>
        </p:nvCxnSpPr>
        <p:spPr>
          <a:xfrm flipH="1" rot="10800000">
            <a:off x="5779238" y="1862225"/>
            <a:ext cx="5769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" name="Google Shape;73;p2"/>
          <p:cNvCxnSpPr>
            <a:stCxn id="70" idx="0"/>
            <a:endCxn id="66" idx="2"/>
          </p:cNvCxnSpPr>
          <p:nvPr/>
        </p:nvCxnSpPr>
        <p:spPr>
          <a:xfrm flipH="1" rot="10800000">
            <a:off x="1011325" y="2187775"/>
            <a:ext cx="1035300" cy="4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" name="Google Shape;74;p2"/>
          <p:cNvCxnSpPr>
            <a:stCxn id="66" idx="2"/>
            <a:endCxn id="69" idx="0"/>
          </p:cNvCxnSpPr>
          <p:nvPr/>
        </p:nvCxnSpPr>
        <p:spPr>
          <a:xfrm>
            <a:off x="2046500" y="2187863"/>
            <a:ext cx="1026300" cy="4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" name="Google Shape;75;p2"/>
          <p:cNvCxnSpPr>
            <a:stCxn id="67" idx="0"/>
            <a:endCxn id="65" idx="2"/>
          </p:cNvCxnSpPr>
          <p:nvPr/>
        </p:nvCxnSpPr>
        <p:spPr>
          <a:xfrm flipH="1" rot="10800000">
            <a:off x="6451675" y="2187975"/>
            <a:ext cx="773100" cy="64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" name="Google Shape;76;p2"/>
          <p:cNvCxnSpPr>
            <a:stCxn id="65" idx="2"/>
            <a:endCxn id="68" idx="0"/>
          </p:cNvCxnSpPr>
          <p:nvPr/>
        </p:nvCxnSpPr>
        <p:spPr>
          <a:xfrm>
            <a:off x="7224800" y="2187875"/>
            <a:ext cx="863700" cy="58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" name="Google Shape;77;p2"/>
          <p:cNvSpPr txBox="1"/>
          <p:nvPr/>
        </p:nvSpPr>
        <p:spPr>
          <a:xfrm>
            <a:off x="1569350" y="1666925"/>
            <a:ext cx="86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Médicos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6557450" y="1664525"/>
            <a:ext cx="133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Especialidade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722875" y="2774275"/>
            <a:ext cx="5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2718650" y="2774275"/>
            <a:ext cx="70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6065125" y="2925675"/>
            <a:ext cx="77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"/>
          <p:cNvSpPr txBox="1"/>
          <p:nvPr/>
        </p:nvSpPr>
        <p:spPr>
          <a:xfrm>
            <a:off x="7702000" y="2896325"/>
            <a:ext cx="77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"/>
          <p:cNvSpPr txBox="1"/>
          <p:nvPr/>
        </p:nvSpPr>
        <p:spPr>
          <a:xfrm>
            <a:off x="4249100" y="1664525"/>
            <a:ext cx="77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Possui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2891000" y="1475675"/>
            <a:ext cx="3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5986700" y="1475675"/>
            <a:ext cx="3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/>
          <p:nvPr/>
        </p:nvSpPr>
        <p:spPr>
          <a:xfrm>
            <a:off x="235575" y="235575"/>
            <a:ext cx="790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A866FF"/>
                </a:solidFill>
                <a:latin typeface="Montserrat"/>
                <a:ea typeface="Montserrat"/>
                <a:cs typeface="Montserrat"/>
                <a:sym typeface="Montserrat"/>
              </a:rPr>
              <a:t>1. Médicos possuem uma especialidade única - Tabela 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91" name="Google Shape;91;p3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{22852EE3-0081-43B2-9085-8C81D2FFF87B}</a:tableStyleId>
              </a:tblPr>
              <a:tblGrid>
                <a:gridCol w="893400"/>
                <a:gridCol w="893400"/>
              </a:tblGrid>
              <a:tr h="3962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Médico(a)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54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/>
                        <a:t>CPF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/>
                        <a:t>CRM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Cláudia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123456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Luíza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7891011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2" name="Google Shape;92;p3"/>
          <p:cNvGraphicFramePr/>
          <p:nvPr/>
        </p:nvGraphicFramePr>
        <p:xfrm>
          <a:off x="3980450" y="195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{22852EE3-0081-43B2-9085-8C81D2FFF87B}</a:tableStyleId>
              </a:tblPr>
              <a:tblGrid>
                <a:gridCol w="1160675"/>
                <a:gridCol w="1160675"/>
              </a:tblGrid>
              <a:tr h="5943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Especialidade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594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Nome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Código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594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Ginecologia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01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594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Psiquiatria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02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93" name="Google Shape;93;p3"/>
          <p:cNvCxnSpPr/>
          <p:nvPr/>
        </p:nvCxnSpPr>
        <p:spPr>
          <a:xfrm>
            <a:off x="2768075" y="3553325"/>
            <a:ext cx="122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3"/>
          <p:cNvSpPr txBox="1"/>
          <p:nvPr/>
        </p:nvSpPr>
        <p:spPr>
          <a:xfrm>
            <a:off x="2768075" y="3139825"/>
            <a:ext cx="3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3631775" y="3139825"/>
            <a:ext cx="3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/>
          <p:nvPr/>
        </p:nvSpPr>
        <p:spPr>
          <a:xfrm>
            <a:off x="235575" y="235575"/>
            <a:ext cx="790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A866FF"/>
                </a:solidFill>
                <a:latin typeface="Montserrat"/>
                <a:ea typeface="Montserrat"/>
                <a:cs typeface="Montserrat"/>
                <a:sym typeface="Montserrat"/>
              </a:rPr>
              <a:t>1. Médicos possuem uma especialidade única - Tabela 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01" name="Google Shape;101;p4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{22852EE3-0081-43B2-9085-8C81D2FFF87B}</a:tableStyleId>
              </a:tblPr>
              <a:tblGrid>
                <a:gridCol w="960800"/>
                <a:gridCol w="960800"/>
                <a:gridCol w="960800"/>
              </a:tblGrid>
              <a:tr h="39620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>
                          <a:solidFill>
                            <a:schemeClr val="dk1"/>
                          </a:solidFill>
                        </a:rPr>
                        <a:t>Médico(a)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54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/>
                        <a:t>CPF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/>
                        <a:t>CRM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/>
                        <a:t>Código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Cláudia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123456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01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Luíza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7891011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02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2" name="Google Shape;102;p4"/>
          <p:cNvGraphicFramePr/>
          <p:nvPr/>
        </p:nvGraphicFramePr>
        <p:xfrm>
          <a:off x="5047250" y="195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{22852EE3-0081-43B2-9085-8C81D2FFF87B}</a:tableStyleId>
              </a:tblPr>
              <a:tblGrid>
                <a:gridCol w="1286675"/>
                <a:gridCol w="1286675"/>
              </a:tblGrid>
              <a:tr h="5943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Especialidade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Nome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Código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Ginecologia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01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Psiquiatria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02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03" name="Google Shape;103;p4"/>
          <p:cNvCxnSpPr/>
          <p:nvPr/>
        </p:nvCxnSpPr>
        <p:spPr>
          <a:xfrm>
            <a:off x="3834875" y="3553325"/>
            <a:ext cx="122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p4"/>
          <p:cNvSpPr txBox="1"/>
          <p:nvPr/>
        </p:nvSpPr>
        <p:spPr>
          <a:xfrm>
            <a:off x="3834875" y="3139825"/>
            <a:ext cx="3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4698575" y="3139825"/>
            <a:ext cx="3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/>
        </p:nvSpPr>
        <p:spPr>
          <a:xfrm>
            <a:off x="235575" y="235575"/>
            <a:ext cx="790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A866FF"/>
                </a:solidFill>
                <a:latin typeface="Montserrat"/>
                <a:ea typeface="Montserrat"/>
                <a:cs typeface="Montserrat"/>
                <a:sym typeface="Montserrat"/>
              </a:rPr>
              <a:t>1. Médicos possuem uma especialidade única - Tabela 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11" name="Google Shape;111;p5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{22852EE3-0081-43B2-9085-8C81D2FFF87B}</a:tableStyleId>
              </a:tblPr>
              <a:tblGrid>
                <a:gridCol w="960800"/>
                <a:gridCol w="960800"/>
                <a:gridCol w="960800"/>
              </a:tblGrid>
              <a:tr h="39620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>
                          <a:solidFill>
                            <a:schemeClr val="dk1"/>
                          </a:solidFill>
                        </a:rPr>
                        <a:t>Médico(a)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54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/>
                        <a:t>CPF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/>
                        <a:t>CRM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/>
                        <a:t>Código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Cláudia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123456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01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Luíza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7891011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02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2" name="Google Shape;112;p5"/>
          <p:cNvGraphicFramePr/>
          <p:nvPr/>
        </p:nvGraphicFramePr>
        <p:xfrm>
          <a:off x="5047250" y="195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{22852EE3-0081-43B2-9085-8C81D2FFF87B}</a:tableStyleId>
              </a:tblPr>
              <a:tblGrid>
                <a:gridCol w="1286675"/>
                <a:gridCol w="1286675"/>
              </a:tblGrid>
              <a:tr h="5943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Especialidade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Nome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Código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Ginecologia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01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Psiquiatria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02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13" name="Google Shape;113;p5"/>
          <p:cNvCxnSpPr/>
          <p:nvPr/>
        </p:nvCxnSpPr>
        <p:spPr>
          <a:xfrm>
            <a:off x="3834875" y="3553325"/>
            <a:ext cx="122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" name="Google Shape;114;p5"/>
          <p:cNvSpPr txBox="1"/>
          <p:nvPr/>
        </p:nvSpPr>
        <p:spPr>
          <a:xfrm>
            <a:off x="3834875" y="3139825"/>
            <a:ext cx="3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4698575" y="3139825"/>
            <a:ext cx="3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/>
        </p:nvSpPr>
        <p:spPr>
          <a:xfrm>
            <a:off x="235575" y="235575"/>
            <a:ext cx="790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A866FF"/>
                </a:solidFill>
                <a:latin typeface="Montserrat"/>
                <a:ea typeface="Montserrat"/>
                <a:cs typeface="Montserrat"/>
                <a:sym typeface="Montserrat"/>
              </a:rPr>
              <a:t>1. Médicos possuem uma especialidade única - Tabela 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21" name="Google Shape;121;p6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{22852EE3-0081-43B2-9085-8C81D2FFF87B}</a:tableStyleId>
              </a:tblPr>
              <a:tblGrid>
                <a:gridCol w="960800"/>
                <a:gridCol w="960800"/>
                <a:gridCol w="960800"/>
              </a:tblGrid>
              <a:tr h="39620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>
                          <a:solidFill>
                            <a:schemeClr val="dk1"/>
                          </a:solidFill>
                        </a:rPr>
                        <a:t>Médico(a)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54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/>
                        <a:t>CPF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/>
                        <a:t>CRM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/>
                        <a:t>Código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Cláudia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123456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01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Luíza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7891011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02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2" name="Google Shape;122;p6"/>
          <p:cNvGraphicFramePr/>
          <p:nvPr/>
        </p:nvGraphicFramePr>
        <p:xfrm>
          <a:off x="5047250" y="195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{22852EE3-0081-43B2-9085-8C81D2FFF87B}</a:tableStyleId>
              </a:tblPr>
              <a:tblGrid>
                <a:gridCol w="1804475"/>
                <a:gridCol w="1804475"/>
              </a:tblGrid>
              <a:tr h="5943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Especialidade: Psiquiatria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Código Médico(a)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Subespecialidade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01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Psiquiatria da infância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02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Psicoterapia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23" name="Google Shape;123;p6"/>
          <p:cNvCxnSpPr/>
          <p:nvPr/>
        </p:nvCxnSpPr>
        <p:spPr>
          <a:xfrm>
            <a:off x="3834875" y="3553325"/>
            <a:ext cx="122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" name="Google Shape;124;p6"/>
          <p:cNvSpPr txBox="1"/>
          <p:nvPr/>
        </p:nvSpPr>
        <p:spPr>
          <a:xfrm>
            <a:off x="3834875" y="3139825"/>
            <a:ext cx="3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6"/>
          <p:cNvSpPr txBox="1"/>
          <p:nvPr/>
        </p:nvSpPr>
        <p:spPr>
          <a:xfrm>
            <a:off x="4698575" y="3139825"/>
            <a:ext cx="3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/>
        </p:nvSpPr>
        <p:spPr>
          <a:xfrm>
            <a:off x="235575" y="235575"/>
            <a:ext cx="790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A866FF"/>
                </a:solidFill>
                <a:latin typeface="Montserrat"/>
                <a:ea typeface="Montserrat"/>
                <a:cs typeface="Montserrat"/>
                <a:sym typeface="Montserrat"/>
              </a:rPr>
              <a:t>2. Médicos podem ter mais de uma especialidade - MER</a:t>
            </a:r>
            <a:endParaRPr b="1" i="0" sz="1600" u="none" cap="none" strike="noStrike">
              <a:solidFill>
                <a:srgbClr val="A866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" name="Google Shape;131;p7"/>
          <p:cNvCxnSpPr/>
          <p:nvPr/>
        </p:nvCxnSpPr>
        <p:spPr>
          <a:xfrm flipH="1" rot="10800000">
            <a:off x="6929975" y="4978075"/>
            <a:ext cx="17373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7"/>
          <p:cNvSpPr/>
          <p:nvPr/>
        </p:nvSpPr>
        <p:spPr>
          <a:xfrm>
            <a:off x="3492038" y="1221725"/>
            <a:ext cx="2287200" cy="12858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7"/>
          <p:cNvSpPr/>
          <p:nvPr/>
        </p:nvSpPr>
        <p:spPr>
          <a:xfrm>
            <a:off x="6356150" y="1541375"/>
            <a:ext cx="1737300" cy="6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7"/>
          <p:cNvSpPr/>
          <p:nvPr/>
        </p:nvSpPr>
        <p:spPr>
          <a:xfrm>
            <a:off x="1177850" y="1541363"/>
            <a:ext cx="1737300" cy="6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7"/>
          <p:cNvSpPr/>
          <p:nvPr/>
        </p:nvSpPr>
        <p:spPr>
          <a:xfrm>
            <a:off x="5730175" y="2836275"/>
            <a:ext cx="1443000" cy="5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7"/>
          <p:cNvSpPr/>
          <p:nvPr/>
        </p:nvSpPr>
        <p:spPr>
          <a:xfrm>
            <a:off x="7367050" y="2773225"/>
            <a:ext cx="1443000" cy="5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7"/>
          <p:cNvSpPr/>
          <p:nvPr/>
        </p:nvSpPr>
        <p:spPr>
          <a:xfrm>
            <a:off x="2351150" y="2684875"/>
            <a:ext cx="1443000" cy="5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7"/>
          <p:cNvSpPr/>
          <p:nvPr/>
        </p:nvSpPr>
        <p:spPr>
          <a:xfrm>
            <a:off x="289825" y="2684875"/>
            <a:ext cx="1443000" cy="5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" name="Google Shape;139;p7"/>
          <p:cNvCxnSpPr>
            <a:endCxn id="132" idx="1"/>
          </p:cNvCxnSpPr>
          <p:nvPr/>
        </p:nvCxnSpPr>
        <p:spPr>
          <a:xfrm flipH="1" rot="10800000">
            <a:off x="2915138" y="1864625"/>
            <a:ext cx="5769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" name="Google Shape;140;p7"/>
          <p:cNvCxnSpPr/>
          <p:nvPr/>
        </p:nvCxnSpPr>
        <p:spPr>
          <a:xfrm flipH="1" rot="10800000">
            <a:off x="5779238" y="1862225"/>
            <a:ext cx="5769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" name="Google Shape;141;p7"/>
          <p:cNvCxnSpPr>
            <a:stCxn id="138" idx="0"/>
            <a:endCxn id="134" idx="2"/>
          </p:cNvCxnSpPr>
          <p:nvPr/>
        </p:nvCxnSpPr>
        <p:spPr>
          <a:xfrm flipH="1" rot="10800000">
            <a:off x="1011325" y="2187775"/>
            <a:ext cx="1035300" cy="4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p7"/>
          <p:cNvCxnSpPr>
            <a:stCxn id="134" idx="2"/>
            <a:endCxn id="137" idx="0"/>
          </p:cNvCxnSpPr>
          <p:nvPr/>
        </p:nvCxnSpPr>
        <p:spPr>
          <a:xfrm>
            <a:off x="2046500" y="2187863"/>
            <a:ext cx="1026000" cy="4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p7"/>
          <p:cNvCxnSpPr>
            <a:stCxn id="135" idx="0"/>
            <a:endCxn id="133" idx="2"/>
          </p:cNvCxnSpPr>
          <p:nvPr/>
        </p:nvCxnSpPr>
        <p:spPr>
          <a:xfrm flipH="1" rot="10800000">
            <a:off x="6451675" y="2187975"/>
            <a:ext cx="773100" cy="64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4" name="Google Shape;144;p7"/>
          <p:cNvCxnSpPr>
            <a:stCxn id="133" idx="2"/>
            <a:endCxn id="136" idx="0"/>
          </p:cNvCxnSpPr>
          <p:nvPr/>
        </p:nvCxnSpPr>
        <p:spPr>
          <a:xfrm>
            <a:off x="7224800" y="2187875"/>
            <a:ext cx="863700" cy="58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5" name="Google Shape;145;p7"/>
          <p:cNvSpPr txBox="1"/>
          <p:nvPr/>
        </p:nvSpPr>
        <p:spPr>
          <a:xfrm>
            <a:off x="1659950" y="1666925"/>
            <a:ext cx="99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Médic</a:t>
            </a:r>
            <a:r>
              <a:rPr lang="pt-BR"/>
              <a:t>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7"/>
          <p:cNvSpPr txBox="1"/>
          <p:nvPr/>
        </p:nvSpPr>
        <p:spPr>
          <a:xfrm>
            <a:off x="6557450" y="1664525"/>
            <a:ext cx="133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Especialidade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7"/>
          <p:cNvSpPr txBox="1"/>
          <p:nvPr/>
        </p:nvSpPr>
        <p:spPr>
          <a:xfrm>
            <a:off x="722875" y="2774275"/>
            <a:ext cx="5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7"/>
          <p:cNvSpPr txBox="1"/>
          <p:nvPr/>
        </p:nvSpPr>
        <p:spPr>
          <a:xfrm>
            <a:off x="2718650" y="2774275"/>
            <a:ext cx="70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7"/>
          <p:cNvSpPr txBox="1"/>
          <p:nvPr/>
        </p:nvSpPr>
        <p:spPr>
          <a:xfrm>
            <a:off x="6065125" y="2925675"/>
            <a:ext cx="77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7702000" y="2896325"/>
            <a:ext cx="77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4187538" y="1664525"/>
            <a:ext cx="108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Possuem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7"/>
          <p:cNvSpPr txBox="1"/>
          <p:nvPr/>
        </p:nvSpPr>
        <p:spPr>
          <a:xfrm>
            <a:off x="2891000" y="1475675"/>
            <a:ext cx="3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7"/>
          <p:cNvSpPr txBox="1"/>
          <p:nvPr/>
        </p:nvSpPr>
        <p:spPr>
          <a:xfrm>
            <a:off x="5986700" y="1475675"/>
            <a:ext cx="3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/>
          <p:nvPr/>
        </p:nvSpPr>
        <p:spPr>
          <a:xfrm>
            <a:off x="235575" y="235575"/>
            <a:ext cx="790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A866FF"/>
                </a:solidFill>
                <a:latin typeface="Montserrat"/>
                <a:ea typeface="Montserrat"/>
                <a:cs typeface="Montserrat"/>
                <a:sym typeface="Montserrat"/>
              </a:rPr>
              <a:t>2. Médicos podem ter mais de uma especialidade - Tabela </a:t>
            </a:r>
            <a:endParaRPr b="1" i="0" sz="1600" u="none" cap="none" strike="noStrike">
              <a:solidFill>
                <a:srgbClr val="A866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8"/>
          <p:cNvSpPr txBox="1"/>
          <p:nvPr/>
        </p:nvSpPr>
        <p:spPr>
          <a:xfrm>
            <a:off x="2728800" y="2371650"/>
            <a:ext cx="3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8"/>
          <p:cNvSpPr txBox="1"/>
          <p:nvPr/>
        </p:nvSpPr>
        <p:spPr>
          <a:xfrm>
            <a:off x="3717825" y="2371650"/>
            <a:ext cx="3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1" name="Google Shape;161;p8"/>
          <p:cNvGraphicFramePr/>
          <p:nvPr/>
        </p:nvGraphicFramePr>
        <p:xfrm>
          <a:off x="312778" y="19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{22852EE3-0081-43B2-9085-8C81D2FFF87B}</a:tableStyleId>
              </a:tblPr>
              <a:tblGrid>
                <a:gridCol w="796700"/>
                <a:gridCol w="796700"/>
                <a:gridCol w="796700"/>
              </a:tblGrid>
              <a:tr h="3962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Médico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54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/>
                        <a:t>CPF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/>
                        <a:t>CRM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/>
                        <a:t>Código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/>
                        <a:t>Gabi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/>
                        <a:t>25264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01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/>
                        <a:t>Sofia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/>
                        <a:t>36359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02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2" name="Google Shape;162;p8"/>
          <p:cNvGraphicFramePr/>
          <p:nvPr/>
        </p:nvGraphicFramePr>
        <p:xfrm>
          <a:off x="4081128" y="19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{22852EE3-0081-43B2-9085-8C81D2FFF87B}</a:tableStyleId>
              </a:tblPr>
              <a:tblGrid>
                <a:gridCol w="1160675"/>
                <a:gridCol w="1160675"/>
              </a:tblGrid>
              <a:tr h="5158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Especialidade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594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Nome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Código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594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/>
                        <a:t>Pediatria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01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594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/>
                        <a:t>Psicologia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02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63" name="Google Shape;163;p8"/>
          <p:cNvCxnSpPr/>
          <p:nvPr/>
        </p:nvCxnSpPr>
        <p:spPr>
          <a:xfrm>
            <a:off x="2719000" y="2712800"/>
            <a:ext cx="13839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"/>
          <p:cNvSpPr txBox="1"/>
          <p:nvPr/>
        </p:nvSpPr>
        <p:spPr>
          <a:xfrm>
            <a:off x="235575" y="235575"/>
            <a:ext cx="790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A866FF"/>
                </a:solidFill>
                <a:latin typeface="Montserrat"/>
                <a:ea typeface="Montserrat"/>
                <a:cs typeface="Montserrat"/>
                <a:sym typeface="Montserrat"/>
              </a:rPr>
              <a:t>2. Médicos podem ter mais de uma especialidade - Tabela </a:t>
            </a:r>
            <a:endParaRPr b="1" i="0" sz="1600" u="none" cap="none" strike="noStrike">
              <a:solidFill>
                <a:srgbClr val="A866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69" name="Google Shape;169;p9"/>
          <p:cNvGraphicFramePr/>
          <p:nvPr/>
        </p:nvGraphicFramePr>
        <p:xfrm>
          <a:off x="312778" y="19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{22852EE3-0081-43B2-9085-8C81D2FFF87B}</a:tableStyleId>
              </a:tblPr>
              <a:tblGrid>
                <a:gridCol w="796700"/>
                <a:gridCol w="796700"/>
                <a:gridCol w="796700"/>
              </a:tblGrid>
              <a:tr h="3962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Médico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54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/>
                        <a:t>CPF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/>
                        <a:t>CRM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/>
                        <a:t>Código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/>
                        <a:t>Gabi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/>
                        <a:t>46295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01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/>
                        <a:t>Luiza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/>
                        <a:t>69534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02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0" name="Google Shape;170;p9"/>
          <p:cNvGraphicFramePr/>
          <p:nvPr/>
        </p:nvGraphicFramePr>
        <p:xfrm>
          <a:off x="6328953" y="192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{22852EE3-0081-43B2-9085-8C81D2FFF87B}</a:tableStyleId>
              </a:tblPr>
              <a:tblGrid>
                <a:gridCol w="1160675"/>
                <a:gridCol w="1160675"/>
              </a:tblGrid>
              <a:tr h="5158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Especialidade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594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Nome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Código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594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/>
                        <a:t>Geriatra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01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594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Psiquiatria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02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71" name="Google Shape;171;p9"/>
          <p:cNvCxnSpPr/>
          <p:nvPr/>
        </p:nvCxnSpPr>
        <p:spPr>
          <a:xfrm flipH="1" rot="10800000">
            <a:off x="2702878" y="2856400"/>
            <a:ext cx="6471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172" name="Google Shape;172;p9"/>
          <p:cNvGraphicFramePr/>
          <p:nvPr/>
        </p:nvGraphicFramePr>
        <p:xfrm>
          <a:off x="3321141" y="19203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{22852EE3-0081-43B2-9085-8C81D2FFF87B}</a:tableStyleId>
              </a:tblPr>
              <a:tblGrid>
                <a:gridCol w="1195050"/>
                <a:gridCol w="1195050"/>
              </a:tblGrid>
              <a:tr h="4063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Possuem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781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/>
                        <a:t>Código médic</a:t>
                      </a:r>
                      <a:r>
                        <a:rPr b="1" lang="pt-BR" sz="1200"/>
                        <a:t>a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/>
                        <a:t>Código especialidade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</a:tr>
              <a:tr h="49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01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02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673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02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01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73" name="Google Shape;173;p9"/>
          <p:cNvCxnSpPr/>
          <p:nvPr/>
        </p:nvCxnSpPr>
        <p:spPr>
          <a:xfrm>
            <a:off x="5711253" y="2856700"/>
            <a:ext cx="6327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