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1" r:id="rId6"/>
    <p:sldId id="260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99399E-C4B5-4441-8C2A-531ECFBC567A}">
  <a:tblStyle styleId="{6399399E-C4B5-4441-8C2A-531ECFBC5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29" autoAdjust="0"/>
    <p:restoredTop sz="94590" autoAdjust="0"/>
  </p:normalViewPr>
  <p:slideViewPr>
    <p:cSldViewPr snapToGrid="0">
      <p:cViewPr varScale="1">
        <p:scale>
          <a:sx n="113" d="100"/>
          <a:sy n="113" d="100"/>
        </p:scale>
        <p:origin x="128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878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67803134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67803134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67803134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67803134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67803134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67803134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7803134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7803134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7803134b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7803134b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4"/>
          <p:cNvCxnSpPr>
            <a:cxnSpLocks/>
          </p:cNvCxnSpPr>
          <p:nvPr/>
        </p:nvCxnSpPr>
        <p:spPr>
          <a:xfrm flipV="1">
            <a:off x="7788885" y="807931"/>
            <a:ext cx="429415" cy="7947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74;p14">
            <a:extLst>
              <a:ext uri="{FF2B5EF4-FFF2-40B4-BE49-F238E27FC236}">
                <a16:creationId xmlns:a16="http://schemas.microsoft.com/office/drawing/2014/main" id="{F591B0EB-C277-4780-B363-510126F134A5}"/>
              </a:ext>
            </a:extLst>
          </p:cNvPr>
          <p:cNvCxnSpPr>
            <a:cxnSpLocks/>
          </p:cNvCxnSpPr>
          <p:nvPr/>
        </p:nvCxnSpPr>
        <p:spPr>
          <a:xfrm flipV="1">
            <a:off x="2392463" y="896960"/>
            <a:ext cx="137338" cy="7251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>
            <a:cxnSpLocks/>
          </p:cNvCxnSpPr>
          <p:nvPr/>
        </p:nvCxnSpPr>
        <p:spPr>
          <a:xfrm flipV="1">
            <a:off x="825094" y="2357694"/>
            <a:ext cx="139417" cy="4207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>
            <a:cxnSpLocks/>
          </p:cNvCxnSpPr>
          <p:nvPr/>
        </p:nvCxnSpPr>
        <p:spPr>
          <a:xfrm flipH="1" flipV="1">
            <a:off x="918350" y="1150605"/>
            <a:ext cx="88375" cy="5877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 rot="10800000" flipH="1">
            <a:off x="5148275" y="1953982"/>
            <a:ext cx="1707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 rot="10800000" flipH="1">
            <a:off x="2091500" y="1972015"/>
            <a:ext cx="16293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/>
          <p:nvPr/>
        </p:nvSpPr>
        <p:spPr>
          <a:xfrm>
            <a:off x="3123693" y="1334064"/>
            <a:ext cx="2779638" cy="1285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Possui</a:t>
            </a:r>
            <a:endParaRPr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166995" y="228186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MER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134675" y="1426351"/>
            <a:ext cx="2532600" cy="94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Especialidade 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373550" y="1460851"/>
            <a:ext cx="2532600" cy="94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              Médico(a)</a:t>
            </a:r>
            <a:endParaRPr dirty="0"/>
          </a:p>
        </p:txBody>
      </p:sp>
      <p:sp>
        <p:nvSpPr>
          <p:cNvPr id="68" name="Google Shape;68;p14"/>
          <p:cNvSpPr/>
          <p:nvPr/>
        </p:nvSpPr>
        <p:spPr>
          <a:xfrm>
            <a:off x="7448480" y="417675"/>
            <a:ext cx="1612668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700" dirty="0" err="1"/>
              <a:t>nome_especialidade</a:t>
            </a:r>
            <a:endParaRPr sz="700" dirty="0"/>
          </a:p>
        </p:txBody>
      </p:sp>
      <p:sp>
        <p:nvSpPr>
          <p:cNvPr id="70" name="Google Shape;70;p14"/>
          <p:cNvSpPr/>
          <p:nvPr/>
        </p:nvSpPr>
        <p:spPr>
          <a:xfrm>
            <a:off x="241037" y="659286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/>
              <a:t>codigo_crm</a:t>
            </a:r>
            <a:endParaRPr sz="1000" dirty="0"/>
          </a:p>
        </p:txBody>
      </p:sp>
      <p:sp>
        <p:nvSpPr>
          <p:cNvPr id="17" name="Google Shape;68;p14">
            <a:extLst>
              <a:ext uri="{FF2B5EF4-FFF2-40B4-BE49-F238E27FC236}">
                <a16:creationId xmlns:a16="http://schemas.microsoft.com/office/drawing/2014/main" id="{4A031D7C-C153-4ECF-85E0-342B5079D5F8}"/>
              </a:ext>
            </a:extLst>
          </p:cNvPr>
          <p:cNvSpPr/>
          <p:nvPr/>
        </p:nvSpPr>
        <p:spPr>
          <a:xfrm>
            <a:off x="5703082" y="426561"/>
            <a:ext cx="1707900" cy="59978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pt-BR" sz="800" b="1" dirty="0"/>
          </a:p>
          <a:p>
            <a:pPr algn="ctr"/>
            <a:r>
              <a:rPr lang="pt-BR" sz="900" dirty="0" err="1"/>
              <a:t>cod_especialidade</a:t>
            </a:r>
            <a:endParaRPr lang="pt-BR" sz="900" dirty="0"/>
          </a:p>
          <a:p>
            <a:pPr lvl="0" algn="ctr"/>
            <a:r>
              <a:rPr lang="pt-BR" sz="1000" b="1" dirty="0"/>
              <a:t> </a:t>
            </a:r>
            <a:endParaRPr sz="1000" b="1" dirty="0"/>
          </a:p>
        </p:txBody>
      </p:sp>
      <p:sp>
        <p:nvSpPr>
          <p:cNvPr id="18" name="Google Shape;70;p14"/>
          <p:cNvSpPr/>
          <p:nvPr/>
        </p:nvSpPr>
        <p:spPr>
          <a:xfrm>
            <a:off x="0" y="2753075"/>
            <a:ext cx="1443000" cy="73519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/>
              <a:t>cpf_medico</a:t>
            </a:r>
            <a:endParaRPr sz="1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371355-15FF-4D4B-9D6C-56E4D53A5646}"/>
              </a:ext>
            </a:extLst>
          </p:cNvPr>
          <p:cNvSpPr txBox="1"/>
          <p:nvPr/>
        </p:nvSpPr>
        <p:spPr>
          <a:xfrm>
            <a:off x="2962563" y="1540915"/>
            <a:ext cx="32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A2711A2-6E94-4444-98B5-9ECDBF1D081F}"/>
              </a:ext>
            </a:extLst>
          </p:cNvPr>
          <p:cNvSpPr txBox="1"/>
          <p:nvPr/>
        </p:nvSpPr>
        <p:spPr>
          <a:xfrm>
            <a:off x="5742202" y="1562161"/>
            <a:ext cx="32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2" name="Google Shape;68;p14">
            <a:extLst>
              <a:ext uri="{FF2B5EF4-FFF2-40B4-BE49-F238E27FC236}">
                <a16:creationId xmlns:a16="http://schemas.microsoft.com/office/drawing/2014/main" id="{19371D23-35D2-4808-8949-F56CCDF2B54A}"/>
              </a:ext>
            </a:extLst>
          </p:cNvPr>
          <p:cNvSpPr/>
          <p:nvPr/>
        </p:nvSpPr>
        <p:spPr>
          <a:xfrm>
            <a:off x="1733019" y="638505"/>
            <a:ext cx="1707900" cy="599781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pt-BR" sz="800" b="1" dirty="0"/>
          </a:p>
          <a:p>
            <a:pPr algn="ctr"/>
            <a:r>
              <a:rPr lang="pt-BR" sz="900" u="sng" dirty="0" err="1"/>
              <a:t>cod_especialidade</a:t>
            </a:r>
            <a:endParaRPr lang="pt-BR" sz="900" u="sng" dirty="0"/>
          </a:p>
          <a:p>
            <a:pPr lvl="0" algn="ctr"/>
            <a:r>
              <a:rPr lang="pt-BR" sz="1000" b="1" dirty="0"/>
              <a:t> </a:t>
            </a:r>
            <a:endParaRPr sz="1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185993" y="361044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  <a:latin typeface="Montserrat"/>
                <a:sym typeface="Montserrat"/>
              </a:rPr>
              <a:t>1. Médicos possuem uma especialidade única - Tabela </a:t>
            </a:r>
            <a:endParaRPr sz="1600" b="1" dirty="0">
              <a:solidFill>
                <a:schemeClr val="tx1"/>
              </a:solidFill>
              <a:latin typeface="Montserrat"/>
              <a:sym typeface="Montserrat"/>
            </a:endParaRPr>
          </a:p>
        </p:txBody>
      </p:sp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153998868"/>
              </p:ext>
            </p:extLst>
          </p:nvPr>
        </p:nvGraphicFramePr>
        <p:xfrm>
          <a:off x="710607" y="1474500"/>
          <a:ext cx="2870793" cy="2601232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113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28">
                  <a:extLst>
                    <a:ext uri="{9D8B030D-6E8A-4147-A177-3AD203B41FA5}">
                      <a16:colId xmlns:a16="http://schemas.microsoft.com/office/drawing/2014/main" val="2197605503"/>
                    </a:ext>
                  </a:extLst>
                </a:gridCol>
              </a:tblGrid>
              <a:tr h="650308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/>
                        <a:t>Médico(a)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3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cpf</a:t>
                      </a:r>
                      <a:endParaRPr lang="pt-BR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codigo_crm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u="sng" dirty="0" err="1"/>
                        <a:t>codigo_especialidade</a:t>
                      </a:r>
                      <a:endParaRPr lang="pt-BR" sz="800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3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001.002.004-05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3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006.007.008-09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330175055"/>
              </p:ext>
            </p:extLst>
          </p:nvPr>
        </p:nvGraphicFramePr>
        <p:xfrm>
          <a:off x="4692287" y="1474501"/>
          <a:ext cx="2604153" cy="2711482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124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03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b="1" dirty="0"/>
                        <a:t>Especialidade (Neurologia)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u="none" dirty="0" err="1"/>
                        <a:t>codigo_especialidade</a:t>
                      </a:r>
                      <a:endParaRPr lang="pt-BR" sz="800" u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</a:t>
                      </a:r>
                      <a:r>
                        <a:rPr lang="pt-BR" sz="800" dirty="0" err="1"/>
                        <a:t>especialidade</a:t>
                      </a:r>
                      <a:endParaRPr lang="pt-BR" sz="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neuropediatria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vascular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F7D9C1A-F38E-4F6B-976C-D865DCEAA62E}"/>
              </a:ext>
            </a:extLst>
          </p:cNvPr>
          <p:cNvCxnSpPr/>
          <p:nvPr/>
        </p:nvCxnSpPr>
        <p:spPr>
          <a:xfrm>
            <a:off x="3581400" y="3146692"/>
            <a:ext cx="1110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6A57CC-6E44-44A8-B6F3-470AE7680B65}"/>
              </a:ext>
            </a:extLst>
          </p:cNvPr>
          <p:cNvSpPr txBox="1"/>
          <p:nvPr/>
        </p:nvSpPr>
        <p:spPr>
          <a:xfrm>
            <a:off x="3603812" y="2773936"/>
            <a:ext cx="238205" cy="30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8CF3FF-C7E5-4FEC-8313-2E4F9B987566}"/>
              </a:ext>
            </a:extLst>
          </p:cNvPr>
          <p:cNvSpPr txBox="1"/>
          <p:nvPr/>
        </p:nvSpPr>
        <p:spPr>
          <a:xfrm>
            <a:off x="4333795" y="2773936"/>
            <a:ext cx="238205" cy="30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6"/>
          <p:cNvCxnSpPr/>
          <p:nvPr/>
        </p:nvCxnSpPr>
        <p:spPr>
          <a:xfrm flipH="1" flipV="1">
            <a:off x="1170878" y="1659325"/>
            <a:ext cx="256751" cy="6489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/>
          <p:nvPr/>
        </p:nvCxnSpPr>
        <p:spPr>
          <a:xfrm rot="10800000" flipH="1">
            <a:off x="4986992" y="2610850"/>
            <a:ext cx="16293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 rot="10800000" flipH="1">
            <a:off x="2291067" y="2615799"/>
            <a:ext cx="17373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-4563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MER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289588" y="1977850"/>
            <a:ext cx="2287200" cy="1285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 </a:t>
            </a:r>
            <a:r>
              <a:rPr lang="pt-BR" b="1" dirty="0"/>
              <a:t>Possuem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91" name="Google Shape;91;p16"/>
          <p:cNvSpPr/>
          <p:nvPr/>
        </p:nvSpPr>
        <p:spPr>
          <a:xfrm>
            <a:off x="6134675" y="2149600"/>
            <a:ext cx="2532600" cy="94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61329" y="2149600"/>
            <a:ext cx="2532600" cy="94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b="1" dirty="0"/>
              <a:t>                   Médico(a)</a:t>
            </a:r>
          </a:p>
        </p:txBody>
      </p:sp>
      <p:sp>
        <p:nvSpPr>
          <p:cNvPr id="93" name="Google Shape;93;p16"/>
          <p:cNvSpPr/>
          <p:nvPr/>
        </p:nvSpPr>
        <p:spPr>
          <a:xfrm>
            <a:off x="1896600" y="1039286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1000" dirty="0" err="1"/>
              <a:t>nome_medico</a:t>
            </a:r>
            <a:endParaRPr lang="pt-BR" sz="1000" dirty="0"/>
          </a:p>
        </p:txBody>
      </p:sp>
      <p:sp>
        <p:nvSpPr>
          <p:cNvPr id="94" name="Google Shape;94;p16"/>
          <p:cNvSpPr/>
          <p:nvPr/>
        </p:nvSpPr>
        <p:spPr>
          <a:xfrm>
            <a:off x="280453" y="1080325"/>
            <a:ext cx="1443000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000" dirty="0" err="1"/>
              <a:t>cod_crm</a:t>
            </a:r>
            <a:endParaRPr lang="pt-BR" sz="1000" dirty="0"/>
          </a:p>
        </p:txBody>
      </p:sp>
      <p:sp>
        <p:nvSpPr>
          <p:cNvPr id="95" name="Google Shape;95;p16"/>
          <p:cNvSpPr/>
          <p:nvPr/>
        </p:nvSpPr>
        <p:spPr>
          <a:xfrm>
            <a:off x="5770057" y="956175"/>
            <a:ext cx="1474585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700" dirty="0" err="1"/>
              <a:t>cod_especialidade</a:t>
            </a:r>
            <a:endParaRPr lang="pt-BR" sz="700" dirty="0"/>
          </a:p>
        </p:txBody>
      </p:sp>
      <p:sp>
        <p:nvSpPr>
          <p:cNvPr id="96" name="Google Shape;96;p16"/>
          <p:cNvSpPr/>
          <p:nvPr/>
        </p:nvSpPr>
        <p:spPr>
          <a:xfrm>
            <a:off x="7371993" y="956175"/>
            <a:ext cx="1861217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800" dirty="0" err="1"/>
              <a:t>nome_especialidade</a:t>
            </a:r>
            <a:endParaRPr lang="pt-BR" sz="800" dirty="0"/>
          </a:p>
        </p:txBody>
      </p:sp>
      <p:cxnSp>
        <p:nvCxnSpPr>
          <p:cNvPr id="98" name="Google Shape;98;p16"/>
          <p:cNvCxnSpPr>
            <a:cxnSpLocks/>
          </p:cNvCxnSpPr>
          <p:nvPr/>
        </p:nvCxnSpPr>
        <p:spPr>
          <a:xfrm flipH="1">
            <a:off x="2023289" y="1627001"/>
            <a:ext cx="413889" cy="522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>
            <a:cxnSpLocks/>
            <a:endCxn id="95" idx="4"/>
          </p:cNvCxnSpPr>
          <p:nvPr/>
        </p:nvCxnSpPr>
        <p:spPr>
          <a:xfrm flipH="1" flipV="1">
            <a:off x="6507350" y="1535175"/>
            <a:ext cx="339500" cy="6144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6"/>
          <p:cNvCxnSpPr/>
          <p:nvPr/>
        </p:nvCxnSpPr>
        <p:spPr>
          <a:xfrm flipV="1">
            <a:off x="7798625" y="1535176"/>
            <a:ext cx="219102" cy="6144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tângulo 11"/>
          <p:cNvSpPr/>
          <p:nvPr/>
        </p:nvSpPr>
        <p:spPr>
          <a:xfrm>
            <a:off x="6683345" y="2471811"/>
            <a:ext cx="1377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b="1" dirty="0"/>
              <a:t>Especialidade</a:t>
            </a:r>
          </a:p>
        </p:txBody>
      </p:sp>
      <p:cxnSp>
        <p:nvCxnSpPr>
          <p:cNvPr id="27" name="Google Shape;76;p14"/>
          <p:cNvCxnSpPr/>
          <p:nvPr/>
        </p:nvCxnSpPr>
        <p:spPr>
          <a:xfrm>
            <a:off x="635747" y="1458552"/>
            <a:ext cx="70687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4CB3D9-B677-48CA-8217-E70325DE36C5}"/>
              </a:ext>
            </a:extLst>
          </p:cNvPr>
          <p:cNvSpPr txBox="1"/>
          <p:nvPr/>
        </p:nvSpPr>
        <p:spPr>
          <a:xfrm>
            <a:off x="2812356" y="2308303"/>
            <a:ext cx="20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7AFA1DC-CEC8-44A1-8D8D-7E47B49D7DE0}"/>
              </a:ext>
            </a:extLst>
          </p:cNvPr>
          <p:cNvSpPr txBox="1"/>
          <p:nvPr/>
        </p:nvSpPr>
        <p:spPr>
          <a:xfrm>
            <a:off x="5787527" y="2263973"/>
            <a:ext cx="20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898364092"/>
              </p:ext>
            </p:extLst>
          </p:nvPr>
        </p:nvGraphicFramePr>
        <p:xfrm>
          <a:off x="597874" y="2000250"/>
          <a:ext cx="3364526" cy="156961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1909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médico(a)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err="1"/>
                        <a:t>cod_crm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err="1"/>
                        <a:t>nome_medico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01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Maria da Fonseca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02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/>
                        <a:t>Odete da Silva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67641238"/>
              </p:ext>
            </p:extLst>
          </p:nvPr>
        </p:nvGraphicFramePr>
        <p:xfrm>
          <a:off x="4679576" y="2000250"/>
          <a:ext cx="2812357" cy="1621429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124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2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especialidade (neurologia)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err="1"/>
                        <a:t>cod_especilidade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nome_especialidade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49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vascular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50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err="1"/>
                        <a:t>neuropediatria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07;p17"/>
          <p:cNvSpPr txBox="1"/>
          <p:nvPr/>
        </p:nvSpPr>
        <p:spPr>
          <a:xfrm>
            <a:off x="387975" y="3879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Tabela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5309EFA-2BA7-48F0-A5B7-546BC7CC6013}"/>
              </a:ext>
            </a:extLst>
          </p:cNvPr>
          <p:cNvCxnSpPr/>
          <p:nvPr/>
        </p:nvCxnSpPr>
        <p:spPr>
          <a:xfrm>
            <a:off x="3962400" y="2906162"/>
            <a:ext cx="717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112C3E-B970-4915-94A6-2B24FE8F6772}"/>
              </a:ext>
            </a:extLst>
          </p:cNvPr>
          <p:cNvSpPr txBox="1"/>
          <p:nvPr/>
        </p:nvSpPr>
        <p:spPr>
          <a:xfrm>
            <a:off x="4358942" y="2636827"/>
            <a:ext cx="21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AEAE63-77B7-4ECC-AD97-D3048FAC72D6}"/>
              </a:ext>
            </a:extLst>
          </p:cNvPr>
          <p:cNvSpPr txBox="1"/>
          <p:nvPr/>
        </p:nvSpPr>
        <p:spPr>
          <a:xfrm>
            <a:off x="3921055" y="2636827"/>
            <a:ext cx="256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423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128;p18">
            <a:extLst>
              <a:ext uri="{FF2B5EF4-FFF2-40B4-BE49-F238E27FC236}">
                <a16:creationId xmlns:a16="http://schemas.microsoft.com/office/drawing/2014/main" id="{7334A5EC-729E-4D27-874C-2634B3C001AC}"/>
              </a:ext>
            </a:extLst>
          </p:cNvPr>
          <p:cNvCxnSpPr>
            <a:cxnSpLocks/>
          </p:cNvCxnSpPr>
          <p:nvPr/>
        </p:nvCxnSpPr>
        <p:spPr>
          <a:xfrm flipH="1">
            <a:off x="4671294" y="2961360"/>
            <a:ext cx="166290" cy="3338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28;p18">
            <a:extLst>
              <a:ext uri="{FF2B5EF4-FFF2-40B4-BE49-F238E27FC236}">
                <a16:creationId xmlns:a16="http://schemas.microsoft.com/office/drawing/2014/main" id="{826070D0-5BA1-4D70-9D4C-06A43354222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647093" y="2060605"/>
            <a:ext cx="138697" cy="4346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28;p18">
            <a:extLst>
              <a:ext uri="{FF2B5EF4-FFF2-40B4-BE49-F238E27FC236}">
                <a16:creationId xmlns:a16="http://schemas.microsoft.com/office/drawing/2014/main" id="{3F89D7A9-EF6E-4D6B-8006-4CC96C8350F2}"/>
              </a:ext>
            </a:extLst>
          </p:cNvPr>
          <p:cNvCxnSpPr>
            <a:cxnSpLocks/>
          </p:cNvCxnSpPr>
          <p:nvPr/>
        </p:nvCxnSpPr>
        <p:spPr>
          <a:xfrm>
            <a:off x="648125" y="2687242"/>
            <a:ext cx="309776" cy="4858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28;p18">
            <a:extLst>
              <a:ext uri="{FF2B5EF4-FFF2-40B4-BE49-F238E27FC236}">
                <a16:creationId xmlns:a16="http://schemas.microsoft.com/office/drawing/2014/main" id="{C7A400B5-F6BD-410F-AF01-73F91EA447CC}"/>
              </a:ext>
            </a:extLst>
          </p:cNvPr>
          <p:cNvCxnSpPr>
            <a:cxnSpLocks/>
          </p:cNvCxnSpPr>
          <p:nvPr/>
        </p:nvCxnSpPr>
        <p:spPr>
          <a:xfrm>
            <a:off x="4642684" y="3752065"/>
            <a:ext cx="177918" cy="5491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20;p18">
            <a:extLst>
              <a:ext uri="{FF2B5EF4-FFF2-40B4-BE49-F238E27FC236}">
                <a16:creationId xmlns:a16="http://schemas.microsoft.com/office/drawing/2014/main" id="{17F3A643-74AA-4A37-991A-08CBD43EC061}"/>
              </a:ext>
            </a:extLst>
          </p:cNvPr>
          <p:cNvSpPr/>
          <p:nvPr/>
        </p:nvSpPr>
        <p:spPr>
          <a:xfrm>
            <a:off x="3214648" y="2495251"/>
            <a:ext cx="1142283" cy="44007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" dirty="0"/>
              <a:t>     </a:t>
            </a:r>
            <a:r>
              <a:rPr lang="pt-BR" sz="600" u="sng" dirty="0" err="1"/>
              <a:t>cod_endereço</a:t>
            </a:r>
            <a:endParaRPr lang="pt-BR" sz="600" u="sng" dirty="0"/>
          </a:p>
          <a:p>
            <a:endParaRPr lang="pt-BR" sz="600" u="sng" dirty="0"/>
          </a:p>
        </p:txBody>
      </p:sp>
      <p:cxnSp>
        <p:nvCxnSpPr>
          <p:cNvPr id="29" name="Google Shape;127;p18">
            <a:extLst>
              <a:ext uri="{FF2B5EF4-FFF2-40B4-BE49-F238E27FC236}">
                <a16:creationId xmlns:a16="http://schemas.microsoft.com/office/drawing/2014/main" id="{4BC7A5BE-EC5C-4F85-9D5D-F5AD17E8470C}"/>
              </a:ext>
            </a:extLst>
          </p:cNvPr>
          <p:cNvCxnSpPr>
            <a:cxnSpLocks/>
          </p:cNvCxnSpPr>
          <p:nvPr/>
        </p:nvCxnSpPr>
        <p:spPr>
          <a:xfrm flipV="1">
            <a:off x="7137906" y="2106253"/>
            <a:ext cx="381524" cy="3455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27;p18">
            <a:extLst>
              <a:ext uri="{FF2B5EF4-FFF2-40B4-BE49-F238E27FC236}">
                <a16:creationId xmlns:a16="http://schemas.microsoft.com/office/drawing/2014/main" id="{1C2BA48B-D6B0-4BE3-BB37-A87FE923118B}"/>
              </a:ext>
            </a:extLst>
          </p:cNvPr>
          <p:cNvCxnSpPr>
            <a:cxnSpLocks/>
          </p:cNvCxnSpPr>
          <p:nvPr/>
        </p:nvCxnSpPr>
        <p:spPr>
          <a:xfrm flipH="1" flipV="1">
            <a:off x="1290727" y="3453233"/>
            <a:ext cx="315236" cy="5814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27;p18">
            <a:extLst>
              <a:ext uri="{FF2B5EF4-FFF2-40B4-BE49-F238E27FC236}">
                <a16:creationId xmlns:a16="http://schemas.microsoft.com/office/drawing/2014/main" id="{AC915748-5DAD-45E2-9740-F42AF1DF92F1}"/>
              </a:ext>
            </a:extLst>
          </p:cNvPr>
          <p:cNvCxnSpPr>
            <a:cxnSpLocks/>
          </p:cNvCxnSpPr>
          <p:nvPr/>
        </p:nvCxnSpPr>
        <p:spPr>
          <a:xfrm flipV="1">
            <a:off x="2666225" y="2081545"/>
            <a:ext cx="305328" cy="5435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8"/>
          <p:cNvSpPr txBox="1"/>
          <p:nvPr/>
        </p:nvSpPr>
        <p:spPr>
          <a:xfrm>
            <a:off x="106581" y="-9760"/>
            <a:ext cx="7901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3. Usuários podem ter um endereço, podem fazer mais de um pedido e cada pedido pode ter mais de um produto - MER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06581" y="4038423"/>
            <a:ext cx="1044994" cy="35413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quantidade</a:t>
            </a:r>
          </a:p>
        </p:txBody>
      </p:sp>
      <p:sp>
        <p:nvSpPr>
          <p:cNvPr id="120" name="Google Shape;120;p18"/>
          <p:cNvSpPr/>
          <p:nvPr/>
        </p:nvSpPr>
        <p:spPr>
          <a:xfrm>
            <a:off x="7695019" y="2493365"/>
            <a:ext cx="1142282" cy="55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700" dirty="0"/>
              <a:t>      </a:t>
            </a:r>
            <a:r>
              <a:rPr lang="pt-BR" sz="700" dirty="0" err="1"/>
              <a:t>endereco</a:t>
            </a:r>
            <a:endParaRPr lang="pt-BR" sz="800" dirty="0"/>
          </a:p>
        </p:txBody>
      </p:sp>
      <p:sp>
        <p:nvSpPr>
          <p:cNvPr id="121" name="Google Shape;121;p18"/>
          <p:cNvSpPr/>
          <p:nvPr/>
        </p:nvSpPr>
        <p:spPr>
          <a:xfrm>
            <a:off x="6616362" y="2451799"/>
            <a:ext cx="1078656" cy="57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800" dirty="0"/>
              <a:t>   </a:t>
            </a:r>
            <a:r>
              <a:rPr lang="pt-BR" sz="700" dirty="0" err="1"/>
              <a:t>cod_endereco</a:t>
            </a:r>
            <a:r>
              <a:rPr lang="pt-BR" sz="7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22" name="Google Shape;122;p18"/>
          <p:cNvSpPr/>
          <p:nvPr/>
        </p:nvSpPr>
        <p:spPr>
          <a:xfrm>
            <a:off x="1982119" y="2487802"/>
            <a:ext cx="1193614" cy="3988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" dirty="0" err="1"/>
              <a:t>codigo_usuario</a:t>
            </a:r>
            <a:endParaRPr lang="pt-BR" sz="600" dirty="0"/>
          </a:p>
          <a:p>
            <a:endParaRPr sz="600" u="sng" dirty="0"/>
          </a:p>
        </p:txBody>
      </p:sp>
      <p:cxnSp>
        <p:nvCxnSpPr>
          <p:cNvPr id="123" name="Google Shape;123;p18"/>
          <p:cNvCxnSpPr>
            <a:cxnSpLocks/>
            <a:stCxn id="118" idx="0"/>
          </p:cNvCxnSpPr>
          <p:nvPr/>
        </p:nvCxnSpPr>
        <p:spPr>
          <a:xfrm flipV="1">
            <a:off x="1129553" y="2152416"/>
            <a:ext cx="0" cy="9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 flipH="1">
            <a:off x="1878603" y="1815620"/>
            <a:ext cx="16293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8"/>
          <p:cNvCxnSpPr/>
          <p:nvPr/>
        </p:nvCxnSpPr>
        <p:spPr>
          <a:xfrm rot="10800000" flipH="1">
            <a:off x="6017685" y="1810668"/>
            <a:ext cx="17373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8"/>
          <p:cNvCxnSpPr/>
          <p:nvPr/>
        </p:nvCxnSpPr>
        <p:spPr>
          <a:xfrm rot="10800000" flipH="1">
            <a:off x="3993791" y="1810670"/>
            <a:ext cx="1707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>
            <a:cxnSpLocks/>
            <a:stCxn id="119" idx="0"/>
          </p:cNvCxnSpPr>
          <p:nvPr/>
        </p:nvCxnSpPr>
        <p:spPr>
          <a:xfrm flipV="1">
            <a:off x="629078" y="3489125"/>
            <a:ext cx="328823" cy="5492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18;p18">
            <a:extLst>
              <a:ext uri="{FF2B5EF4-FFF2-40B4-BE49-F238E27FC236}">
                <a16:creationId xmlns:a16="http://schemas.microsoft.com/office/drawing/2014/main" id="{B74175E5-4880-44B8-B477-81537463DAF7}"/>
              </a:ext>
            </a:extLst>
          </p:cNvPr>
          <p:cNvSpPr/>
          <p:nvPr/>
        </p:nvSpPr>
        <p:spPr>
          <a:xfrm>
            <a:off x="2851503" y="1502545"/>
            <a:ext cx="1142288" cy="57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Usuário</a:t>
            </a:r>
          </a:p>
        </p:txBody>
      </p:sp>
      <p:sp>
        <p:nvSpPr>
          <p:cNvPr id="19" name="Google Shape;116;p18">
            <a:extLst>
              <a:ext uri="{FF2B5EF4-FFF2-40B4-BE49-F238E27FC236}">
                <a16:creationId xmlns:a16="http://schemas.microsoft.com/office/drawing/2014/main" id="{50C8CB94-BC9F-4B32-97F4-513620984B84}"/>
              </a:ext>
            </a:extLst>
          </p:cNvPr>
          <p:cNvSpPr/>
          <p:nvPr/>
        </p:nvSpPr>
        <p:spPr>
          <a:xfrm>
            <a:off x="5043521" y="1472118"/>
            <a:ext cx="1504139" cy="677101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pertence</a:t>
            </a:r>
          </a:p>
        </p:txBody>
      </p:sp>
      <p:sp>
        <p:nvSpPr>
          <p:cNvPr id="20" name="Google Shape;118;p18">
            <a:extLst>
              <a:ext uri="{FF2B5EF4-FFF2-40B4-BE49-F238E27FC236}">
                <a16:creationId xmlns:a16="http://schemas.microsoft.com/office/drawing/2014/main" id="{179252BA-07D6-428E-8820-C00BF99843AF}"/>
              </a:ext>
            </a:extLst>
          </p:cNvPr>
          <p:cNvSpPr/>
          <p:nvPr/>
        </p:nvSpPr>
        <p:spPr>
          <a:xfrm>
            <a:off x="7155690" y="1521167"/>
            <a:ext cx="1142288" cy="57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 err="1"/>
              <a:t>endereco_usuario</a:t>
            </a:r>
            <a:endParaRPr lang="pt-BR" sz="900" dirty="0"/>
          </a:p>
        </p:txBody>
      </p:sp>
      <p:sp>
        <p:nvSpPr>
          <p:cNvPr id="116" name="Google Shape;116;p18"/>
          <p:cNvSpPr/>
          <p:nvPr/>
        </p:nvSpPr>
        <p:spPr>
          <a:xfrm>
            <a:off x="377483" y="1475314"/>
            <a:ext cx="1504139" cy="677101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está contido</a:t>
            </a:r>
            <a:endParaRPr sz="1000" dirty="0"/>
          </a:p>
        </p:txBody>
      </p:sp>
      <p:sp>
        <p:nvSpPr>
          <p:cNvPr id="118" name="Google Shape;118;p18"/>
          <p:cNvSpPr/>
          <p:nvPr/>
        </p:nvSpPr>
        <p:spPr>
          <a:xfrm>
            <a:off x="558409" y="3056916"/>
            <a:ext cx="1142288" cy="4400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produto</a:t>
            </a:r>
            <a:endParaRPr sz="900" dirty="0"/>
          </a:p>
        </p:txBody>
      </p:sp>
      <p:cxnSp>
        <p:nvCxnSpPr>
          <p:cNvPr id="26" name="Google Shape;127;p18">
            <a:extLst>
              <a:ext uri="{FF2B5EF4-FFF2-40B4-BE49-F238E27FC236}">
                <a16:creationId xmlns:a16="http://schemas.microsoft.com/office/drawing/2014/main" id="{50FE49B6-1E4F-4C88-A86C-19E1A97A1ACC}"/>
              </a:ext>
            </a:extLst>
          </p:cNvPr>
          <p:cNvCxnSpPr>
            <a:cxnSpLocks/>
          </p:cNvCxnSpPr>
          <p:nvPr/>
        </p:nvCxnSpPr>
        <p:spPr>
          <a:xfrm flipH="1" flipV="1">
            <a:off x="7985694" y="2098064"/>
            <a:ext cx="283531" cy="3823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121;p18">
            <a:extLst>
              <a:ext uri="{FF2B5EF4-FFF2-40B4-BE49-F238E27FC236}">
                <a16:creationId xmlns:a16="http://schemas.microsoft.com/office/drawing/2014/main" id="{32C2DF92-9FFC-4218-8921-A68DE1B972F6}"/>
              </a:ext>
            </a:extLst>
          </p:cNvPr>
          <p:cNvSpPr/>
          <p:nvPr/>
        </p:nvSpPr>
        <p:spPr>
          <a:xfrm>
            <a:off x="1236520" y="4034697"/>
            <a:ext cx="1044994" cy="39385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" u="sng" dirty="0" err="1"/>
              <a:t>codigo_pedido</a:t>
            </a:r>
            <a:endParaRPr sz="600" u="sng" dirty="0"/>
          </a:p>
        </p:txBody>
      </p:sp>
      <p:sp>
        <p:nvSpPr>
          <p:cNvPr id="36" name="Google Shape;120;p18">
            <a:extLst>
              <a:ext uri="{FF2B5EF4-FFF2-40B4-BE49-F238E27FC236}">
                <a16:creationId xmlns:a16="http://schemas.microsoft.com/office/drawing/2014/main" id="{6FBE2E24-220E-4F3E-B1A9-DF9D2C692164}"/>
              </a:ext>
            </a:extLst>
          </p:cNvPr>
          <p:cNvSpPr/>
          <p:nvPr/>
        </p:nvSpPr>
        <p:spPr>
          <a:xfrm>
            <a:off x="4249460" y="4189693"/>
            <a:ext cx="1142283" cy="44007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" dirty="0"/>
              <a:t>      </a:t>
            </a:r>
            <a:r>
              <a:rPr lang="pt-BR" sz="600" u="sng" dirty="0" err="1"/>
              <a:t>codigo_usuario</a:t>
            </a:r>
            <a:endParaRPr lang="pt-BR" sz="600" u="sng" dirty="0"/>
          </a:p>
        </p:txBody>
      </p:sp>
      <p:cxnSp>
        <p:nvCxnSpPr>
          <p:cNvPr id="41" name="Google Shape;127;p18">
            <a:extLst>
              <a:ext uri="{FF2B5EF4-FFF2-40B4-BE49-F238E27FC236}">
                <a16:creationId xmlns:a16="http://schemas.microsoft.com/office/drawing/2014/main" id="{B3AC9BE3-E517-4C44-8D57-ABB05304A0D0}"/>
              </a:ext>
            </a:extLst>
          </p:cNvPr>
          <p:cNvCxnSpPr>
            <a:cxnSpLocks/>
          </p:cNvCxnSpPr>
          <p:nvPr/>
        </p:nvCxnSpPr>
        <p:spPr>
          <a:xfrm flipV="1">
            <a:off x="3915481" y="3747581"/>
            <a:ext cx="127264" cy="5168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22;p18">
            <a:extLst>
              <a:ext uri="{FF2B5EF4-FFF2-40B4-BE49-F238E27FC236}">
                <a16:creationId xmlns:a16="http://schemas.microsoft.com/office/drawing/2014/main" id="{62B56949-2F81-4CD4-AE52-62CCA6141AF7}"/>
              </a:ext>
            </a:extLst>
          </p:cNvPr>
          <p:cNvSpPr/>
          <p:nvPr/>
        </p:nvSpPr>
        <p:spPr>
          <a:xfrm>
            <a:off x="3019537" y="4189693"/>
            <a:ext cx="1193614" cy="39888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     </a:t>
            </a:r>
            <a:r>
              <a:rPr lang="pt-BR" sz="600" dirty="0" err="1"/>
              <a:t>codigo_pedido</a:t>
            </a:r>
            <a:endParaRPr lang="pt-BR" sz="600" dirty="0"/>
          </a:p>
        </p:txBody>
      </p:sp>
      <p:sp>
        <p:nvSpPr>
          <p:cNvPr id="43" name="Google Shape;118;p18">
            <a:extLst>
              <a:ext uri="{FF2B5EF4-FFF2-40B4-BE49-F238E27FC236}">
                <a16:creationId xmlns:a16="http://schemas.microsoft.com/office/drawing/2014/main" id="{444BD4F4-7B7F-4EF5-B787-EBED2A519587}"/>
              </a:ext>
            </a:extLst>
          </p:cNvPr>
          <p:cNvSpPr/>
          <p:nvPr/>
        </p:nvSpPr>
        <p:spPr>
          <a:xfrm>
            <a:off x="3775672" y="3173065"/>
            <a:ext cx="1142288" cy="57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/>
              <a:t>pedido</a:t>
            </a:r>
          </a:p>
        </p:txBody>
      </p:sp>
      <p:cxnSp>
        <p:nvCxnSpPr>
          <p:cNvPr id="45" name="Google Shape;124;p18">
            <a:extLst>
              <a:ext uri="{FF2B5EF4-FFF2-40B4-BE49-F238E27FC236}">
                <a16:creationId xmlns:a16="http://schemas.microsoft.com/office/drawing/2014/main" id="{C63FAFE1-7C77-4F4D-AB85-838230621760}"/>
              </a:ext>
            </a:extLst>
          </p:cNvPr>
          <p:cNvCxnSpPr>
            <a:cxnSpLocks/>
          </p:cNvCxnSpPr>
          <p:nvPr/>
        </p:nvCxnSpPr>
        <p:spPr>
          <a:xfrm>
            <a:off x="1700697" y="3341129"/>
            <a:ext cx="201781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16;p18">
            <a:extLst>
              <a:ext uri="{FF2B5EF4-FFF2-40B4-BE49-F238E27FC236}">
                <a16:creationId xmlns:a16="http://schemas.microsoft.com/office/drawing/2014/main" id="{AD7E0F2F-C3F5-43C5-B35D-2251399BD874}"/>
              </a:ext>
            </a:extLst>
          </p:cNvPr>
          <p:cNvSpPr/>
          <p:nvPr/>
        </p:nvSpPr>
        <p:spPr>
          <a:xfrm>
            <a:off x="1938789" y="3002579"/>
            <a:ext cx="1504139" cy="677101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contém</a:t>
            </a:r>
            <a:endParaRPr sz="1000" dirty="0"/>
          </a:p>
        </p:txBody>
      </p:sp>
      <p:sp>
        <p:nvSpPr>
          <p:cNvPr id="46" name="Google Shape;120;p18">
            <a:extLst>
              <a:ext uri="{FF2B5EF4-FFF2-40B4-BE49-F238E27FC236}">
                <a16:creationId xmlns:a16="http://schemas.microsoft.com/office/drawing/2014/main" id="{4D03B643-057D-4F2B-ABB9-113310B43F4B}"/>
              </a:ext>
            </a:extLst>
          </p:cNvPr>
          <p:cNvSpPr/>
          <p:nvPr/>
        </p:nvSpPr>
        <p:spPr>
          <a:xfrm>
            <a:off x="51032" y="2098065"/>
            <a:ext cx="1044992" cy="61722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" dirty="0"/>
              <a:t>     </a:t>
            </a:r>
            <a:r>
              <a:rPr lang="pt-BR" sz="600" dirty="0" err="1"/>
              <a:t>nome_produto</a:t>
            </a:r>
            <a:endParaRPr lang="pt-BR" sz="600" u="sng" dirty="0"/>
          </a:p>
        </p:txBody>
      </p:sp>
      <p:sp>
        <p:nvSpPr>
          <p:cNvPr id="48" name="Google Shape;120;p18">
            <a:extLst>
              <a:ext uri="{FF2B5EF4-FFF2-40B4-BE49-F238E27FC236}">
                <a16:creationId xmlns:a16="http://schemas.microsoft.com/office/drawing/2014/main" id="{226C5114-35F8-4FA6-866E-89F9E859D803}"/>
              </a:ext>
            </a:extLst>
          </p:cNvPr>
          <p:cNvSpPr/>
          <p:nvPr/>
        </p:nvSpPr>
        <p:spPr>
          <a:xfrm>
            <a:off x="4422287" y="2385353"/>
            <a:ext cx="1142281" cy="61722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" dirty="0"/>
              <a:t>     </a:t>
            </a:r>
            <a:r>
              <a:rPr lang="pt-BR" sz="600" dirty="0" err="1"/>
              <a:t>nome_pedido</a:t>
            </a:r>
            <a:endParaRPr lang="pt-BR" sz="600" u="sng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69456F-ADA2-47F8-81E0-DB810BA382F2}"/>
              </a:ext>
            </a:extLst>
          </p:cNvPr>
          <p:cNvSpPr txBox="1"/>
          <p:nvPr/>
        </p:nvSpPr>
        <p:spPr>
          <a:xfrm>
            <a:off x="3592048" y="318462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1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82B025-97EC-442F-BEC4-9D444573F3A2}"/>
              </a:ext>
            </a:extLst>
          </p:cNvPr>
          <p:cNvSpPr txBox="1"/>
          <p:nvPr/>
        </p:nvSpPr>
        <p:spPr>
          <a:xfrm>
            <a:off x="1643540" y="3188395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A46E153-CBCF-4F3E-A263-334A2FA5F11B}"/>
              </a:ext>
            </a:extLst>
          </p:cNvPr>
          <p:cNvSpPr txBox="1"/>
          <p:nvPr/>
        </p:nvSpPr>
        <p:spPr>
          <a:xfrm>
            <a:off x="2639867" y="1669846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90904E5-EFA9-41F3-9876-4A5AF0E76390}"/>
              </a:ext>
            </a:extLst>
          </p:cNvPr>
          <p:cNvSpPr txBox="1"/>
          <p:nvPr/>
        </p:nvSpPr>
        <p:spPr>
          <a:xfrm>
            <a:off x="3952012" y="1669846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870211A-11A9-410E-BDE8-FC204EA90C5C}"/>
              </a:ext>
            </a:extLst>
          </p:cNvPr>
          <p:cNvSpPr txBox="1"/>
          <p:nvPr/>
        </p:nvSpPr>
        <p:spPr>
          <a:xfrm>
            <a:off x="6959422" y="1660823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018328F-EE67-49D6-9893-DB26ECE4C39C}"/>
              </a:ext>
            </a:extLst>
          </p:cNvPr>
          <p:cNvSpPr txBox="1"/>
          <p:nvPr/>
        </p:nvSpPr>
        <p:spPr>
          <a:xfrm>
            <a:off x="1069188" y="2886682"/>
            <a:ext cx="2407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</a:t>
            </a:r>
          </a:p>
        </p:txBody>
      </p:sp>
      <p:sp>
        <p:nvSpPr>
          <p:cNvPr id="60" name="Google Shape;120;p18">
            <a:extLst>
              <a:ext uri="{FF2B5EF4-FFF2-40B4-BE49-F238E27FC236}">
                <a16:creationId xmlns:a16="http://schemas.microsoft.com/office/drawing/2014/main" id="{87ED20C5-0540-4584-A911-D46D2F648620}"/>
              </a:ext>
            </a:extLst>
          </p:cNvPr>
          <p:cNvSpPr/>
          <p:nvPr/>
        </p:nvSpPr>
        <p:spPr>
          <a:xfrm>
            <a:off x="1202393" y="2064830"/>
            <a:ext cx="1044992" cy="61722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600" dirty="0"/>
              <a:t>     </a:t>
            </a:r>
            <a:r>
              <a:rPr lang="pt-BR" sz="600" dirty="0" err="1"/>
              <a:t>codigo_produto</a:t>
            </a:r>
            <a:endParaRPr lang="pt-BR" sz="600" u="sng" dirty="0"/>
          </a:p>
        </p:txBody>
      </p:sp>
      <p:cxnSp>
        <p:nvCxnSpPr>
          <p:cNvPr id="61" name="Google Shape;128;p18">
            <a:extLst>
              <a:ext uri="{FF2B5EF4-FFF2-40B4-BE49-F238E27FC236}">
                <a16:creationId xmlns:a16="http://schemas.microsoft.com/office/drawing/2014/main" id="{1E84A774-0A8D-43FD-8596-E577DF21B594}"/>
              </a:ext>
            </a:extLst>
          </p:cNvPr>
          <p:cNvCxnSpPr>
            <a:cxnSpLocks/>
          </p:cNvCxnSpPr>
          <p:nvPr/>
        </p:nvCxnSpPr>
        <p:spPr>
          <a:xfrm flipH="1">
            <a:off x="1305624" y="2524223"/>
            <a:ext cx="378351" cy="5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2A6AE8D-7401-45AE-9BC3-A40065DD62C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2242" y="1606044"/>
            <a:ext cx="7985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Google Shape;83;p15"/>
          <p:cNvGraphicFramePr/>
          <p:nvPr>
            <p:extLst>
              <p:ext uri="{D42A27DB-BD31-4B8C-83A1-F6EECF244321}">
                <p14:modId xmlns:p14="http://schemas.microsoft.com/office/powerpoint/2010/main" val="1177917078"/>
              </p:ext>
            </p:extLst>
          </p:nvPr>
        </p:nvGraphicFramePr>
        <p:xfrm>
          <a:off x="2920744" y="600264"/>
          <a:ext cx="2017696" cy="216676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47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83">
                  <a:extLst>
                    <a:ext uri="{9D8B030D-6E8A-4147-A177-3AD203B41FA5}">
                      <a16:colId xmlns:a16="http://schemas.microsoft.com/office/drawing/2014/main" val="3015001122"/>
                    </a:ext>
                  </a:extLst>
                </a:gridCol>
              </a:tblGrid>
              <a:tr h="440126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Produto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7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u="sng" dirty="0" err="1"/>
                        <a:t>cod_produto</a:t>
                      </a:r>
                      <a:endParaRPr lang="pt-BR" sz="800" u="sng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err="1"/>
                        <a:t>quantidade_produto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nome_produto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codigo_pedido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3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2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mouse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1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teclado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" name="Google Shape;107;p17"/>
          <p:cNvSpPr txBox="1"/>
          <p:nvPr/>
        </p:nvSpPr>
        <p:spPr>
          <a:xfrm>
            <a:off x="250893" y="26781"/>
            <a:ext cx="7901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3-Usuários podem ter um endereço, podem fazer mais de um pedido e cada pedido pode ter mais de um produto - Tabela </a:t>
            </a:r>
          </a:p>
        </p:txBody>
      </p:sp>
      <p:graphicFrame>
        <p:nvGraphicFramePr>
          <p:cNvPr id="6" name="Google Shape;82;p15"/>
          <p:cNvGraphicFramePr/>
          <p:nvPr>
            <p:extLst>
              <p:ext uri="{D42A27DB-BD31-4B8C-83A1-F6EECF244321}">
                <p14:modId xmlns:p14="http://schemas.microsoft.com/office/powerpoint/2010/main" val="3432955018"/>
              </p:ext>
            </p:extLst>
          </p:nvPr>
        </p:nvGraphicFramePr>
        <p:xfrm>
          <a:off x="5237210" y="719346"/>
          <a:ext cx="2330150" cy="187699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832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253">
                  <a:extLst>
                    <a:ext uri="{9D8B030D-6E8A-4147-A177-3AD203B41FA5}">
                      <a16:colId xmlns:a16="http://schemas.microsoft.com/office/drawing/2014/main" val="4157481407"/>
                    </a:ext>
                  </a:extLst>
                </a:gridCol>
                <a:gridCol w="66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16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Usuário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  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 </a:t>
                      </a:r>
                      <a:r>
                        <a:rPr lang="pt-BR" sz="1000" u="sng" dirty="0" err="1"/>
                        <a:t>cod_usuario</a:t>
                      </a:r>
                      <a:r>
                        <a:rPr lang="pt-BR" sz="1000" u="sng" dirty="0"/>
                        <a:t> </a:t>
                      </a:r>
                      <a:endParaRPr sz="1000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  </a:t>
                      </a:r>
                      <a:r>
                        <a:rPr lang="pt-BR" sz="1000" dirty="0" err="1"/>
                        <a:t>nome_usuario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  </a:t>
                      </a:r>
                      <a:r>
                        <a:rPr lang="pt-BR" sz="1000" u="sng" dirty="0" err="1"/>
                        <a:t>cod_endreco</a:t>
                      </a:r>
                      <a:endParaRPr sz="1000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01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Lady G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95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Lady M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96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oogle Shape;82;p15"/>
          <p:cNvGraphicFramePr/>
          <p:nvPr>
            <p:extLst>
              <p:ext uri="{D42A27DB-BD31-4B8C-83A1-F6EECF244321}">
                <p14:modId xmlns:p14="http://schemas.microsoft.com/office/powerpoint/2010/main" val="430955555"/>
              </p:ext>
            </p:extLst>
          </p:nvPr>
        </p:nvGraphicFramePr>
        <p:xfrm>
          <a:off x="1411175" y="2800215"/>
          <a:ext cx="2319866" cy="2095521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139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Endereço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    </a:t>
                      </a:r>
                      <a:r>
                        <a:rPr lang="pt-BR" sz="1000" u="sng" dirty="0" err="1"/>
                        <a:t>cod_endereco</a:t>
                      </a:r>
                      <a:r>
                        <a:rPr lang="pt-BR" sz="1000" u="sng" dirty="0"/>
                        <a:t> </a:t>
                      </a:r>
                      <a:endParaRPr sz="1000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  </a:t>
                      </a:r>
                      <a:r>
                        <a:rPr lang="pt-BR" sz="1000" dirty="0" err="1"/>
                        <a:t>endereco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01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Rua Legal,  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1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Rua Legalzinha, 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oogle Shape;83;p15"/>
          <p:cNvGraphicFramePr/>
          <p:nvPr>
            <p:extLst>
              <p:ext uri="{D42A27DB-BD31-4B8C-83A1-F6EECF244321}">
                <p14:modId xmlns:p14="http://schemas.microsoft.com/office/powerpoint/2010/main" val="1026380764"/>
              </p:ext>
            </p:extLst>
          </p:nvPr>
        </p:nvGraphicFramePr>
        <p:xfrm>
          <a:off x="316510" y="600264"/>
          <a:ext cx="1805732" cy="201156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514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800">
                  <a:extLst>
                    <a:ext uri="{9D8B030D-6E8A-4147-A177-3AD203B41FA5}">
                      <a16:colId xmlns:a16="http://schemas.microsoft.com/office/drawing/2014/main" val="3047582946"/>
                    </a:ext>
                  </a:extLst>
                </a:gridCol>
              </a:tblGrid>
              <a:tr h="38979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Pedido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u="sng" dirty="0" err="1"/>
                        <a:t>cod_pedido</a:t>
                      </a:r>
                      <a:endParaRPr lang="pt-BR" sz="800" u="sng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nome_pedido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Codigo_usuario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err="1"/>
                        <a:t>com_desconto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01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2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err="1"/>
                        <a:t>sem_desconto</a:t>
                      </a:r>
                      <a:endParaRPr lang="pt-BR"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/>
                        <a:t>02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A627727-7934-4561-8C50-3B9538897D3F}"/>
              </a:ext>
            </a:extLst>
          </p:cNvPr>
          <p:cNvCxnSpPr>
            <a:cxnSpLocks/>
          </p:cNvCxnSpPr>
          <p:nvPr/>
        </p:nvCxnSpPr>
        <p:spPr>
          <a:xfrm>
            <a:off x="7567360" y="1683644"/>
            <a:ext cx="585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277C29E-5BB1-4734-BFC1-640130B018C6}"/>
              </a:ext>
            </a:extLst>
          </p:cNvPr>
          <p:cNvCxnSpPr>
            <a:cxnSpLocks/>
          </p:cNvCxnSpPr>
          <p:nvPr/>
        </p:nvCxnSpPr>
        <p:spPr>
          <a:xfrm>
            <a:off x="4938440" y="1634075"/>
            <a:ext cx="298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3DF158A-67F0-4D98-ADCF-B4ABE584EB42}"/>
              </a:ext>
            </a:extLst>
          </p:cNvPr>
          <p:cNvSpPr txBox="1"/>
          <p:nvPr/>
        </p:nvSpPr>
        <p:spPr>
          <a:xfrm>
            <a:off x="2161746" y="1421378"/>
            <a:ext cx="7985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1                   N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A3FBE4-03BE-4B57-A166-4981DD7938A2}"/>
              </a:ext>
            </a:extLst>
          </p:cNvPr>
          <p:cNvSpPr txBox="1"/>
          <p:nvPr/>
        </p:nvSpPr>
        <p:spPr>
          <a:xfrm>
            <a:off x="4903945" y="1448233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N     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0C8DA5-F189-403B-8906-5B18C2A0873D}"/>
              </a:ext>
            </a:extLst>
          </p:cNvPr>
          <p:cNvSpPr txBox="1"/>
          <p:nvPr/>
        </p:nvSpPr>
        <p:spPr>
          <a:xfrm>
            <a:off x="7701118" y="1485339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63CE6AC-9691-4B08-841F-528B76F30A16}"/>
              </a:ext>
            </a:extLst>
          </p:cNvPr>
          <p:cNvSpPr txBox="1"/>
          <p:nvPr/>
        </p:nvSpPr>
        <p:spPr>
          <a:xfrm>
            <a:off x="1183227" y="3663309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1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C8C2947-34B0-4330-8E37-8291CD650111}"/>
              </a:ext>
            </a:extLst>
          </p:cNvPr>
          <p:cNvCxnSpPr>
            <a:cxnSpLocks/>
          </p:cNvCxnSpPr>
          <p:nvPr/>
        </p:nvCxnSpPr>
        <p:spPr>
          <a:xfrm>
            <a:off x="825942" y="3829819"/>
            <a:ext cx="585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343</Words>
  <Application>Microsoft Office PowerPoint</Application>
  <PresentationFormat>Apresentação na tela (16:9)</PresentationFormat>
  <Paragraphs>135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Montserrat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exemplo_diagramacao</dc:title>
  <dc:creator>Anaísa</dc:creator>
  <cp:lastModifiedBy>Anaísa Mayara Teodoro</cp:lastModifiedBy>
  <cp:revision>106</cp:revision>
  <dcterms:modified xsi:type="dcterms:W3CDTF">2021-05-29T21:48:04Z</dcterms:modified>
</cp:coreProperties>
</file>