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7" r:id="rId4"/>
    <p:sldId id="265" r:id="rId5"/>
    <p:sldId id="266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1" r:id="rId24"/>
  </p:sldIdLst>
  <p:sldSz cx="9144000" cy="5143500" type="screen16x9"/>
  <p:notesSz cx="6858000" cy="9144000"/>
  <p:embeddedFontLst>
    <p:embeddedFont>
      <p:font typeface="Arial Nova" panose="020B0504020202020204" pitchFamily="3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4e6b21d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4e6b21d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41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45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337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862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058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066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480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769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325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73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f3263ec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f3263ec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873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488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034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31f51b7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31f51b7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7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76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36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988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6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715f72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715f72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9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react-component.html#componentwillmou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acebook.github.io/react/docs/react-component.html#componentwillreceiveprops" TargetMode="External"/><Relationship Id="rId4" Type="http://schemas.openxmlformats.org/officeDocument/2006/relationships/hyperlink" Target="https://facebook.github.io/react/docs/react-component.html#componentdidmou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react-component.html#componentwillupdat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acebook.github.io/react/docs/react-component.html#shouldcomponentupdate" TargetMode="External"/><Relationship Id="rId5" Type="http://schemas.openxmlformats.org/officeDocument/2006/relationships/hyperlink" Target="https://facebook.github.io/react/docs/react-component.html#componentwillunmount" TargetMode="External"/><Relationship Id="rId4" Type="http://schemas.openxmlformats.org/officeDocument/2006/relationships/hyperlink" Target="https://facebook.github.io/react/docs/react-component.html#componentdidupd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acebook.github.io/react/docs/reconciliation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less.com.br/guia-completo-react-ecossistema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react-componen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components-and-prop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8211B0FA-31CC-4F1B-ADD2-CB8130674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2200" b="1" dirty="0">
                <a:solidFill>
                  <a:schemeClr val="tx1"/>
                </a:solidFill>
              </a:rPr>
              <a:t>State</a:t>
            </a:r>
          </a:p>
          <a:p>
            <a:pPr marL="114300" indent="0">
              <a:buNone/>
            </a:pPr>
            <a:endParaRPr lang="pt-BR" sz="22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O estado (ou </a:t>
            </a:r>
            <a:r>
              <a:rPr lang="pt-BR" i="1" dirty="0">
                <a:solidFill>
                  <a:schemeClr val="tx1"/>
                </a:solidFill>
              </a:rPr>
              <a:t>state</a:t>
            </a:r>
            <a:r>
              <a:rPr lang="pt-BR" dirty="0">
                <a:solidFill>
                  <a:schemeClr val="tx1"/>
                </a:solidFill>
              </a:rPr>
              <a:t>) da sua aplicação, pode ser definido como: o lugar onde os dados vem e se transformam ao longo do tempo.</a:t>
            </a: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Dito isso, os componentes React podem ser divididos em duas categorias: Presentational e Container. Outra nomenclatura usada na comunidade para esses dois é: Stateless (sem estado) e Stateful (com estado).</a:t>
            </a:r>
          </a:p>
        </p:txBody>
      </p:sp>
    </p:spTree>
    <p:extLst>
      <p:ext uri="{BB962C8B-B14F-4D97-AF65-F5344CB8AC3E}">
        <p14:creationId xmlns:p14="http://schemas.microsoft.com/office/powerpoint/2010/main" val="262757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8211B0FA-31CC-4F1B-ADD2-CB8130674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2600" b="1" dirty="0">
                <a:solidFill>
                  <a:schemeClr val="tx1"/>
                </a:solidFill>
              </a:rPr>
              <a:t>Componentes Presentational – FUNÇÕES</a:t>
            </a:r>
          </a:p>
          <a:p>
            <a:pPr marL="114300" indent="0">
              <a:buNone/>
            </a:pPr>
            <a:endParaRPr lang="pt-BR" sz="22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Os componentes do tipo Presentational, se importam somente com a apresentação dos dados, portanto não tem estado (</a:t>
            </a:r>
            <a:r>
              <a:rPr lang="pt-BR" sz="2400" i="1" dirty="0">
                <a:solidFill>
                  <a:schemeClr val="tx1"/>
                </a:solidFill>
              </a:rPr>
              <a:t>stateless</a:t>
            </a:r>
            <a:r>
              <a:rPr lang="pt-BR" sz="2400" dirty="0">
                <a:solidFill>
                  <a:schemeClr val="tx1"/>
                </a:solidFill>
              </a:rPr>
              <a:t>).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Eles podem ser escritos como uma simples função</a:t>
            </a:r>
          </a:p>
        </p:txBody>
      </p:sp>
    </p:spTree>
    <p:extLst>
      <p:ext uri="{BB962C8B-B14F-4D97-AF65-F5344CB8AC3E}">
        <p14:creationId xmlns:p14="http://schemas.microsoft.com/office/powerpoint/2010/main" val="334183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8211B0FA-31CC-4F1B-ADD2-CB8130674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2600" b="1" dirty="0">
                <a:solidFill>
                  <a:schemeClr val="tx1"/>
                </a:solidFill>
              </a:rPr>
              <a:t>Componentes Presentational – FUNÇÕES</a:t>
            </a:r>
          </a:p>
          <a:p>
            <a:pPr marL="114300" indent="0">
              <a:buNone/>
            </a:pPr>
            <a:endParaRPr lang="pt-BR" sz="22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pt-BR" sz="2200" dirty="0">
                <a:solidFill>
                  <a:schemeClr val="tx1"/>
                </a:solidFill>
              </a:rPr>
              <a:t>Os componentes do tipo Presentational, se importam somente com a apresentação dos dados, portanto não tem estado (</a:t>
            </a:r>
            <a:r>
              <a:rPr lang="pt-BR" sz="2200" i="1" dirty="0">
                <a:solidFill>
                  <a:schemeClr val="tx1"/>
                </a:solidFill>
              </a:rPr>
              <a:t>stateless</a:t>
            </a:r>
            <a:r>
              <a:rPr lang="pt-BR" sz="2200" dirty="0">
                <a:solidFill>
                  <a:schemeClr val="tx1"/>
                </a:solidFill>
              </a:rPr>
              <a:t>).</a:t>
            </a:r>
            <a:br>
              <a:rPr lang="pt-BR" sz="2200" dirty="0">
                <a:solidFill>
                  <a:schemeClr val="tx1"/>
                </a:solidFill>
              </a:rPr>
            </a:br>
            <a:r>
              <a:rPr lang="pt-BR" sz="2200" dirty="0">
                <a:solidFill>
                  <a:schemeClr val="tx1"/>
                </a:solidFill>
              </a:rPr>
              <a:t>Eles podem ser escritos como uma simples função.</a:t>
            </a:r>
          </a:p>
          <a:p>
            <a:pPr marL="114300" indent="0">
              <a:buNone/>
            </a:pPr>
            <a:r>
              <a:rPr lang="pt-BR" sz="2200" dirty="0">
                <a:solidFill>
                  <a:schemeClr val="tx1"/>
                </a:solidFill>
              </a:rPr>
              <a:t>O ideal é escrever o máximo possível de componentes dessa categoria. Eles são mais fáceis de desenvolver, manter e testar.</a:t>
            </a:r>
          </a:p>
        </p:txBody>
      </p:sp>
    </p:spTree>
    <p:extLst>
      <p:ext uri="{BB962C8B-B14F-4D97-AF65-F5344CB8AC3E}">
        <p14:creationId xmlns:p14="http://schemas.microsoft.com/office/powerpoint/2010/main" val="216924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8211B0FA-31CC-4F1B-ADD2-CB8130674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2200" b="1" dirty="0">
                <a:solidFill>
                  <a:schemeClr val="tx1"/>
                </a:solidFill>
              </a:rPr>
              <a:t>Exemplo: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0484E0-EBA8-478A-97D8-DF0B0C03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23" y="1302788"/>
            <a:ext cx="7727531" cy="21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0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8211B0FA-31CC-4F1B-ADD2-CB8130674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2600" b="1" dirty="0">
                <a:solidFill>
                  <a:schemeClr val="tx1"/>
                </a:solidFill>
              </a:rPr>
              <a:t>Componentes Container – CLASSES</a:t>
            </a:r>
          </a:p>
          <a:p>
            <a:pPr marL="114300" indent="0">
              <a:buNone/>
            </a:pPr>
            <a:endParaRPr lang="pt-BR" sz="22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pt-BR" sz="2200" dirty="0">
                <a:solidFill>
                  <a:schemeClr val="tx1"/>
                </a:solidFill>
              </a:rPr>
              <a:t>Já os componentes do tipo Container, além da apresentação dos dados, tem que lidar também com algum tipo de lógica, ou transformação de dados. Por isso necessitam de estado (</a:t>
            </a:r>
            <a:r>
              <a:rPr lang="pt-BR" sz="2200" i="1" dirty="0">
                <a:solidFill>
                  <a:schemeClr val="tx1"/>
                </a:solidFill>
              </a:rPr>
              <a:t>stateful</a:t>
            </a:r>
            <a:r>
              <a:rPr lang="pt-BR" sz="2200" dirty="0">
                <a:solidFill>
                  <a:schemeClr val="tx1"/>
                </a:solidFill>
              </a:rPr>
              <a:t>). </a:t>
            </a:r>
            <a:br>
              <a:rPr lang="pt-BR" sz="2200" dirty="0">
                <a:solidFill>
                  <a:schemeClr val="tx1"/>
                </a:solidFill>
              </a:rPr>
            </a:br>
            <a:r>
              <a:rPr lang="pt-BR" sz="2200" dirty="0">
                <a:solidFill>
                  <a:schemeClr val="tx1"/>
                </a:solidFill>
              </a:rPr>
              <a:t>Esses componentes não podem ser escritos como uma função, eles obrigatoriamente devem ser uma classe.</a:t>
            </a:r>
          </a:p>
        </p:txBody>
      </p:sp>
    </p:spTree>
    <p:extLst>
      <p:ext uri="{BB962C8B-B14F-4D97-AF65-F5344CB8AC3E}">
        <p14:creationId xmlns:p14="http://schemas.microsoft.com/office/powerpoint/2010/main" val="266018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8211B0FA-31CC-4F1B-ADD2-CB8130674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2200" b="1" dirty="0">
                <a:solidFill>
                  <a:schemeClr val="tx1"/>
                </a:solidFill>
              </a:rPr>
              <a:t>Exemplo: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7B3FF-2509-4099-A5D2-2973AA963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4" y="1182510"/>
            <a:ext cx="6883811" cy="31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8211B0FA-31CC-4F1B-ADD2-CB8130674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2600" b="1" dirty="0">
                <a:solidFill>
                  <a:schemeClr val="tx1"/>
                </a:solidFill>
              </a:rPr>
              <a:t>Lifecycle</a:t>
            </a:r>
          </a:p>
          <a:p>
            <a:pPr marL="114300" indent="0">
              <a:buNone/>
            </a:pPr>
            <a:endParaRPr lang="pt-BR" sz="2200" b="1" dirty="0">
              <a:solidFill>
                <a:schemeClr val="tx1"/>
              </a:solidFill>
            </a:endParaRPr>
          </a:p>
          <a:p>
            <a:pPr marL="114300" indent="0" algn="just">
              <a:buNone/>
            </a:pPr>
            <a:r>
              <a:rPr lang="pt-BR" sz="2000" dirty="0">
                <a:solidFill>
                  <a:schemeClr val="tx1"/>
                </a:solidFill>
              </a:rPr>
              <a:t>Para que seja possível o desenvolvimento de componentes mais complexos, alguns métodos foram adicionados na API dos componentes React.</a:t>
            </a:r>
          </a:p>
          <a:p>
            <a:pPr marL="114300" indent="0" algn="just">
              <a:buNone/>
            </a:pPr>
            <a:r>
              <a:rPr lang="pt-BR" sz="2000" dirty="0">
                <a:solidFill>
                  <a:schemeClr val="tx1"/>
                </a:solidFill>
              </a:rPr>
              <a:t>Eles fazem parte do Component Lifecycle (ciclo de vida dos componentes).</a:t>
            </a:r>
          </a:p>
          <a:p>
            <a:pPr marL="114300" indent="0" algn="just">
              <a:buNone/>
            </a:pPr>
            <a:r>
              <a:rPr lang="pt-BR" sz="2000" dirty="0">
                <a:solidFill>
                  <a:schemeClr val="tx1"/>
                </a:solidFill>
              </a:rPr>
              <a:t>Com esses métodos, os desenvolvedores podem saber, por exemplo, quando um componente vai ser criado, destruído, atualizado, etc.</a:t>
            </a:r>
          </a:p>
        </p:txBody>
      </p:sp>
    </p:spTree>
    <p:extLst>
      <p:ext uri="{BB962C8B-B14F-4D97-AF65-F5344CB8AC3E}">
        <p14:creationId xmlns:p14="http://schemas.microsoft.com/office/powerpoint/2010/main" val="151722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8211B0FA-31CC-4F1B-ADD2-CB8130674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pt-BR" sz="2600" b="1" dirty="0">
                <a:solidFill>
                  <a:schemeClr val="tx1"/>
                </a:solidFill>
              </a:rPr>
              <a:t>Lifecycle</a:t>
            </a:r>
          </a:p>
          <a:p>
            <a:pPr marL="114300" indent="0">
              <a:buNone/>
            </a:pPr>
            <a:endParaRPr lang="pt-BR" sz="22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cdn-images-1.medium.com/max/800/1*smGro1UuhyqopVT4aEsIrA.png">
            <a:extLst>
              <a:ext uri="{FF2B5EF4-FFF2-40B4-BE49-F238E27FC236}">
                <a16:creationId xmlns:a16="http://schemas.microsoft.com/office/drawing/2014/main" id="{B430FEF1-CF1A-47E5-AA97-22B24DAA5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09" y="1072600"/>
            <a:ext cx="68294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7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1CF8-10FB-4873-B2B5-8FBF6589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75" y="37920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São esses os métodos de </a:t>
            </a:r>
            <a:r>
              <a:rPr lang="pt-BR" i="1" dirty="0">
                <a:solidFill>
                  <a:schemeClr val="tx1"/>
                </a:solidFill>
              </a:rPr>
              <a:t>lifecycle</a:t>
            </a:r>
            <a:r>
              <a:rPr lang="pt-BR" dirty="0">
                <a:solidFill>
                  <a:schemeClr val="tx1"/>
                </a:solidFill>
              </a:rPr>
              <a:t> dos componentes:</a:t>
            </a:r>
          </a:p>
          <a:p>
            <a:pPr marL="11430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componentWillMount</a:t>
            </a:r>
            <a:r>
              <a:rPr lang="pt-BR" dirty="0">
                <a:solidFill>
                  <a:schemeClr val="tx1"/>
                </a:solidFill>
              </a:rPr>
              <a:t>, executado logo antes do primeiro </a:t>
            </a:r>
            <a:r>
              <a:rPr lang="pt-BR" i="1" dirty="0">
                <a:solidFill>
                  <a:schemeClr val="tx1"/>
                </a:solidFill>
              </a:rPr>
              <a:t>render</a:t>
            </a:r>
            <a:r>
              <a:rPr lang="pt-BR" dirty="0">
                <a:solidFill>
                  <a:schemeClr val="tx1"/>
                </a:solidFill>
              </a:rPr>
              <a:t>. Não é muito usado, geralmente faz mais sentido simplesmente usar o próprio construtor da classe.</a:t>
            </a:r>
          </a:p>
          <a:p>
            <a:r>
              <a:rPr lang="pt-BR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componentDidMount</a:t>
            </a:r>
            <a:r>
              <a:rPr lang="pt-BR" dirty="0">
                <a:solidFill>
                  <a:schemeClr val="tx1"/>
                </a:solidFill>
              </a:rPr>
              <a:t>, executado logo após o primeiro render. É provavelmente o método mais usado. Alguns exemplos de casos de uso são: chamadas AJAX, manipulação do DOM, início de </a:t>
            </a:r>
            <a:r>
              <a:rPr lang="pt-BR" i="1" dirty="0">
                <a:solidFill>
                  <a:schemeClr val="tx1"/>
                </a:solidFill>
              </a:rPr>
              <a:t>setTimeouts</a:t>
            </a:r>
            <a:r>
              <a:rPr lang="pt-BR" dirty="0">
                <a:solidFill>
                  <a:schemeClr val="tx1"/>
                </a:solidFill>
              </a:rPr>
              <a:t> e </a:t>
            </a:r>
            <a:r>
              <a:rPr lang="pt-BR" i="1" dirty="0">
                <a:solidFill>
                  <a:schemeClr val="tx1"/>
                </a:solidFill>
              </a:rPr>
              <a:t>setIntervals</a:t>
            </a:r>
            <a:r>
              <a:rPr lang="pt-BR" dirty="0">
                <a:solidFill>
                  <a:schemeClr val="tx1"/>
                </a:solidFill>
              </a:rPr>
              <a:t>, etc.</a:t>
            </a:r>
          </a:p>
          <a:p>
            <a:r>
              <a:rPr lang="pt-BR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componentWillReceiveProps</a:t>
            </a:r>
            <a:r>
              <a:rPr lang="pt-BR" dirty="0">
                <a:solidFill>
                  <a:schemeClr val="tx1"/>
                </a:solidFill>
              </a:rPr>
              <a:t>, executado quando as </a:t>
            </a:r>
            <a:r>
              <a:rPr lang="pt-BR" i="1" dirty="0">
                <a:solidFill>
                  <a:schemeClr val="tx1"/>
                </a:solidFill>
              </a:rPr>
              <a:t>props</a:t>
            </a:r>
            <a:r>
              <a:rPr lang="pt-BR" dirty="0">
                <a:solidFill>
                  <a:schemeClr val="tx1"/>
                </a:solidFill>
              </a:rPr>
              <a:t> que o componente recebe são atualizadas. Geralmente é usado quando os componentes precisam reagir aos eventos externos.</a:t>
            </a:r>
          </a:p>
          <a:p>
            <a:pPr marL="11430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5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1CF8-10FB-4873-B2B5-8FBF6589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75" y="379200"/>
            <a:ext cx="8520600" cy="34164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componentWillUpdate</a:t>
            </a:r>
            <a:r>
              <a:rPr lang="pt-BR" dirty="0">
                <a:solidFill>
                  <a:schemeClr val="tx1"/>
                </a:solidFill>
              </a:rPr>
              <a:t>, é igual ao </a:t>
            </a:r>
            <a:r>
              <a:rPr lang="pt-BR" i="1" dirty="0">
                <a:solidFill>
                  <a:schemeClr val="tx1"/>
                </a:solidFill>
              </a:rPr>
              <a:t>componentWillMount</a:t>
            </a:r>
            <a:r>
              <a:rPr lang="pt-BR" dirty="0">
                <a:solidFill>
                  <a:schemeClr val="tx1"/>
                </a:solidFill>
              </a:rPr>
              <a:t>, só que ele executa logo antes da atualização de um componente.</a:t>
            </a:r>
          </a:p>
          <a:p>
            <a:pPr marL="11430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componentDidUpdate</a:t>
            </a:r>
            <a:r>
              <a:rPr lang="pt-BR" dirty="0">
                <a:solidFill>
                  <a:schemeClr val="tx1"/>
                </a:solidFill>
              </a:rPr>
              <a:t>, é igual ao </a:t>
            </a:r>
            <a:r>
              <a:rPr lang="pt-BR" i="1" dirty="0">
                <a:solidFill>
                  <a:schemeClr val="tx1"/>
                </a:solidFill>
              </a:rPr>
              <a:t>componentDidMount</a:t>
            </a:r>
            <a:r>
              <a:rPr lang="pt-BR" dirty="0">
                <a:solidFill>
                  <a:schemeClr val="tx1"/>
                </a:solidFill>
              </a:rPr>
              <a:t>, só que ele executa logo depois da atualização de um componente.</a:t>
            </a:r>
          </a:p>
          <a:p>
            <a:pPr marL="11430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componentWillUnmount</a:t>
            </a:r>
            <a:r>
              <a:rPr lang="pt-BR" dirty="0">
                <a:solidFill>
                  <a:schemeClr val="tx1"/>
                </a:solidFill>
              </a:rPr>
              <a:t>, executado quando o ciclo de vida de um componente termina e ele vai ser removido do DOM. É muito usado para remover </a:t>
            </a:r>
            <a:r>
              <a:rPr lang="pt-BR" i="1" dirty="0">
                <a:solidFill>
                  <a:schemeClr val="tx1"/>
                </a:solidFill>
              </a:rPr>
              <a:t>setTimeouts</a:t>
            </a:r>
            <a:r>
              <a:rPr lang="pt-BR" dirty="0">
                <a:solidFill>
                  <a:schemeClr val="tx1"/>
                </a:solidFill>
              </a:rPr>
              <a:t> e </a:t>
            </a:r>
            <a:r>
              <a:rPr lang="pt-BR" i="1" dirty="0">
                <a:solidFill>
                  <a:schemeClr val="tx1"/>
                </a:solidFill>
              </a:rPr>
              <a:t>setIntervals</a:t>
            </a:r>
            <a:r>
              <a:rPr lang="pt-BR" dirty="0">
                <a:solidFill>
                  <a:schemeClr val="tx1"/>
                </a:solidFill>
              </a:rPr>
              <a:t> que foram adicionados.</a:t>
            </a:r>
          </a:p>
          <a:p>
            <a:pPr marL="11430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shouldComponentUpdate</a:t>
            </a:r>
            <a:r>
              <a:rPr lang="pt-BR" dirty="0">
                <a:solidFill>
                  <a:schemeClr val="tx1"/>
                </a:solidFill>
              </a:rPr>
              <a:t>, deve retornar </a:t>
            </a:r>
            <a:r>
              <a:rPr lang="pt-BR" i="1" dirty="0">
                <a:solidFill>
                  <a:schemeClr val="tx1"/>
                </a:solidFill>
              </a:rPr>
              <a:t>true/false</a:t>
            </a:r>
            <a:r>
              <a:rPr lang="pt-BR" dirty="0">
                <a:solidFill>
                  <a:schemeClr val="tx1"/>
                </a:solidFill>
              </a:rPr>
              <a:t>. Esse valor vai dizer que se o componente deve ser atualizado ou não, com base em certos parâmetros. Geralmente é usado para resolver questões de performance.</a:t>
            </a:r>
          </a:p>
          <a:p>
            <a:pPr marL="11430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react">
            <a:extLst>
              <a:ext uri="{FF2B5EF4-FFF2-40B4-BE49-F238E27FC236}">
                <a16:creationId xmlns:a16="http://schemas.microsoft.com/office/drawing/2014/main" id="{F7193F91-5569-474E-848A-B91CAE55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0"/>
            <a:ext cx="914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1CF8-10FB-4873-B2B5-8FBF6589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75" y="37920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Virtual DOM</a:t>
            </a:r>
          </a:p>
          <a:p>
            <a:pPr marL="11430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A manipulação do </a:t>
            </a:r>
            <a:r>
              <a:rPr lang="pt-BR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</a:t>
            </a:r>
            <a:r>
              <a:rPr lang="pt-BR" sz="1600" dirty="0">
                <a:solidFill>
                  <a:schemeClr val="tx1"/>
                </a:solidFill>
              </a:rPr>
              <a:t> está no centro do desenvolvimento </a:t>
            </a:r>
            <a:r>
              <a:rPr lang="pt-BR" sz="1600" i="1" dirty="0">
                <a:solidFill>
                  <a:schemeClr val="tx1"/>
                </a:solidFill>
              </a:rPr>
              <a:t>front-end</a:t>
            </a:r>
            <a:r>
              <a:rPr lang="pt-BR" sz="1600" dirty="0">
                <a:solidFill>
                  <a:schemeClr val="tx1"/>
                </a:solidFill>
              </a:rPr>
              <a:t> moderno. Fazemos isso basicamente todos os dias.</a:t>
            </a:r>
            <a:br>
              <a:rPr lang="pt-BR" sz="1600" dirty="0">
                <a:solidFill>
                  <a:schemeClr val="tx1"/>
                </a:solidFill>
              </a:rPr>
            </a:br>
            <a:r>
              <a:rPr lang="pt-BR" sz="1600" dirty="0">
                <a:solidFill>
                  <a:schemeClr val="tx1"/>
                </a:solidFill>
              </a:rPr>
              <a:t>Só tem dois problemas com isso:</a:t>
            </a:r>
          </a:p>
          <a:p>
            <a:pPr marL="11430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Essa manipulação direta do DOM é mais lenta do que a maioria das operações feitas pelo JavaScript.</a:t>
            </a:r>
          </a:p>
          <a:p>
            <a:pPr marL="11430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A maioria dos </a:t>
            </a:r>
            <a:r>
              <a:rPr lang="pt-BR" sz="1600" i="1" dirty="0">
                <a:solidFill>
                  <a:schemeClr val="tx1"/>
                </a:solidFill>
              </a:rPr>
              <a:t>frameworks</a:t>
            </a:r>
            <a:r>
              <a:rPr lang="pt-BR" sz="1600" dirty="0">
                <a:solidFill>
                  <a:schemeClr val="tx1"/>
                </a:solidFill>
              </a:rPr>
              <a:t> JavaScript alteram muito mais o DOM do que deveriam</a:t>
            </a:r>
          </a:p>
          <a:p>
            <a:pPr marL="11430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Sabendo disso, o Facebook criou o </a:t>
            </a:r>
            <a:r>
              <a:rPr lang="pt-BR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DOM</a:t>
            </a:r>
            <a:r>
              <a:rPr lang="pt-BR" sz="16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br>
              <a:rPr lang="pt-BR" sz="1600" dirty="0">
                <a:solidFill>
                  <a:schemeClr val="tx1"/>
                </a:solidFill>
              </a:rPr>
            </a:br>
            <a:r>
              <a:rPr lang="pt-BR" sz="1600" dirty="0">
                <a:solidFill>
                  <a:schemeClr val="tx1"/>
                </a:solidFill>
              </a:rPr>
              <a:t>Ele funciona da seguinte forma: no React, uma cópia de todos os </a:t>
            </a:r>
            <a:r>
              <a:rPr lang="pt-BR" sz="1600" i="1" dirty="0">
                <a:solidFill>
                  <a:schemeClr val="tx1"/>
                </a:solidFill>
              </a:rPr>
              <a:t>nodes</a:t>
            </a:r>
            <a:r>
              <a:rPr lang="pt-BR" sz="1600" dirty="0">
                <a:solidFill>
                  <a:schemeClr val="tx1"/>
                </a:solidFill>
              </a:rPr>
              <a:t> do DOM são replicados em código JavaScript. Ao invés de fazer alterações diretamente no DOM (que são lentas) elas são feitas no Virtual DOM (rápidas). E somente quando realmente necessário, essas alterações são repassadas para o DOM original.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br>
              <a:rPr lang="pt-BR" sz="1600" dirty="0">
                <a:solidFill>
                  <a:schemeClr val="tx1"/>
                </a:solidFill>
              </a:rPr>
            </a:b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34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 descr="https://cdn-images-1.medium.com/max/800/1*FRj5ljLvQ-p7vu0gol4PmA.jpeg">
            <a:extLst>
              <a:ext uri="{FF2B5EF4-FFF2-40B4-BE49-F238E27FC236}">
                <a16:creationId xmlns:a16="http://schemas.microsoft.com/office/drawing/2014/main" id="{1CA93436-9A51-4905-A343-0A01BC4B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9051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116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1467A-C799-41AF-83B2-4B0CBC9434F7}"/>
              </a:ext>
            </a:extLst>
          </p:cNvPr>
          <p:cNvSpPr txBox="1"/>
          <p:nvPr/>
        </p:nvSpPr>
        <p:spPr>
          <a:xfrm>
            <a:off x="383823" y="1802309"/>
            <a:ext cx="8539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https://tableless.com.br/guia-completo-react-ecossistema/</a:t>
            </a:r>
            <a:endParaRPr lang="pt-BR" sz="2200" dirty="0">
              <a:solidFill>
                <a:schemeClr val="tx1"/>
              </a:solidFill>
            </a:endParaRPr>
          </a:p>
          <a:p>
            <a:r>
              <a:rPr lang="pt-BR" sz="2200" dirty="0">
                <a:solidFill>
                  <a:schemeClr val="tx1"/>
                </a:solidFill>
              </a:rPr>
              <a:t>https://codeprestige.com.br/ebooks/react/ebook-iniciando-react.pdf</a:t>
            </a:r>
          </a:p>
        </p:txBody>
      </p:sp>
    </p:spTree>
    <p:extLst>
      <p:ext uri="{BB962C8B-B14F-4D97-AF65-F5344CB8AC3E}">
        <p14:creationId xmlns:p14="http://schemas.microsoft.com/office/powerpoint/2010/main" val="50121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315950" y="1107325"/>
            <a:ext cx="6512100" cy="28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B382BA"/>
                </a:solidFill>
                <a:latin typeface="Lato"/>
                <a:ea typeface="Lato"/>
                <a:cs typeface="Lato"/>
                <a:sym typeface="Lato"/>
              </a:rPr>
              <a:t>&lt;the end&gt;</a:t>
            </a:r>
            <a:endParaRPr sz="3600" b="1">
              <a:solidFill>
                <a:srgbClr val="B382B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Thanks \o/</a:t>
            </a:r>
            <a:endParaRPr sz="6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600" b="1">
                <a:solidFill>
                  <a:srgbClr val="B382BA"/>
                </a:solidFill>
                <a:latin typeface="Lato"/>
                <a:ea typeface="Lato"/>
                <a:cs typeface="Lato"/>
                <a:sym typeface="Lato"/>
              </a:rPr>
              <a:t>&lt;/the end&gt;</a:t>
            </a:r>
            <a:endParaRPr sz="3600" b="1">
              <a:solidFill>
                <a:srgbClr val="B382B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043072" y="1481100"/>
            <a:ext cx="7057855" cy="21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200" i="1" dirty="0">
                <a:latin typeface="Arial Nova" panose="020B0604020202020204" pitchFamily="34" charset="0"/>
              </a:rPr>
              <a:t>“Uma biblioteca JavaScript declarativa, eficiente e flexível para criar interfaces visuais.”</a:t>
            </a:r>
          </a:p>
          <a:p>
            <a:pPr lvl="0" algn="just"/>
            <a:r>
              <a:rPr lang="pt-BR" sz="2200" dirty="0">
                <a:latin typeface="Arial Nova" panose="020B0604020202020204" pitchFamily="34" charset="0"/>
              </a:rPr>
              <a:t>Facebook</a:t>
            </a:r>
            <a:endParaRPr sz="2200" dirty="0">
              <a:latin typeface="Arial Nov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320FDA45-AC9C-4176-9A61-FBDA37663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25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E esse ecossistema é formado por:</a:t>
            </a:r>
          </a:p>
          <a:p>
            <a:pPr marL="11430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React</a:t>
            </a:r>
          </a:p>
          <a:p>
            <a:r>
              <a:rPr lang="pt-BR" dirty="0">
                <a:solidFill>
                  <a:schemeClr val="tx1"/>
                </a:solidFill>
              </a:rPr>
              <a:t>JSX</a:t>
            </a:r>
          </a:p>
          <a:p>
            <a:r>
              <a:rPr lang="pt-BR" dirty="0">
                <a:solidFill>
                  <a:schemeClr val="tx1"/>
                </a:solidFill>
              </a:rPr>
              <a:t>ES2015</a:t>
            </a:r>
          </a:p>
          <a:p>
            <a:r>
              <a:rPr lang="pt-BR" dirty="0">
                <a:solidFill>
                  <a:schemeClr val="tx1"/>
                </a:solidFill>
              </a:rPr>
              <a:t>Webpack</a:t>
            </a:r>
          </a:p>
          <a:p>
            <a:r>
              <a:rPr lang="pt-BR" dirty="0">
                <a:solidFill>
                  <a:schemeClr val="tx1"/>
                </a:solidFill>
              </a:rPr>
              <a:t>Flux/Redux</a:t>
            </a:r>
          </a:p>
          <a:p>
            <a:r>
              <a:rPr lang="pt-BR" dirty="0">
                <a:solidFill>
                  <a:schemeClr val="tx1"/>
                </a:solidFill>
              </a:rPr>
              <a:t>axios/fetch</a:t>
            </a:r>
          </a:p>
          <a:p>
            <a:r>
              <a:rPr lang="pt-BR" dirty="0">
                <a:solidFill>
                  <a:schemeClr val="tx1"/>
                </a:solidFill>
              </a:rPr>
              <a:t>Jest/Mocha</a:t>
            </a:r>
          </a:p>
        </p:txBody>
      </p:sp>
    </p:spTree>
    <p:extLst>
      <p:ext uri="{BB962C8B-B14F-4D97-AF65-F5344CB8AC3E}">
        <p14:creationId xmlns:p14="http://schemas.microsoft.com/office/powerpoint/2010/main" val="183961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70;p16">
            <a:extLst>
              <a:ext uri="{FF2B5EF4-FFF2-40B4-BE49-F238E27FC236}">
                <a16:creationId xmlns:a16="http://schemas.microsoft.com/office/drawing/2014/main" id="{03387D6D-5A40-4D15-A7F6-AAEC6FED9F38}"/>
              </a:ext>
            </a:extLst>
          </p:cNvPr>
          <p:cNvSpPr txBox="1">
            <a:spLocks/>
          </p:cNvSpPr>
          <p:nvPr/>
        </p:nvSpPr>
        <p:spPr>
          <a:xfrm>
            <a:off x="451350" y="418000"/>
            <a:ext cx="8241300" cy="25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endParaRPr lang="pt-BR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indent="0">
              <a:buFont typeface="Arial"/>
              <a:buNone/>
            </a:pPr>
            <a:r>
              <a:rPr lang="pt-BR" b="1">
                <a:solidFill>
                  <a:schemeClr val="tx1"/>
                </a:solidFill>
              </a:rPr>
              <a:t>JSX</a:t>
            </a:r>
          </a:p>
          <a:p>
            <a:pPr marL="114300" indent="0">
              <a:buFont typeface="Arial"/>
              <a:buNone/>
            </a:pPr>
            <a:endParaRPr lang="pt-BR" b="1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r>
              <a:rPr lang="pt-BR">
                <a:solidFill>
                  <a:schemeClr val="tx1"/>
                </a:solidFill>
              </a:rPr>
              <a:t>Explicando de forma rápida, o JSX é uma extensão de sintaxe do JavaScript (daí o nome, </a:t>
            </a:r>
            <a:r>
              <a:rPr lang="pt-BR" b="1">
                <a:solidFill>
                  <a:schemeClr val="tx1"/>
                </a:solidFill>
              </a:rPr>
              <a:t>J</a:t>
            </a:r>
            <a:r>
              <a:rPr lang="pt-BR">
                <a:solidFill>
                  <a:schemeClr val="tx1"/>
                </a:solidFill>
              </a:rPr>
              <a:t>avaScript </a:t>
            </a:r>
            <a:r>
              <a:rPr lang="pt-BR" b="1">
                <a:solidFill>
                  <a:schemeClr val="tx1"/>
                </a:solidFill>
              </a:rPr>
              <a:t>S</a:t>
            </a:r>
            <a:r>
              <a:rPr lang="pt-BR">
                <a:solidFill>
                  <a:schemeClr val="tx1"/>
                </a:solidFill>
              </a:rPr>
              <a:t>yntax e</a:t>
            </a:r>
            <a:r>
              <a:rPr lang="pt-BR" b="1">
                <a:solidFill>
                  <a:schemeClr val="tx1"/>
                </a:solidFill>
              </a:rPr>
              <a:t>X</a:t>
            </a:r>
            <a:r>
              <a:rPr lang="pt-BR">
                <a:solidFill>
                  <a:schemeClr val="tx1"/>
                </a:solidFill>
              </a:rPr>
              <a:t>tension) que nos permite escrever HTML dentro do JavaScript.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4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8211B0FA-31CC-4F1B-ADD2-CB8130674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25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Componentes</a:t>
            </a: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Como foi dito anteriormente, o React tem como função principal auxiliar na criação da UI. Só deixei um detalhe importante de fora: o React usa </a:t>
            </a:r>
            <a:r>
              <a:rPr lang="pt-B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componentes</a:t>
            </a:r>
            <a:r>
              <a:rPr lang="pt-BR" dirty="0">
                <a:solidFill>
                  <a:schemeClr val="tx1"/>
                </a:solidFill>
              </a:rPr>
              <a:t>, e apenas componentes, para que que seja possível aumentar o máximo do reuso na sua aplicação.</a:t>
            </a: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Para exemplificar, vamos ver um pouco de código para entender como é um componente React: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F2913-4F55-4E91-9E00-F17DDF57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49" y="2911890"/>
            <a:ext cx="6421085" cy="19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3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8211B0FA-31CC-4F1B-ADD2-CB8130674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25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2200" b="1" dirty="0">
                <a:solidFill>
                  <a:schemeClr val="tx1"/>
                </a:solidFill>
              </a:rPr>
              <a:t>Props</a:t>
            </a: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Em todos os tipos de paradigmas no desenvolvimento de </a:t>
            </a:r>
            <a:r>
              <a:rPr lang="pt-BR" i="1" dirty="0">
                <a:solidFill>
                  <a:schemeClr val="tx1"/>
                </a:solidFill>
              </a:rPr>
              <a:t>software</a:t>
            </a:r>
            <a:r>
              <a:rPr lang="pt-BR" dirty="0">
                <a:solidFill>
                  <a:schemeClr val="tx1"/>
                </a:solidFill>
              </a:rPr>
              <a:t>, passar parâmetros é extremamente comum. Com os componentes do React isso não poderia ser diferente. A diferença é que no React, usamos os </a:t>
            </a:r>
            <a:r>
              <a:rPr lang="pt-B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props</a:t>
            </a:r>
            <a:r>
              <a:rPr lang="pt-BR" dirty="0">
                <a:solidFill>
                  <a:schemeClr val="tx1"/>
                </a:solidFill>
              </a:rPr>
              <a:t> (abreviação para </a:t>
            </a:r>
            <a:r>
              <a:rPr lang="pt-BR" i="1" dirty="0">
                <a:solidFill>
                  <a:schemeClr val="tx1"/>
                </a:solidFill>
              </a:rPr>
              <a:t>properties</a:t>
            </a:r>
            <a:r>
              <a:rPr lang="pt-BR" dirty="0">
                <a:solidFill>
                  <a:schemeClr val="tx1"/>
                </a:solidFill>
              </a:rPr>
              <a:t>).</a:t>
            </a: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A ideia é simples.</a:t>
            </a: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O componente abaixo, mostra para o usuário um Hello World: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72EAA0-A434-46A1-A981-DA37760FB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3050900"/>
            <a:ext cx="6940492" cy="18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9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8211B0FA-31CC-4F1B-ADD2-CB8130674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Imaginando que precisamos mudar a mensagem ‘World’ para alguma outra que for enviada dinamicamente, podemos reescrever esse componente usando as </a:t>
            </a:r>
            <a:r>
              <a:rPr lang="pt-BR" i="1" dirty="0">
                <a:solidFill>
                  <a:schemeClr val="tx1"/>
                </a:solidFill>
              </a:rPr>
              <a:t>props</a:t>
            </a:r>
            <a:r>
              <a:rPr lang="pt-BR" dirty="0">
                <a:solidFill>
                  <a:schemeClr val="tx1"/>
                </a:solidFill>
              </a:rPr>
              <a:t> dessa forma: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88AD7-7F1D-4BA8-9F76-E438CF17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15" y="2100968"/>
            <a:ext cx="7106513" cy="18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2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459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42425" y="379200"/>
            <a:ext cx="32682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8211B0FA-31CC-4F1B-ADD2-CB8130674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350" y="418000"/>
            <a:ext cx="82413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E com isso feito, podemos chamar esse componente dentro de outros assim: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ED3036-48F0-4C11-BD23-2BD61839A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76" y="1146880"/>
            <a:ext cx="6851248" cy="28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666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311</Words>
  <Application>Microsoft Office PowerPoint</Application>
  <PresentationFormat>On-screen Show (16:9)</PresentationFormat>
  <Paragraphs>72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Montserrat</vt:lpstr>
      <vt:lpstr>Arial</vt:lpstr>
      <vt:lpstr>Arial Nova</vt:lpstr>
      <vt:lpstr>Lato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Bruna V.</dc:creator>
  <cp:lastModifiedBy>Teixeira, Bruna V.</cp:lastModifiedBy>
  <cp:revision>5</cp:revision>
  <dcterms:modified xsi:type="dcterms:W3CDTF">2019-06-24T16:15:33Z</dcterms:modified>
</cp:coreProperties>
</file>