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9" r:id="rId4"/>
    <p:sldId id="264" r:id="rId5"/>
    <p:sldId id="262" r:id="rId6"/>
    <p:sldId id="266" r:id="rId7"/>
    <p:sldId id="267" r:id="rId8"/>
    <p:sldId id="269" r:id="rId9"/>
    <p:sldId id="260" r:id="rId10"/>
    <p:sldId id="265" r:id="rId11"/>
    <p:sldId id="270" r:id="rId12"/>
    <p:sldId id="271" r:id="rId13"/>
    <p:sldId id="274" r:id="rId14"/>
    <p:sldId id="272" r:id="rId15"/>
    <p:sldId id="261" r:id="rId16"/>
    <p:sldId id="275" r:id="rId17"/>
    <p:sldId id="278" r:id="rId18"/>
    <p:sldId id="284" r:id="rId19"/>
    <p:sldId id="28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B7CB-3428-401E-B85E-3D1D7204F37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3BDE-000E-431C-AC0A-EEDE66760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01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B7CB-3428-401E-B85E-3D1D7204F37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3BDE-000E-431C-AC0A-EEDE66760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54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B7CB-3428-401E-B85E-3D1D7204F37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3BDE-000E-431C-AC0A-EEDE66760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B7CB-3428-401E-B85E-3D1D7204F37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3BDE-000E-431C-AC0A-EEDE66760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84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B7CB-3428-401E-B85E-3D1D7204F37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3BDE-000E-431C-AC0A-EEDE66760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7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B7CB-3428-401E-B85E-3D1D7204F37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3BDE-000E-431C-AC0A-EEDE66760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02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B7CB-3428-401E-B85E-3D1D7204F37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3BDE-000E-431C-AC0A-EEDE66760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71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B7CB-3428-401E-B85E-3D1D7204F37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3BDE-000E-431C-AC0A-EEDE66760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5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B7CB-3428-401E-B85E-3D1D7204F37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3BDE-000E-431C-AC0A-EEDE66760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36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B7CB-3428-401E-B85E-3D1D7204F37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3BDE-000E-431C-AC0A-EEDE66760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B7CB-3428-401E-B85E-3D1D7204F37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3BDE-000E-431C-AC0A-EEDE66760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92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CB7CB-3428-401E-B85E-3D1D7204F37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C3BDE-000E-431C-AC0A-EEDE66760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77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12074" y="12272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000" b="1" kern="1800" dirty="0" smtClean="0">
                <a:solidFill>
                  <a:srgbClr val="7030A0"/>
                </a:solidFill>
                <a:ea typeface="+mn-ea"/>
                <a:cs typeface="+mn-cs"/>
              </a:rPr>
              <a:t>Introdução a banco de dados </a:t>
            </a:r>
            <a:endParaRPr lang="pt-BR" sz="5000" b="1" kern="1800" dirty="0">
              <a:solidFill>
                <a:srgbClr val="7030A0"/>
              </a:solidFill>
              <a:ea typeface="+mn-ea"/>
              <a:cs typeface="+mn-cs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6717" t="7200" r="7494" b="14563"/>
          <a:stretch/>
        </p:blipFill>
        <p:spPr>
          <a:xfrm>
            <a:off x="4317274" y="2422207"/>
            <a:ext cx="3505201" cy="354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kern="1800" dirty="0" smtClean="0">
                <a:solidFill>
                  <a:srgbClr val="7030A0"/>
                </a:solidFill>
              </a:rPr>
              <a:t>Bancos</a:t>
            </a:r>
            <a:r>
              <a:rPr lang="pt-BR" b="1" kern="1800" dirty="0">
                <a:solidFill>
                  <a:srgbClr val="7030A0"/>
                </a:solidFill>
              </a:rPr>
              <a:t> de </a:t>
            </a:r>
            <a:r>
              <a:rPr lang="pt-BR" b="1" kern="1800" dirty="0" smtClean="0">
                <a:solidFill>
                  <a:srgbClr val="7030A0"/>
                </a:solidFill>
              </a:rPr>
              <a:t>dados SQL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41" y="4790893"/>
            <a:ext cx="1758259" cy="1427026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4" r="17659"/>
          <a:stretch/>
        </p:blipFill>
        <p:spPr>
          <a:xfrm>
            <a:off x="9595541" y="413317"/>
            <a:ext cx="1920241" cy="169880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6" b="24410"/>
          <a:stretch/>
        </p:blipFill>
        <p:spPr>
          <a:xfrm>
            <a:off x="9274628" y="2365825"/>
            <a:ext cx="1843812" cy="9013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811" y="3393936"/>
            <a:ext cx="1143409" cy="114340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 flipH="1">
            <a:off x="838200" y="1690688"/>
            <a:ext cx="6720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É um banco de dados que modela os dados de forma que eles sejam percebidos como tabelas (relações). </a:t>
            </a:r>
          </a:p>
          <a:p>
            <a:pPr algn="just"/>
            <a:r>
              <a:rPr lang="pt-BR" sz="2800" dirty="0"/>
              <a:t>Uma tabela é uma estrutura simples de linhas (</a:t>
            </a:r>
            <a:r>
              <a:rPr lang="pt-BR" sz="2800" dirty="0" err="1"/>
              <a:t>rows</a:t>
            </a:r>
            <a:r>
              <a:rPr lang="pt-BR" sz="2800" dirty="0"/>
              <a:t>) e colunas (</a:t>
            </a:r>
            <a:r>
              <a:rPr lang="pt-BR" sz="2800" dirty="0" err="1"/>
              <a:t>columns</a:t>
            </a:r>
            <a:r>
              <a:rPr lang="pt-BR" sz="2800" dirty="0"/>
              <a:t>). </a:t>
            </a:r>
          </a:p>
        </p:txBody>
      </p:sp>
      <p:pic>
        <p:nvPicPr>
          <p:cNvPr id="14" name="Imagem 13" descr="https://lh4.googleusercontent.com/K6_XeyVQziOP6uG47L8dHUoyVi6HTgZQyeOiLQnCmy89jMph8z519R3mWFiN1LE037rORiDLsy77lJ0S8UWNjl00GgWmLvmySd3y6MLwWen24jGeYsLayVn9gs0Ho21aO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06" y="4285572"/>
            <a:ext cx="6048103" cy="1954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6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kern="1800" dirty="0" smtClean="0">
                <a:solidFill>
                  <a:srgbClr val="7030A0"/>
                </a:solidFill>
              </a:rPr>
              <a:t>Bancos</a:t>
            </a:r>
            <a:r>
              <a:rPr lang="pt-BR" b="1" kern="1800" dirty="0">
                <a:solidFill>
                  <a:srgbClr val="7030A0"/>
                </a:solidFill>
              </a:rPr>
              <a:t> de </a:t>
            </a:r>
            <a:r>
              <a:rPr lang="pt-BR" b="1" kern="1800" dirty="0" smtClean="0">
                <a:solidFill>
                  <a:srgbClr val="7030A0"/>
                </a:solidFill>
              </a:rPr>
              <a:t>dados </a:t>
            </a:r>
            <a:r>
              <a:rPr lang="pt-BR" b="1" kern="1800" dirty="0" err="1" smtClean="0">
                <a:solidFill>
                  <a:srgbClr val="7030A0"/>
                </a:solidFill>
              </a:rPr>
              <a:t>NoSQL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 flipH="1">
            <a:off x="838200" y="1690688"/>
            <a:ext cx="6720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É um banco de dados que modela seus dados de forma que não sejam com tabelas, como os relacionais. Neles os dados podem ser armazenados de muitas formas diferentes, como Key-</a:t>
            </a:r>
            <a:r>
              <a:rPr lang="pt-BR" sz="2800" dirty="0" err="1"/>
              <a:t>value</a:t>
            </a:r>
            <a:r>
              <a:rPr lang="pt-BR" sz="2800" dirty="0"/>
              <a:t> (chave-valor</a:t>
            </a:r>
            <a:r>
              <a:rPr lang="pt-BR" sz="2800" dirty="0" smtClean="0"/>
              <a:t>), Documento, Grafos </a:t>
            </a:r>
            <a:r>
              <a:rPr lang="pt-BR" sz="2800" dirty="0"/>
              <a:t>e outros. </a:t>
            </a:r>
          </a:p>
        </p:txBody>
      </p:sp>
      <p:pic>
        <p:nvPicPr>
          <p:cNvPr id="1026" name="Picture 2" descr="CURSO GRATUITO ] Amazon DynamoDB: Building NoSQL Database-Driven  Applications | GPO (Grupo de Profissionais Oracle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3" t="18042" r="8720" b="24358"/>
          <a:stretch/>
        </p:blipFill>
        <p:spPr bwMode="auto">
          <a:xfrm>
            <a:off x="8765176" y="1389175"/>
            <a:ext cx="2168434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yle Guide - Neo4j Graph Database Platfor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905" y="4368344"/>
            <a:ext cx="2108546" cy="109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goDB logo and symbol, meaning, history,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7" b="21341"/>
          <a:stretch/>
        </p:blipFill>
        <p:spPr bwMode="auto">
          <a:xfrm>
            <a:off x="8765176" y="3024052"/>
            <a:ext cx="2398275" cy="80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kern="1800" dirty="0" err="1" smtClean="0">
                <a:solidFill>
                  <a:srgbClr val="7030A0"/>
                </a:solidFill>
              </a:rPr>
              <a:t>MongoDB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 flipH="1">
            <a:off x="6026331" y="1872918"/>
            <a:ext cx="53274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err="1"/>
              <a:t>MongoDB</a:t>
            </a:r>
            <a:r>
              <a:rPr lang="pt-BR" sz="2800" dirty="0"/>
              <a:t> é um banco de dados não relacional </a:t>
            </a:r>
            <a:r>
              <a:rPr lang="pt-BR" sz="2800" dirty="0" smtClean="0"/>
              <a:t>do </a:t>
            </a:r>
            <a:r>
              <a:rPr lang="pt-BR" sz="2800" dirty="0"/>
              <a:t>tipo </a:t>
            </a:r>
            <a:r>
              <a:rPr lang="pt-BR" sz="2800" dirty="0" smtClean="0"/>
              <a:t>Documento.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Ele </a:t>
            </a:r>
            <a:r>
              <a:rPr lang="pt-BR" sz="2800" dirty="0"/>
              <a:t>pode conter dados sem um esquema prévio, em que cada documento possui seu conjunto de chaves e valores independente dos outros documentos.</a:t>
            </a:r>
          </a:p>
        </p:txBody>
      </p:sp>
      <p:pic>
        <p:nvPicPr>
          <p:cNvPr id="9" name="image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19101" y="2312568"/>
            <a:ext cx="5302430" cy="26601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832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kern="1800" dirty="0" err="1" smtClean="0">
                <a:solidFill>
                  <a:srgbClr val="7030A0"/>
                </a:solidFill>
              </a:rPr>
              <a:t>MongoDB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 flipH="1">
            <a:off x="768531" y="1794110"/>
            <a:ext cx="53274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Os documentos </a:t>
            </a:r>
            <a:r>
              <a:rPr lang="pt-BR" sz="2800" dirty="0"/>
              <a:t>JSON </a:t>
            </a:r>
            <a:r>
              <a:rPr lang="pt-BR" sz="2800" dirty="0" smtClean="0"/>
              <a:t>são armazenados no </a:t>
            </a:r>
            <a:r>
              <a:rPr lang="pt-BR" sz="2800" dirty="0"/>
              <a:t>formato BSON (</a:t>
            </a:r>
            <a:r>
              <a:rPr lang="pt-BR" sz="2800" dirty="0" err="1"/>
              <a:t>Binary</a:t>
            </a:r>
            <a:r>
              <a:rPr lang="pt-BR" sz="2800" dirty="0"/>
              <a:t> JSON), para ser mais eficiente na codificação e decodificação dos </a:t>
            </a:r>
            <a:r>
              <a:rPr lang="pt-BR" sz="2800" dirty="0" smtClean="0"/>
              <a:t>dados.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BSON também fornece alguns </a:t>
            </a:r>
            <a:r>
              <a:rPr lang="pt-BR" sz="2800" dirty="0" err="1"/>
              <a:t>alguns</a:t>
            </a:r>
            <a:r>
              <a:rPr lang="pt-BR" sz="2800" dirty="0"/>
              <a:t> tipos </a:t>
            </a:r>
            <a:r>
              <a:rPr lang="pt-BR" sz="2800" dirty="0" smtClean="0"/>
              <a:t>de dados a </a:t>
            </a:r>
            <a:r>
              <a:rPr lang="pt-BR" sz="2800" dirty="0"/>
              <a:t>mais, como Date e </a:t>
            </a:r>
            <a:r>
              <a:rPr lang="pt-BR" sz="2800" dirty="0" err="1"/>
              <a:t>ObjectId</a:t>
            </a:r>
            <a:r>
              <a:rPr lang="pt-BR" sz="2800" dirty="0"/>
              <a:t>.</a:t>
            </a:r>
          </a:p>
        </p:txBody>
      </p:sp>
      <p:pic>
        <p:nvPicPr>
          <p:cNvPr id="8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29057" y="2779439"/>
            <a:ext cx="5266554" cy="199966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443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kern="1800" dirty="0" smtClean="0">
                <a:solidFill>
                  <a:srgbClr val="7030A0"/>
                </a:solidFill>
              </a:rPr>
              <a:t>Comparando com SQL</a:t>
            </a:r>
            <a:endParaRPr lang="pt-BR" dirty="0"/>
          </a:p>
        </p:txBody>
      </p:sp>
      <p:pic>
        <p:nvPicPr>
          <p:cNvPr id="5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99436" y="1879781"/>
            <a:ext cx="7793128" cy="39070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02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>
            <a:normAutofit/>
          </a:bodyPr>
          <a:lstStyle/>
          <a:p>
            <a:r>
              <a:rPr lang="pt-BR" b="1" kern="1800" dirty="0" err="1" smtClean="0">
                <a:solidFill>
                  <a:srgbClr val="7030A0"/>
                </a:solidFill>
              </a:rPr>
              <a:t>MongoDB</a:t>
            </a:r>
            <a:endParaRPr lang="pt-BR" b="1" kern="1800" dirty="0">
              <a:solidFill>
                <a:srgbClr val="7030A0"/>
              </a:solidFill>
            </a:endParaRPr>
          </a:p>
        </p:txBody>
      </p:sp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993220"/>
            <a:ext cx="5266554" cy="3951424"/>
          </a:xfrm>
          <a:prstGeom prst="rect">
            <a:avLst/>
          </a:prstGeom>
          <a:ln/>
        </p:spPr>
      </p:pic>
      <p:pic>
        <p:nvPicPr>
          <p:cNvPr id="5" name="image6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00755" y="3944983"/>
            <a:ext cx="5266554" cy="1999661"/>
          </a:xfrm>
          <a:prstGeom prst="rect">
            <a:avLst/>
          </a:prstGeom>
          <a:ln/>
        </p:spPr>
      </p:pic>
      <p:sp>
        <p:nvSpPr>
          <p:cNvPr id="6" name="CaixaDeTexto 5"/>
          <p:cNvSpPr txBox="1"/>
          <p:nvPr/>
        </p:nvSpPr>
        <p:spPr>
          <a:xfrm>
            <a:off x="6520531" y="1651500"/>
            <a:ext cx="4663419" cy="170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 </a:t>
            </a:r>
            <a:endParaRPr lang="pt-BR" sz="2800" dirty="0"/>
          </a:p>
          <a:p>
            <a:pPr algn="just"/>
            <a:r>
              <a:rPr lang="pt-BR" sz="2800" dirty="0"/>
              <a:t>Documentos </a:t>
            </a:r>
            <a:r>
              <a:rPr lang="pt-BR" sz="2800" dirty="0"/>
              <a:t>dentro da mesma coleção não precisam ter os mesmos campos. </a:t>
            </a:r>
          </a:p>
        </p:txBody>
      </p:sp>
    </p:spTree>
    <p:extLst>
      <p:ext uri="{BB962C8B-B14F-4D97-AF65-F5344CB8AC3E}">
        <p14:creationId xmlns:p14="http://schemas.microsoft.com/office/powerpoint/2010/main" val="18482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kern="1800" dirty="0" smtClean="0">
                <a:solidFill>
                  <a:srgbClr val="7030A0"/>
                </a:solidFill>
              </a:rPr>
              <a:t>Tipos de dados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 flipH="1">
            <a:off x="4759234" y="1690688"/>
            <a:ext cx="64247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No </a:t>
            </a:r>
            <a:r>
              <a:rPr lang="pt-BR" sz="2800" dirty="0" err="1" smtClean="0"/>
              <a:t>MongoDB</a:t>
            </a:r>
            <a:r>
              <a:rPr lang="pt-BR" sz="2800" dirty="0" smtClean="0"/>
              <a:t> temos também:</a:t>
            </a:r>
          </a:p>
          <a:p>
            <a:pPr algn="just"/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/>
              <a:t>ObjectId</a:t>
            </a:r>
            <a:r>
              <a:rPr lang="pt-BR" sz="2800" dirty="0" smtClean="0"/>
              <a:t> (gerado automaticamente)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Date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 flipH="1">
            <a:off x="842553" y="1690688"/>
            <a:ext cx="34681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/>
              <a:t>String</a:t>
            </a:r>
            <a:r>
              <a:rPr lang="pt-BR" sz="2800" dirty="0" smtClean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/>
              <a:t>Number</a:t>
            </a:r>
            <a:r>
              <a:rPr lang="pt-BR" sz="2800" dirty="0" smtClean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/>
              <a:t>Boolean</a:t>
            </a:r>
            <a:endParaRPr lang="pt-BR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/>
              <a:t>Null</a:t>
            </a:r>
            <a:endParaRPr lang="pt-BR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/>
              <a:t>Object</a:t>
            </a: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/>
              <a:t>Array</a:t>
            </a:r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</p:txBody>
      </p:sp>
      <p:pic>
        <p:nvPicPr>
          <p:cNvPr id="2052" name="Picture 4" descr="_id and ObjectId in MongoD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96"/>
          <a:stretch/>
        </p:blipFill>
        <p:spPr bwMode="auto">
          <a:xfrm>
            <a:off x="5386024" y="4428309"/>
            <a:ext cx="5510802" cy="126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ave Esquerda 2"/>
          <p:cNvSpPr/>
          <p:nvPr/>
        </p:nvSpPr>
        <p:spPr>
          <a:xfrm rot="5400000">
            <a:off x="8005942" y="1523197"/>
            <a:ext cx="255212" cy="5495049"/>
          </a:xfrm>
          <a:prstGeom prst="leftBrace">
            <a:avLst>
              <a:gd name="adj1" fmla="val 8333"/>
              <a:gd name="adj2" fmla="val 500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931765" y="3604905"/>
            <a:ext cx="2403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 smtClean="0"/>
              <a:t>ObjectId</a:t>
            </a:r>
            <a:endParaRPr lang="pt-BR" sz="28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5386023" y="3604905"/>
            <a:ext cx="5510803" cy="2089002"/>
            <a:chOff x="5386023" y="3604905"/>
            <a:chExt cx="5510803" cy="2089002"/>
          </a:xfrm>
        </p:grpSpPr>
        <p:pic>
          <p:nvPicPr>
            <p:cNvPr id="10" name="Picture 4" descr="_id and ObjectId in MongoD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96"/>
            <a:stretch/>
          </p:blipFill>
          <p:spPr bwMode="auto">
            <a:xfrm>
              <a:off x="5386024" y="4428309"/>
              <a:ext cx="5510802" cy="1265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have Esquerda 10"/>
            <p:cNvSpPr/>
            <p:nvPr/>
          </p:nvSpPr>
          <p:spPr>
            <a:xfrm rot="5400000">
              <a:off x="8005942" y="1523198"/>
              <a:ext cx="255212" cy="5495049"/>
            </a:xfrm>
            <a:prstGeom prst="leftBrace">
              <a:avLst>
                <a:gd name="adj1" fmla="val 8333"/>
                <a:gd name="adj2" fmla="val 5003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931765" y="3604905"/>
              <a:ext cx="2403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err="1"/>
                <a:t>ObjectId</a:t>
              </a:r>
              <a:endParaRPr lang="pt-B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37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kern="1800" dirty="0" smtClean="0">
                <a:solidFill>
                  <a:srgbClr val="7030A0"/>
                </a:solidFill>
              </a:rPr>
              <a:t>Instalando o Mongo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 flipH="1">
            <a:off x="768530" y="1690688"/>
            <a:ext cx="105852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/>
              <a:t>Acesse o guia de instalação e siga o passo a passo</a:t>
            </a:r>
            <a:r>
              <a:rPr lang="pt-BR" sz="2800" dirty="0" smtClean="0"/>
              <a:t>.</a:t>
            </a:r>
          </a:p>
          <a:p>
            <a:pPr lvl="0"/>
            <a:endParaRPr lang="pt-BR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/>
              <a:t>Ir até a pasta de instalação – ‘C:\</a:t>
            </a:r>
            <a:r>
              <a:rPr lang="pt-BR" sz="2800" dirty="0" err="1"/>
              <a:t>Program</a:t>
            </a:r>
            <a:r>
              <a:rPr lang="pt-BR" sz="2800" dirty="0"/>
              <a:t> Files\</a:t>
            </a:r>
            <a:r>
              <a:rPr lang="pt-BR" sz="2800" dirty="0" err="1"/>
              <a:t>MongoDB</a:t>
            </a:r>
            <a:r>
              <a:rPr lang="pt-BR" sz="2800" dirty="0"/>
              <a:t>\Server\4.0\bin’ e executar mongod.exe </a:t>
            </a:r>
            <a:endParaRPr lang="pt-BR" sz="28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Abra </a:t>
            </a:r>
            <a:r>
              <a:rPr lang="pt-BR" sz="2800" dirty="0"/>
              <a:t>outro CMD/</a:t>
            </a:r>
            <a:r>
              <a:rPr lang="pt-BR" sz="2800" dirty="0" err="1"/>
              <a:t>Prompt</a:t>
            </a:r>
            <a:r>
              <a:rPr lang="pt-BR" sz="2800" dirty="0"/>
              <a:t> de Comando, entre na pasta: ‘C:\</a:t>
            </a:r>
            <a:r>
              <a:rPr lang="pt-BR" sz="2800" dirty="0" err="1"/>
              <a:t>Program</a:t>
            </a:r>
            <a:r>
              <a:rPr lang="pt-BR" sz="2800" dirty="0"/>
              <a:t> Files\</a:t>
            </a:r>
            <a:r>
              <a:rPr lang="pt-BR" sz="2800" dirty="0" err="1"/>
              <a:t>MongoDB</a:t>
            </a:r>
            <a:r>
              <a:rPr lang="pt-BR" sz="2800" dirty="0"/>
              <a:t>\Server\4.0\bin’, e execute </a:t>
            </a:r>
            <a:r>
              <a:rPr lang="pt-BR" sz="2800" dirty="0" smtClean="0"/>
              <a:t>mongo.exe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158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kern="1800" dirty="0" err="1" smtClean="0">
                <a:solidFill>
                  <a:srgbClr val="7030A0"/>
                </a:solidFill>
              </a:rPr>
              <a:t>Like</a:t>
            </a:r>
            <a:r>
              <a:rPr lang="pt-BR" b="1" kern="1800" dirty="0" smtClean="0">
                <a:solidFill>
                  <a:srgbClr val="7030A0"/>
                </a:solidFill>
              </a:rPr>
              <a:t> ($</a:t>
            </a:r>
            <a:r>
              <a:rPr lang="pt-BR" b="1" kern="1800" dirty="0" err="1" smtClean="0">
                <a:solidFill>
                  <a:srgbClr val="7030A0"/>
                </a:solidFill>
              </a:rPr>
              <a:t>regex</a:t>
            </a:r>
            <a:r>
              <a:rPr lang="pt-BR" b="1" kern="1800" dirty="0" smtClean="0">
                <a:solidFill>
                  <a:srgbClr val="7030A0"/>
                </a:solidFill>
              </a:rPr>
              <a:t>)</a:t>
            </a:r>
            <a:endParaRPr lang="pt-BR" b="1" kern="18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/>
              <a:t>db.mulheresincriveis.find</a:t>
            </a:r>
            <a:r>
              <a:rPr lang="pt-BR" b="1" dirty="0"/>
              <a:t>({ "nome" : /a/ }).</a:t>
            </a:r>
            <a:r>
              <a:rPr lang="pt-BR" b="1" dirty="0" err="1"/>
              <a:t>pretty</a:t>
            </a:r>
            <a:r>
              <a:rPr lang="pt-BR" b="1" dirty="0"/>
              <a:t>() – </a:t>
            </a:r>
            <a:r>
              <a:rPr lang="pt-BR" dirty="0"/>
              <a:t>um nome que contenha </a:t>
            </a:r>
            <a:r>
              <a:rPr lang="pt-BR" b="1" dirty="0"/>
              <a:t>a</a:t>
            </a:r>
            <a:r>
              <a:rPr lang="pt-BR" dirty="0"/>
              <a:t> em qualquer parte.</a:t>
            </a:r>
          </a:p>
          <a:p>
            <a:r>
              <a:rPr lang="pt-BR" b="1" dirty="0" err="1"/>
              <a:t>db</a:t>
            </a:r>
            <a:r>
              <a:rPr lang="pt-BR" b="1" dirty="0"/>
              <a:t>. </a:t>
            </a:r>
            <a:r>
              <a:rPr lang="pt-BR" b="1" dirty="0" err="1"/>
              <a:t>mulheresincriveis.find</a:t>
            </a:r>
            <a:r>
              <a:rPr lang="pt-BR" b="1" dirty="0"/>
              <a:t>({ "nome" : /a/i }).</a:t>
            </a:r>
            <a:r>
              <a:rPr lang="pt-BR" b="1" dirty="0" err="1"/>
              <a:t>pretty</a:t>
            </a:r>
            <a:r>
              <a:rPr lang="pt-BR" b="1" dirty="0"/>
              <a:t>() – </a:t>
            </a:r>
            <a:r>
              <a:rPr lang="pt-BR" dirty="0"/>
              <a:t>um nome que contenha </a:t>
            </a:r>
            <a:r>
              <a:rPr lang="pt-BR" b="1" dirty="0"/>
              <a:t>a </a:t>
            </a:r>
            <a:r>
              <a:rPr lang="pt-BR" dirty="0"/>
              <a:t>ou</a:t>
            </a:r>
            <a:r>
              <a:rPr lang="pt-BR" b="1" dirty="0"/>
              <a:t> A </a:t>
            </a:r>
            <a:r>
              <a:rPr lang="pt-BR" dirty="0"/>
              <a:t>em qualquer parte.</a:t>
            </a:r>
          </a:p>
          <a:p>
            <a:r>
              <a:rPr lang="pt-BR" b="1" dirty="0" err="1"/>
              <a:t>db</a:t>
            </a:r>
            <a:r>
              <a:rPr lang="pt-BR" b="1" dirty="0"/>
              <a:t>. </a:t>
            </a:r>
            <a:r>
              <a:rPr lang="pt-BR" b="1" dirty="0" err="1"/>
              <a:t>mulheresincriveis.find</a:t>
            </a:r>
            <a:r>
              <a:rPr lang="pt-BR" b="1" dirty="0"/>
              <a:t>({ "nome" : </a:t>
            </a:r>
            <a:r>
              <a:rPr lang="pt-BR" b="1" dirty="0" smtClean="0"/>
              <a:t>/a$/ </a:t>
            </a:r>
            <a:r>
              <a:rPr lang="pt-BR" b="1" dirty="0"/>
              <a:t>}).</a:t>
            </a:r>
            <a:r>
              <a:rPr lang="pt-BR" b="1" dirty="0" err="1"/>
              <a:t>pretty</a:t>
            </a:r>
            <a:r>
              <a:rPr lang="pt-BR" b="1" dirty="0"/>
              <a:t>() – </a:t>
            </a:r>
            <a:r>
              <a:rPr lang="pt-BR" dirty="0"/>
              <a:t>um nome que termine com </a:t>
            </a:r>
            <a:r>
              <a:rPr lang="pt-BR" b="1" dirty="0"/>
              <a:t>a</a:t>
            </a:r>
            <a:r>
              <a:rPr lang="pt-BR" dirty="0"/>
              <a:t>.</a:t>
            </a:r>
          </a:p>
          <a:p>
            <a:r>
              <a:rPr lang="pt-BR" b="1" dirty="0" err="1"/>
              <a:t>db</a:t>
            </a:r>
            <a:r>
              <a:rPr lang="pt-BR" b="1" dirty="0"/>
              <a:t>. </a:t>
            </a:r>
            <a:r>
              <a:rPr lang="pt-BR" b="1" dirty="0" err="1"/>
              <a:t>mulheresincriveis.find</a:t>
            </a:r>
            <a:r>
              <a:rPr lang="pt-BR" b="1" dirty="0"/>
              <a:t>({ "nome" : /^</a:t>
            </a:r>
            <a:r>
              <a:rPr lang="pt-BR" b="1" dirty="0" smtClean="0"/>
              <a:t>a/i </a:t>
            </a:r>
            <a:r>
              <a:rPr lang="pt-BR" b="1" dirty="0"/>
              <a:t>}).</a:t>
            </a:r>
            <a:r>
              <a:rPr lang="pt-BR" b="1" dirty="0" err="1"/>
              <a:t>pretty</a:t>
            </a:r>
            <a:r>
              <a:rPr lang="pt-BR" b="1" dirty="0"/>
              <a:t>() – </a:t>
            </a:r>
            <a:r>
              <a:rPr lang="pt-BR" dirty="0"/>
              <a:t>um nome que comece com 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97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kern="1800" dirty="0" smtClean="0">
                <a:solidFill>
                  <a:srgbClr val="7030A0"/>
                </a:solidFill>
              </a:rPr>
              <a:t>Exemplo de como fazer o </a:t>
            </a:r>
            <a:r>
              <a:rPr lang="pt-BR" b="1" kern="1800" dirty="0" err="1" smtClean="0">
                <a:solidFill>
                  <a:srgbClr val="7030A0"/>
                </a:solidFill>
              </a:rPr>
              <a:t>import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72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kern="1800" dirty="0" err="1">
                <a:latin typeface="Calibri Corpo"/>
                <a:ea typeface="+mj-ea"/>
                <a:cs typeface="+mj-cs"/>
              </a:rPr>
              <a:t>mongoimport</a:t>
            </a:r>
            <a:r>
              <a:rPr lang="pt-BR" sz="2000" kern="1800" dirty="0">
                <a:latin typeface="Calibri Corpo"/>
                <a:ea typeface="+mj-ea"/>
                <a:cs typeface="+mj-cs"/>
              </a:rPr>
              <a:t> --</a:t>
            </a:r>
            <a:r>
              <a:rPr lang="pt-BR" sz="2000" kern="1800" dirty="0" err="1">
                <a:latin typeface="Calibri Corpo"/>
                <a:ea typeface="+mj-ea"/>
                <a:cs typeface="+mj-cs"/>
              </a:rPr>
              <a:t>db</a:t>
            </a:r>
            <a:r>
              <a:rPr lang="pt-BR" sz="2000" kern="1800" dirty="0">
                <a:latin typeface="Calibri Corpo"/>
                <a:ea typeface="+mj-ea"/>
                <a:cs typeface="+mj-cs"/>
              </a:rPr>
              <a:t> reprograma --</a:t>
            </a:r>
            <a:r>
              <a:rPr lang="pt-BR" sz="2000" kern="1800" dirty="0" err="1">
                <a:latin typeface="Calibri Corpo"/>
                <a:ea typeface="+mj-ea"/>
                <a:cs typeface="+mj-cs"/>
              </a:rPr>
              <a:t>collection</a:t>
            </a:r>
            <a:r>
              <a:rPr lang="pt-BR" sz="2000" kern="1800" dirty="0">
                <a:latin typeface="Calibri Corpo"/>
                <a:ea typeface="+mj-ea"/>
                <a:cs typeface="+mj-cs"/>
              </a:rPr>
              <a:t> </a:t>
            </a:r>
            <a:r>
              <a:rPr lang="pt-BR" sz="2000" kern="1800" dirty="0" err="1">
                <a:latin typeface="Calibri Corpo"/>
                <a:ea typeface="+mj-ea"/>
                <a:cs typeface="+mj-cs"/>
              </a:rPr>
              <a:t>mdemaravilhosa</a:t>
            </a:r>
            <a:r>
              <a:rPr lang="pt-BR" sz="2000" kern="1800" dirty="0">
                <a:latin typeface="Calibri Corpo"/>
                <a:ea typeface="+mj-ea"/>
                <a:cs typeface="+mj-cs"/>
              </a:rPr>
              <a:t> --</a:t>
            </a:r>
            <a:r>
              <a:rPr lang="pt-BR" sz="2000" kern="1800" dirty="0" err="1">
                <a:latin typeface="Calibri Corpo"/>
                <a:ea typeface="+mj-ea"/>
                <a:cs typeface="+mj-cs"/>
              </a:rPr>
              <a:t>type</a:t>
            </a:r>
            <a:r>
              <a:rPr lang="pt-BR" sz="2000" kern="1800" dirty="0">
                <a:latin typeface="Calibri Corpo"/>
                <a:ea typeface="+mj-ea"/>
                <a:cs typeface="+mj-cs"/>
              </a:rPr>
              <a:t> </a:t>
            </a:r>
            <a:r>
              <a:rPr lang="pt-BR" sz="2000" kern="1800" dirty="0" err="1">
                <a:latin typeface="Calibri Corpo"/>
                <a:ea typeface="+mj-ea"/>
                <a:cs typeface="+mj-cs"/>
              </a:rPr>
              <a:t>json</a:t>
            </a:r>
            <a:r>
              <a:rPr lang="pt-BR" sz="2000" kern="1800" dirty="0">
                <a:latin typeface="Calibri Corpo"/>
                <a:ea typeface="+mj-ea"/>
                <a:cs typeface="+mj-cs"/>
              </a:rPr>
              <a:t> --file </a:t>
            </a:r>
            <a:r>
              <a:rPr lang="pt-BR" sz="2000" kern="1800" dirty="0" err="1">
                <a:latin typeface="Calibri Corpo"/>
                <a:ea typeface="+mj-ea"/>
                <a:cs typeface="+mj-cs"/>
              </a:rPr>
              <a:t>data.json</a:t>
            </a:r>
            <a:r>
              <a:rPr lang="pt-BR" sz="2000" kern="1800" dirty="0">
                <a:latin typeface="Calibri Corpo"/>
                <a:ea typeface="+mj-ea"/>
                <a:cs typeface="+mj-cs"/>
              </a:rPr>
              <a:t> </a:t>
            </a:r>
            <a:endParaRPr lang="pt-BR" sz="2000" kern="1800" dirty="0" smtClean="0">
              <a:latin typeface="Calibri Corpo"/>
              <a:ea typeface="+mj-ea"/>
              <a:cs typeface="+mj-cs"/>
            </a:endParaRPr>
          </a:p>
          <a:p>
            <a:pPr marL="0" indent="0">
              <a:buNone/>
            </a:pPr>
            <a:endParaRPr lang="pt-BR" sz="2000" kern="1800" dirty="0">
              <a:latin typeface="Calibri Corpo"/>
              <a:ea typeface="+mj-ea"/>
              <a:cs typeface="+mj-cs"/>
            </a:endParaRPr>
          </a:p>
          <a:p>
            <a:pPr marL="0" indent="0">
              <a:buNone/>
            </a:pPr>
            <a:r>
              <a:rPr lang="pt-BR" sz="2000" kern="1800" dirty="0" smtClean="0">
                <a:latin typeface="Calibri Corpo"/>
                <a:ea typeface="+mj-ea"/>
                <a:cs typeface="+mj-cs"/>
              </a:rPr>
              <a:t>Abreviado:</a:t>
            </a:r>
          </a:p>
          <a:p>
            <a:pPr marL="0" indent="0">
              <a:buNone/>
            </a:pPr>
            <a:r>
              <a:rPr lang="pt-BR" sz="2000" kern="1800" dirty="0" err="1" smtClean="0">
                <a:latin typeface="Calibri Corpo"/>
                <a:ea typeface="+mj-ea"/>
                <a:cs typeface="+mj-cs"/>
              </a:rPr>
              <a:t>mongoimport</a:t>
            </a:r>
            <a:r>
              <a:rPr lang="pt-BR" sz="2000" kern="1800" dirty="0" smtClean="0">
                <a:latin typeface="Calibri Corpo"/>
                <a:ea typeface="+mj-ea"/>
                <a:cs typeface="+mj-cs"/>
              </a:rPr>
              <a:t> </a:t>
            </a:r>
            <a:r>
              <a:rPr lang="pt-BR" sz="2000" kern="1800" dirty="0">
                <a:latin typeface="Calibri Corpo"/>
                <a:ea typeface="+mj-ea"/>
                <a:cs typeface="+mj-cs"/>
              </a:rPr>
              <a:t>--</a:t>
            </a:r>
            <a:r>
              <a:rPr lang="pt-BR" sz="2000" kern="1800" dirty="0" err="1">
                <a:latin typeface="Calibri Corpo"/>
                <a:ea typeface="+mj-ea"/>
                <a:cs typeface="+mj-cs"/>
              </a:rPr>
              <a:t>db</a:t>
            </a:r>
            <a:r>
              <a:rPr lang="pt-BR" sz="2000" kern="1800" dirty="0">
                <a:latin typeface="Calibri Corpo"/>
                <a:ea typeface="+mj-ea"/>
                <a:cs typeface="+mj-cs"/>
              </a:rPr>
              <a:t> reprograma -c </a:t>
            </a:r>
            <a:r>
              <a:rPr lang="pt-BR" sz="2000" kern="1800" dirty="0" err="1">
                <a:latin typeface="Calibri Corpo"/>
                <a:ea typeface="+mj-ea"/>
                <a:cs typeface="+mj-cs"/>
              </a:rPr>
              <a:t>mdemaravilhosa</a:t>
            </a:r>
            <a:r>
              <a:rPr lang="pt-BR" sz="2000" kern="1800" dirty="0">
                <a:latin typeface="Calibri Corpo"/>
                <a:ea typeface="+mj-ea"/>
                <a:cs typeface="+mj-cs"/>
              </a:rPr>
              <a:t> </a:t>
            </a:r>
            <a:r>
              <a:rPr lang="pt-BR" sz="2000" kern="1800" dirty="0">
                <a:latin typeface="Calibri Corpo"/>
                <a:ea typeface="+mj-ea"/>
                <a:cs typeface="+mj-cs"/>
              </a:rPr>
              <a:t>--</a:t>
            </a:r>
            <a:r>
              <a:rPr lang="pt-BR" sz="2000" kern="1800" dirty="0" err="1">
                <a:latin typeface="Calibri Corpo"/>
                <a:ea typeface="+mj-ea"/>
                <a:cs typeface="+mj-cs"/>
              </a:rPr>
              <a:t>jsonArray</a:t>
            </a:r>
            <a:r>
              <a:rPr lang="pt-BR" sz="2000" kern="1800" dirty="0">
                <a:latin typeface="Calibri Corpo"/>
                <a:ea typeface="+mj-ea"/>
                <a:cs typeface="+mj-cs"/>
              </a:rPr>
              <a:t> </a:t>
            </a:r>
            <a:r>
              <a:rPr lang="pt-BR" sz="2000" kern="1800" dirty="0">
                <a:latin typeface="Calibri Corpo"/>
                <a:ea typeface="+mj-ea"/>
                <a:cs typeface="+mj-cs"/>
              </a:rPr>
              <a:t>–f </a:t>
            </a:r>
            <a:r>
              <a:rPr lang="pt-BR" sz="2000" kern="1800" dirty="0" err="1">
                <a:latin typeface="Calibri Corpo"/>
                <a:ea typeface="+mj-ea"/>
                <a:cs typeface="+mj-cs"/>
              </a:rPr>
              <a:t>data.json</a:t>
            </a:r>
            <a:endParaRPr lang="pt-BR" sz="2000" kern="1800" dirty="0">
              <a:latin typeface="Calibri Corpo"/>
              <a:ea typeface="+mj-ea"/>
              <a:cs typeface="+mj-cs"/>
            </a:endParaRPr>
          </a:p>
          <a:p>
            <a:pPr marL="0" indent="0">
              <a:buNone/>
            </a:pPr>
            <a:endParaRPr lang="pt-BR" sz="2500" b="1" dirty="0">
              <a:latin typeface="Calibri Corpo"/>
            </a:endParaRPr>
          </a:p>
        </p:txBody>
      </p:sp>
    </p:spTree>
    <p:extLst>
      <p:ext uri="{BB962C8B-B14F-4D97-AF65-F5344CB8AC3E}">
        <p14:creationId xmlns:p14="http://schemas.microsoft.com/office/powerpoint/2010/main" val="39798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 kern="1800" dirty="0">
                <a:solidFill>
                  <a:srgbClr val="7030A0"/>
                </a:solidFill>
                <a:ea typeface="+mn-ea"/>
                <a:cs typeface="+mn-cs"/>
              </a:rPr>
              <a:t>O que vamos aprender hoje?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 que é um banco de </a:t>
            </a:r>
            <a:r>
              <a:rPr lang="pt-BR" dirty="0" smtClean="0"/>
              <a:t>dados</a:t>
            </a:r>
          </a:p>
          <a:p>
            <a:r>
              <a:rPr lang="pt-BR" dirty="0"/>
              <a:t>P</a:t>
            </a:r>
            <a:r>
              <a:rPr lang="pt-BR" dirty="0" smtClean="0"/>
              <a:t>rincipais</a:t>
            </a:r>
            <a:r>
              <a:rPr lang="pt-BR" dirty="0"/>
              <a:t> tipos de bancos de </a:t>
            </a:r>
            <a:r>
              <a:rPr lang="pt-BR" dirty="0" smtClean="0"/>
              <a:t>dados</a:t>
            </a:r>
          </a:p>
          <a:p>
            <a:r>
              <a:rPr lang="pt-BR" dirty="0" smtClean="0"/>
              <a:t>Vamos</a:t>
            </a:r>
            <a:r>
              <a:rPr lang="pt-BR" dirty="0"/>
              <a:t> criar nosso primeiro banco de dados usando </a:t>
            </a:r>
            <a:r>
              <a:rPr lang="pt-BR" dirty="0" err="1" smtClean="0"/>
              <a:t>MongoDB</a:t>
            </a:r>
            <a:endParaRPr lang="pt-BR" dirty="0" smtClean="0"/>
          </a:p>
          <a:p>
            <a:r>
              <a:rPr lang="pt-BR" dirty="0" smtClean="0"/>
              <a:t>CRUD</a:t>
            </a:r>
            <a:endParaRPr lang="pt-BR" dirty="0"/>
          </a:p>
          <a:p>
            <a:r>
              <a:rPr lang="pt-BR" dirty="0" smtClean="0"/>
              <a:t>Manipular</a:t>
            </a:r>
            <a:r>
              <a:rPr lang="pt-BR" dirty="0"/>
              <a:t> </a:t>
            </a:r>
            <a:r>
              <a:rPr lang="pt-BR" dirty="0" smtClean="0"/>
              <a:t>dados</a:t>
            </a:r>
            <a:r>
              <a:rPr lang="pt-BR" dirty="0"/>
              <a:t> pela linha de comando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Robo</a:t>
            </a:r>
            <a:r>
              <a:rPr lang="pt-BR" dirty="0" smtClean="0"/>
              <a:t> 3T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0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 kern="1800" dirty="0">
                <a:solidFill>
                  <a:srgbClr val="7030A0"/>
                </a:solidFill>
                <a:ea typeface="+mn-ea"/>
                <a:cs typeface="+mn-cs"/>
              </a:rPr>
              <a:t>O que é um Banco de Dados?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825626"/>
            <a:ext cx="9194073" cy="3856717"/>
          </a:xfrm>
        </p:spPr>
        <p:txBody>
          <a:bodyPr>
            <a:normAutofit/>
          </a:bodyPr>
          <a:lstStyle/>
          <a:p>
            <a:pPr algn="just" fontAlgn="base"/>
            <a:r>
              <a:rPr lang="pt-BR" dirty="0" smtClean="0"/>
              <a:t>É </a:t>
            </a:r>
            <a:r>
              <a:rPr lang="pt-BR" dirty="0"/>
              <a:t>onde armazenamos informações sobre nosso mundo de forma organizada e fácil de se pesquisar. </a:t>
            </a:r>
            <a:endParaRPr lang="pt-BR" dirty="0" smtClean="0"/>
          </a:p>
          <a:p>
            <a:pPr marL="0" indent="0" algn="just" fontAlgn="base">
              <a:buNone/>
            </a:pPr>
            <a:endParaRPr lang="pt-BR" dirty="0" smtClean="0"/>
          </a:p>
          <a:p>
            <a:pPr algn="just" fontAlgn="base"/>
            <a:r>
              <a:rPr lang="pt-BR" dirty="0" smtClean="0"/>
              <a:t>Por exemplo, para um aplicativo </a:t>
            </a:r>
            <a:r>
              <a:rPr lang="pt-BR" dirty="0"/>
              <a:t>de banco de investimento, pode-se guardar informações como </a:t>
            </a:r>
            <a:r>
              <a:rPr lang="pt-BR" dirty="0" smtClean="0"/>
              <a:t>nome do usuário, telefone, saldo </a:t>
            </a:r>
            <a:r>
              <a:rPr lang="pt-BR" dirty="0"/>
              <a:t>da conta, transações realizadas (extrato), etc.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9869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500" b="1" kern="1800" dirty="0">
                <a:solidFill>
                  <a:srgbClr val="7030A0"/>
                </a:solidFill>
                <a:ea typeface="+mn-ea"/>
                <a:cs typeface="+mn-cs"/>
              </a:rPr>
              <a:t>O que é um Banco de Dados?</a:t>
            </a:r>
          </a:p>
        </p:txBody>
      </p:sp>
      <p:pic>
        <p:nvPicPr>
          <p:cNvPr id="5" name="Imagem 4" descr="https://lh4.googleusercontent.com/g0txB5U4UOaDjYP2lU9IdYzADzJwnSMJgXl_UpULE5qV6cgVUhEGJeJZd-30jw83ieFnuNeToUPtoK_Yb12pi3qacFVx7oHuGqlp00YHOY-A52Vq1Hsrt_Ff1K-UD9HFd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47" y="2116182"/>
            <a:ext cx="6505305" cy="21935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3549830" y="4735215"/>
            <a:ext cx="5092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dirty="0" smtClean="0"/>
              <a:t>“</a:t>
            </a:r>
            <a:r>
              <a:rPr lang="pt-BR" b="1" dirty="0" smtClean="0"/>
              <a:t>Bancos de dados</a:t>
            </a:r>
            <a:r>
              <a:rPr lang="pt-BR" dirty="0" smtClean="0"/>
              <a:t>, ou </a:t>
            </a:r>
            <a:r>
              <a:rPr lang="pt-BR" b="1" dirty="0" smtClean="0"/>
              <a:t>bases de dados</a:t>
            </a:r>
            <a:r>
              <a:rPr lang="pt-BR" dirty="0" smtClean="0"/>
              <a:t>, são coleções de informações que se relacionam de forma que crie um sentido.”</a:t>
            </a:r>
            <a:r>
              <a:rPr lang="pt-BR" i="1" dirty="0" smtClean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Wikipedia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>
            <a:normAutofit/>
          </a:bodyPr>
          <a:lstStyle/>
          <a:p>
            <a:r>
              <a:rPr lang="pt-BR" sz="4500" b="1" kern="1800" dirty="0" smtClean="0">
                <a:solidFill>
                  <a:srgbClr val="7030A0"/>
                </a:solidFill>
                <a:ea typeface="+mn-ea"/>
                <a:cs typeface="+mn-cs"/>
              </a:rPr>
              <a:t>Um pouco de história...</a:t>
            </a:r>
            <a:endParaRPr lang="pt-BR" sz="4500" b="1" kern="1800" dirty="0">
              <a:solidFill>
                <a:srgbClr val="7030A0"/>
              </a:solidFill>
              <a:ea typeface="+mn-ea"/>
              <a:cs typeface="+mn-cs"/>
            </a:endParaRPr>
          </a:p>
        </p:txBody>
      </p:sp>
      <p:pic>
        <p:nvPicPr>
          <p:cNvPr id="2050" name="Picture 2" descr="Arquivos Deslizantes, Fixos, Linha Arsenal e Acessóri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689" y="1690688"/>
            <a:ext cx="2837111" cy="283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38200" y="1690688"/>
            <a:ext cx="6359434" cy="345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pt-BR" sz="2800" dirty="0"/>
              <a:t>Antigamente as empresas armazenavam dados em fichas de papel que eram organizadas em arquivos físicos através de pastas. 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pt-BR" sz="2800" dirty="0"/>
              <a:t>Além disso o acesso à </a:t>
            </a:r>
            <a:r>
              <a:rPr lang="pt-BR" sz="2800" dirty="0" smtClean="0"/>
              <a:t>informação dependia </a:t>
            </a:r>
            <a:r>
              <a:rPr lang="pt-BR" sz="2800" dirty="0"/>
              <a:t>da localização geográfica </a:t>
            </a:r>
            <a:r>
              <a:rPr lang="pt-BR" sz="2800" dirty="0" smtClean="0"/>
              <a:t>dos arquivos.</a:t>
            </a:r>
            <a:endParaRPr lang="pt-BR" sz="2800" dirty="0"/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388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>
            <a:normAutofit/>
          </a:bodyPr>
          <a:lstStyle/>
          <a:p>
            <a:r>
              <a:rPr lang="pt-BR" sz="4500" b="1" kern="1800" dirty="0" smtClean="0">
                <a:solidFill>
                  <a:srgbClr val="7030A0"/>
                </a:solidFill>
                <a:ea typeface="+mn-ea"/>
                <a:cs typeface="+mn-cs"/>
              </a:rPr>
              <a:t>Um pouco de história...</a:t>
            </a:r>
            <a:endParaRPr lang="pt-BR" sz="4500" b="1" kern="1800" dirty="0">
              <a:solidFill>
                <a:srgbClr val="7030A0"/>
              </a:solidFill>
              <a:ea typeface="+mn-ea"/>
              <a:cs typeface="+mn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140233" y="2571480"/>
            <a:ext cx="5795555" cy="2547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pt-BR" sz="2800" dirty="0" smtClean="0"/>
              <a:t>Esses arquivos físicos evoluíram para arquivos digitais.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pt-BR" sz="2800" dirty="0" smtClean="0"/>
              <a:t>Na década de 60 a IBM investiu fortemente em pesquisas para solucionar estes problemas nos bancos de dados digitais primitivos.</a:t>
            </a:r>
          </a:p>
        </p:txBody>
      </p:sp>
      <p:pic>
        <p:nvPicPr>
          <p:cNvPr id="4098" name="Picture 2" descr="A história da IBM, uma empresa centenária e revolucionária [vídeo] -  TecMu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41212"/>
            <a:ext cx="3562487" cy="23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 kern="1800" dirty="0" smtClean="0">
                <a:solidFill>
                  <a:srgbClr val="7030A0"/>
                </a:solidFill>
                <a:ea typeface="+mn-ea"/>
                <a:cs typeface="+mn-cs"/>
              </a:rPr>
              <a:t>Um pouco de história...</a:t>
            </a:r>
            <a:endParaRPr lang="pt-BR" sz="4500" b="1" kern="1800" dirty="0">
              <a:solidFill>
                <a:srgbClr val="7030A0"/>
              </a:solidFill>
              <a:ea typeface="+mn-ea"/>
              <a:cs typeface="+mn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8200" y="1690688"/>
            <a:ext cx="7025641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pt-BR" sz="2800" dirty="0" smtClean="0"/>
              <a:t>Em junho de 1970, o pesquisador Edgar Frank “Ted” </a:t>
            </a:r>
            <a:r>
              <a:rPr lang="pt-BR" sz="2800" dirty="0" err="1" smtClean="0"/>
              <a:t>Codd</a:t>
            </a:r>
            <a:r>
              <a:rPr lang="pt-BR" sz="2800" dirty="0" smtClean="0"/>
              <a:t> da IBM, mudou a história dos bancos de dados apresentando o modelo relacional no artigo intitulado “A </a:t>
            </a:r>
            <a:r>
              <a:rPr lang="pt-BR" sz="2800" dirty="0" err="1" smtClean="0"/>
              <a:t>Relational</a:t>
            </a:r>
            <a:r>
              <a:rPr lang="pt-BR" sz="2800" dirty="0" smtClean="0"/>
              <a:t> </a:t>
            </a:r>
            <a:r>
              <a:rPr lang="pt-BR" sz="2800" dirty="0" err="1" smtClean="0"/>
              <a:t>Model</a:t>
            </a:r>
            <a:r>
              <a:rPr lang="pt-BR" sz="2800" dirty="0" smtClean="0"/>
              <a:t> </a:t>
            </a:r>
            <a:r>
              <a:rPr lang="pt-BR" sz="2800" dirty="0" err="1" smtClean="0"/>
              <a:t>of</a:t>
            </a:r>
            <a:r>
              <a:rPr lang="pt-BR" sz="2800" dirty="0" smtClean="0"/>
              <a:t> Data for </a:t>
            </a:r>
            <a:r>
              <a:rPr lang="pt-BR" sz="2800" dirty="0" err="1" smtClean="0"/>
              <a:t>Large</a:t>
            </a:r>
            <a:r>
              <a:rPr lang="pt-BR" sz="2800" dirty="0" smtClean="0"/>
              <a:t> </a:t>
            </a:r>
            <a:r>
              <a:rPr lang="pt-BR" sz="2800" dirty="0" err="1" smtClean="0"/>
              <a:t>Shared</a:t>
            </a:r>
            <a:r>
              <a:rPr lang="pt-BR" sz="2800" dirty="0" smtClean="0"/>
              <a:t> Data Banks”, onde o autor apresentou uma forma de usuários sem conhecimento técnico armazenarem e extraírem grandes quantidades de informações de um banco de dados. Esse artigo foi o grande impulso para a evolução dos bancos de dados.</a:t>
            </a:r>
            <a:endParaRPr lang="pt-BR" sz="2800" dirty="0"/>
          </a:p>
        </p:txBody>
      </p:sp>
      <p:pic>
        <p:nvPicPr>
          <p:cNvPr id="3074" name="Picture 2" descr="Edgar F. Codd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935" y="2440996"/>
            <a:ext cx="2009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0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 kern="1800" dirty="0" smtClean="0">
                <a:solidFill>
                  <a:srgbClr val="7030A0"/>
                </a:solidFill>
                <a:ea typeface="+mn-ea"/>
                <a:cs typeface="+mn-cs"/>
              </a:rPr>
              <a:t>Um pouco de história...</a:t>
            </a:r>
            <a:endParaRPr lang="pt-BR" sz="4500" b="1" kern="1800" dirty="0">
              <a:solidFill>
                <a:srgbClr val="7030A0"/>
              </a:solidFill>
              <a:ea typeface="+mn-ea"/>
              <a:cs typeface="+mn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8200" y="1690688"/>
            <a:ext cx="7025641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pt-BR" sz="2800" dirty="0" smtClean="0"/>
              <a:t>Em 1974 Donald D. </a:t>
            </a:r>
            <a:r>
              <a:rPr lang="pt-BR" sz="2800" dirty="0" err="1" smtClean="0"/>
              <a:t>Chamberlin</a:t>
            </a:r>
            <a:r>
              <a:rPr lang="pt-BR" sz="2800" dirty="0" smtClean="0"/>
              <a:t> e Raymond F. </a:t>
            </a:r>
            <a:r>
              <a:rPr lang="pt-BR" sz="2800" dirty="0" err="1" smtClean="0"/>
              <a:t>Boyce</a:t>
            </a:r>
            <a:r>
              <a:rPr lang="pt-BR" sz="2800" dirty="0" smtClean="0"/>
              <a:t>, também da IBM, publicaram a linguagem de consulta SEQUEL (</a:t>
            </a:r>
            <a:r>
              <a:rPr lang="pt-BR" sz="2800" dirty="0" err="1" smtClean="0"/>
              <a:t>Structured</a:t>
            </a:r>
            <a:r>
              <a:rPr lang="pt-BR" sz="2800" dirty="0" smtClean="0"/>
              <a:t> </a:t>
            </a:r>
            <a:r>
              <a:rPr lang="pt-BR" sz="2800" dirty="0" err="1" smtClean="0"/>
              <a:t>English</a:t>
            </a:r>
            <a:r>
              <a:rPr lang="pt-BR" sz="2800" dirty="0" smtClean="0"/>
              <a:t> Query </a:t>
            </a:r>
            <a:r>
              <a:rPr lang="pt-BR" sz="2800" dirty="0" err="1" smtClean="0"/>
              <a:t>Language</a:t>
            </a:r>
            <a:r>
              <a:rPr lang="pt-BR" sz="2800" dirty="0" smtClean="0"/>
              <a:t>), que seria o nome original da linguagem de consultas, mas que por violações de direitos autorais (o acrônimo já havia sido registrada pela companhia aérea </a:t>
            </a:r>
            <a:r>
              <a:rPr lang="pt-BR" sz="2800" dirty="0" err="1" smtClean="0"/>
              <a:t>Hawker</a:t>
            </a:r>
            <a:r>
              <a:rPr lang="pt-BR" sz="2800" dirty="0" smtClean="0"/>
              <a:t> </a:t>
            </a:r>
            <a:r>
              <a:rPr lang="pt-BR" sz="2800" dirty="0" err="1" smtClean="0"/>
              <a:t>Siddeley</a:t>
            </a:r>
            <a:r>
              <a:rPr lang="pt-BR" sz="2800" dirty="0" smtClean="0"/>
              <a:t>), o nome foi trocado para SQL (</a:t>
            </a:r>
            <a:r>
              <a:rPr lang="pt-BR" sz="2800" dirty="0" err="1" smtClean="0"/>
              <a:t>Structured</a:t>
            </a:r>
            <a:r>
              <a:rPr lang="pt-BR" sz="2800" dirty="0" smtClean="0"/>
              <a:t> Query </a:t>
            </a:r>
            <a:r>
              <a:rPr lang="pt-BR" sz="2800" dirty="0" err="1" smtClean="0"/>
              <a:t>Language</a:t>
            </a:r>
            <a:r>
              <a:rPr lang="pt-BR" sz="2800" dirty="0" smtClean="0"/>
              <a:t>).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7639" t="3148" r="3169" b="3148"/>
          <a:stretch/>
        </p:blipFill>
        <p:spPr>
          <a:xfrm>
            <a:off x="7863841" y="2103815"/>
            <a:ext cx="3632160" cy="27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arando os termos utilizados no NoSQL com SQL | by Thiago S. Adriano |  XP Inc.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1" t="11033" r="18586" b="9156"/>
          <a:stretch/>
        </p:blipFill>
        <p:spPr bwMode="auto">
          <a:xfrm>
            <a:off x="2000921" y="1470100"/>
            <a:ext cx="8365107" cy="48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 flipH="1">
            <a:off x="1990948" y="685270"/>
            <a:ext cx="8375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kern="1800" dirty="0">
                <a:solidFill>
                  <a:srgbClr val="7030A0"/>
                </a:solidFill>
                <a:latin typeface="+mj-lt"/>
              </a:rPr>
              <a:t>Principais tipos de bancos de dados</a:t>
            </a:r>
          </a:p>
        </p:txBody>
      </p:sp>
    </p:spTree>
    <p:extLst>
      <p:ext uri="{BB962C8B-B14F-4D97-AF65-F5344CB8AC3E}">
        <p14:creationId xmlns:p14="http://schemas.microsoft.com/office/powerpoint/2010/main" val="28382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676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Corpo</vt:lpstr>
      <vt:lpstr>Calibri Light</vt:lpstr>
      <vt:lpstr>Tema do Office</vt:lpstr>
      <vt:lpstr>Introdução a banco de dados </vt:lpstr>
      <vt:lpstr>O que vamos aprender hoje?</vt:lpstr>
      <vt:lpstr>O que é um Banco de Dados?</vt:lpstr>
      <vt:lpstr>O que é um Banco de Dados?</vt:lpstr>
      <vt:lpstr>Um pouco de história...</vt:lpstr>
      <vt:lpstr>Um pouco de história...</vt:lpstr>
      <vt:lpstr>Um pouco de história...</vt:lpstr>
      <vt:lpstr>Um pouco de história...</vt:lpstr>
      <vt:lpstr>Apresentação do PowerPoint</vt:lpstr>
      <vt:lpstr>Bancos de dados SQL</vt:lpstr>
      <vt:lpstr>Bancos de dados NoSQL</vt:lpstr>
      <vt:lpstr>MongoDB</vt:lpstr>
      <vt:lpstr>MongoDB</vt:lpstr>
      <vt:lpstr>Comparando com SQL</vt:lpstr>
      <vt:lpstr>MongoDB</vt:lpstr>
      <vt:lpstr>Tipos de dados</vt:lpstr>
      <vt:lpstr>Instalando o Mongo</vt:lpstr>
      <vt:lpstr>Like ($regex)</vt:lpstr>
      <vt:lpstr>Exemplo de como fazer o import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Sabrina Zacarias</dc:creator>
  <cp:lastModifiedBy>Sabrina Zacarias</cp:lastModifiedBy>
  <cp:revision>33</cp:revision>
  <dcterms:created xsi:type="dcterms:W3CDTF">2020-10-23T19:05:48Z</dcterms:created>
  <dcterms:modified xsi:type="dcterms:W3CDTF">2020-10-24T21:00:40Z</dcterms:modified>
</cp:coreProperties>
</file>