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3"/>
  </p:notesMasterIdLst>
  <p:handoutMasterIdLst>
    <p:handoutMasterId r:id="rId34"/>
  </p:handoutMasterIdLst>
  <p:sldIdLst>
    <p:sldId id="268" r:id="rId2"/>
    <p:sldId id="270" r:id="rId3"/>
    <p:sldId id="272" r:id="rId4"/>
    <p:sldId id="273" r:id="rId5"/>
    <p:sldId id="300" r:id="rId6"/>
    <p:sldId id="274" r:id="rId7"/>
    <p:sldId id="275" r:id="rId8"/>
    <p:sldId id="276" r:id="rId9"/>
    <p:sldId id="277" r:id="rId10"/>
    <p:sldId id="278" r:id="rId11"/>
    <p:sldId id="302" r:id="rId12"/>
    <p:sldId id="301" r:id="rId13"/>
    <p:sldId id="282" r:id="rId14"/>
    <p:sldId id="303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2" r:id="rId24"/>
    <p:sldId id="293" r:id="rId25"/>
    <p:sldId id="294" r:id="rId26"/>
    <p:sldId id="295" r:id="rId27"/>
    <p:sldId id="299" r:id="rId28"/>
    <p:sldId id="297" r:id="rId29"/>
    <p:sldId id="304" r:id="rId30"/>
    <p:sldId id="305" r:id="rId31"/>
    <p:sldId id="298" r:id="rId3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82" autoAdjust="0"/>
  </p:normalViewPr>
  <p:slideViewPr>
    <p:cSldViewPr snapToGrid="0" snapToObjects="1"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17-4-2012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17-4-2012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17-4-2012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ypes.cs.washington.edu/jsr3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22764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0000FF"/>
                </a:solidFill>
              </a:rPr>
              <a:t>Detecting and preventing bugs</a:t>
            </a:r>
            <a:br>
              <a:rPr lang="en-US" sz="4400" b="1" dirty="0" smtClean="0">
                <a:solidFill>
                  <a:srgbClr val="0000FF"/>
                </a:solidFill>
              </a:rPr>
            </a:br>
            <a:r>
              <a:rPr lang="en-US" sz="4400" b="1" dirty="0" smtClean="0">
                <a:solidFill>
                  <a:srgbClr val="0000FF"/>
                </a:solidFill>
              </a:rPr>
              <a:t>with pluggable type-checking</a:t>
            </a:r>
            <a:endParaRPr kumimoji="0" lang="nl-NL" sz="4400" b="1" i="0" u="none" strike="noStrike" kern="1200" cap="all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1371600" y="3867148"/>
            <a:ext cx="6400800" cy="235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800" dirty="0" smtClean="0"/>
              <a:t>University of Washington</a:t>
            </a:r>
            <a:endParaRPr lang="en-US" sz="2400" dirty="0" smtClean="0"/>
          </a:p>
          <a:p>
            <a:pPr algn="ctr"/>
            <a:r>
              <a:rPr lang="en-US" sz="2400" dirty="0" smtClean="0"/>
              <a:t>Joint work with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, and many others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http://types.cs.washington.edu/jsr308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r>
              <a:rPr lang="en-US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format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23086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23875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Uses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3,000,000 LOC checked</a:t>
            </a:r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case study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 messages:  8 wrong keys in Checker Framework</a:t>
            </a:r>
          </a:p>
          <a:p>
            <a:r>
              <a:rPr lang="en-US" dirty="0" smtClean="0"/>
              <a:t>Fake enumerations:  minor problems in Swing, </a:t>
            </a:r>
            <a:r>
              <a:rPr lang="en-US" dirty="0" err="1" smtClean="0"/>
              <a:t>JabRef</a:t>
            </a:r>
            <a:endParaRPr lang="en-US" dirty="0" smtClean="0"/>
          </a:p>
          <a:p>
            <a:r>
              <a:rPr lang="en-US" dirty="0" smtClean="0"/>
              <a:t>Signature strings:  28 errors in </a:t>
            </a:r>
            <a:r>
              <a:rPr lang="en-US" dirty="0" err="1" smtClean="0"/>
              <a:t>OpenJDK</a:t>
            </a:r>
            <a:r>
              <a:rPr lang="en-US" dirty="0" smtClean="0"/>
              <a:t>, ASM, AFU</a:t>
            </a:r>
          </a:p>
          <a:p>
            <a:r>
              <a:rPr lang="en-US" dirty="0" smtClean="0"/>
              <a:t>Interning:  &gt;200 minor problems in </a:t>
            </a:r>
            <a:r>
              <a:rPr lang="en-US" dirty="0" err="1" smtClean="0"/>
              <a:t>Xerces</a:t>
            </a:r>
            <a:r>
              <a:rPr lang="en-US" dirty="0" smtClean="0"/>
              <a:t>, </a:t>
            </a:r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err="1" smtClean="0"/>
              <a:t>Nullness</a:t>
            </a:r>
            <a:r>
              <a:rPr lang="en-US" dirty="0" smtClean="0"/>
              <a:t>:  &gt;200 errors in Google Collections, Daikon, </a:t>
            </a:r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Regular expressions:  50 errors in Apache, etc.</a:t>
            </a:r>
          </a:p>
          <a:p>
            <a:endParaRPr lang="en-US" dirty="0"/>
          </a:p>
          <a:p>
            <a:r>
              <a:rPr lang="en-US" dirty="0" smtClean="0"/>
              <a:t>First-year CS majors used the Checker Framework</a:t>
            </a:r>
          </a:p>
          <a:p>
            <a:pPr lvl="1"/>
            <a:r>
              <a:rPr lang="en-US" dirty="0" smtClean="0"/>
              <a:t>Stated they preferred using it to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Comparison:  other Nullness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our checker)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Also, errors in Google Collections (&gt;20,000 tests, </a:t>
            </a:r>
            <a:r>
              <a:rPr lang="en-US" sz="2400" dirty="0" err="1" smtClean="0">
                <a:latin typeface="Calibri" pitchFamily="34" charset="0"/>
              </a:rPr>
              <a:t>FindBugs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type systems:  inheritance, overriding, etc. </a:t>
            </a:r>
          </a:p>
          <a:p>
            <a:r>
              <a:rPr lang="en-US" dirty="0" smtClean="0"/>
              <a:t>Generics (type polymorphism)</a:t>
            </a:r>
          </a:p>
          <a:p>
            <a:pPr lvl="1"/>
            <a:r>
              <a:rPr lang="en-US" dirty="0" smtClean="0"/>
              <a:t>Also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Infers types for local variables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6486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124 annotations in 220KLOC </a:t>
            </a:r>
            <a:r>
              <a:rPr lang="en-US" sz="2500" dirty="0" smtClean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 </a:t>
            </a:r>
            <a:r>
              <a:rPr lang="en-US" dirty="0" err="1" smtClean="0"/>
              <a:t>nullness</a:t>
            </a:r>
            <a:r>
              <a:rPr lang="en-US" dirty="0" smtClean="0"/>
              <a:t>, mutability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Adds annotations throughout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synchronized(expr)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r>
              <a:rPr lang="en-US" smtClean="0"/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 for next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Detect/prevent security vulnerabilities with pluggable type-checking</a:t>
            </a:r>
          </a:p>
          <a:p>
            <a:r>
              <a:rPr lang="en-US" dirty="0"/>
              <a:t>CWE/SANS Top 25 </a:t>
            </a:r>
            <a:r>
              <a:rPr lang="en-US" dirty="0" smtClean="0"/>
              <a:t>Most </a:t>
            </a:r>
            <a:r>
              <a:rPr lang="en-US" dirty="0"/>
              <a:t>Dangerous Software </a:t>
            </a:r>
            <a:r>
              <a:rPr lang="en-US" dirty="0" smtClean="0"/>
              <a:t>Errors</a:t>
            </a:r>
          </a:p>
          <a:p>
            <a:pPr lvl="1"/>
            <a:r>
              <a:rPr lang="en-US" dirty="0"/>
              <a:t>http://cwe.mitre.org/top25</a:t>
            </a:r>
            <a:r>
              <a:rPr lang="en-US" dirty="0" smtClean="0"/>
              <a:t>/</a:t>
            </a:r>
          </a:p>
          <a:p>
            <a:r>
              <a:rPr lang="en-US" dirty="0" smtClean="0"/>
              <a:t>We have sketched a type system design, but not implemented it, for each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5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966"/>
            <a:ext cx="8229600" cy="621254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Improper Neutralization of Special Elements used in an SQL Command ('SQL Injection')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Improper </a:t>
            </a:r>
            <a:r>
              <a:rPr lang="en-US" dirty="0"/>
              <a:t>Neutralization of Special Elements used in an OS Command ('OS Command Injection')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Buffer </a:t>
            </a:r>
            <a:r>
              <a:rPr lang="en-US" dirty="0"/>
              <a:t>Copy without Checking Size of Input ('Classic Buffer Overflow')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Improper </a:t>
            </a:r>
            <a:r>
              <a:rPr lang="en-US" dirty="0"/>
              <a:t>Neutralization of Input During Web Page Generation ('Cross-site Scripting')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</a:t>
            </a:r>
            <a:r>
              <a:rPr lang="en-US" dirty="0"/>
              <a:t>Authentication for Critical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</a:t>
            </a:r>
            <a:r>
              <a:rPr lang="en-US" dirty="0"/>
              <a:t>Authorization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of Hard-coded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</a:t>
            </a:r>
            <a:r>
              <a:rPr lang="en-US" dirty="0"/>
              <a:t>Encryption of Sensitive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Unrestricted </a:t>
            </a:r>
            <a:r>
              <a:rPr lang="en-US" dirty="0"/>
              <a:t>Upload of File with Dangerous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Reliance </a:t>
            </a:r>
            <a:r>
              <a:rPr lang="en-US" dirty="0"/>
              <a:t>on Untrusted Inputs in a Security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Execution </a:t>
            </a:r>
            <a:r>
              <a:rPr lang="en-US" dirty="0"/>
              <a:t>with Unnecessary Privileges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Cross-Site </a:t>
            </a:r>
            <a:r>
              <a:rPr lang="en-US" dirty="0"/>
              <a:t>Request Forgery (CSRF)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Improper </a:t>
            </a:r>
            <a:r>
              <a:rPr lang="en-US" dirty="0"/>
              <a:t>Limitation of a Pathname to a Restricted Directory ('Path Traversal')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/>
              <a:t>of Code Without Integrity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Incorrect </a:t>
            </a:r>
            <a:r>
              <a:rPr lang="en-US" dirty="0"/>
              <a:t>Authorization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Inclusion </a:t>
            </a:r>
            <a:r>
              <a:rPr lang="en-US" dirty="0"/>
              <a:t>of Functionality from Untrusted Control Sphere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Incorrect </a:t>
            </a:r>
            <a:r>
              <a:rPr lang="en-US" dirty="0"/>
              <a:t>Permission Assignment for Critical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of Potentially Dangerous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of a Broken or Risky Cryptographic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Incorrect </a:t>
            </a:r>
            <a:r>
              <a:rPr lang="en-US" dirty="0"/>
              <a:t>Calculation of Buffer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Improper </a:t>
            </a:r>
            <a:r>
              <a:rPr lang="en-US" dirty="0"/>
              <a:t>Restriction of Excessive Authentication Attempts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URL </a:t>
            </a:r>
            <a:r>
              <a:rPr lang="en-US" dirty="0"/>
              <a:t>Redirection to Untrusted Site ('Open Redirect')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Uncontrolled </a:t>
            </a:r>
            <a:r>
              <a:rPr lang="en-US" dirty="0"/>
              <a:t>Format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Integer </a:t>
            </a:r>
            <a:r>
              <a:rPr lang="en-US" dirty="0"/>
              <a:t>Overflow or Wraparound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of a One-Way Hash without a Salt</a:t>
            </a:r>
          </a:p>
        </p:txBody>
      </p:sp>
    </p:spTree>
    <p:extLst>
      <p:ext uri="{BB962C8B-B14F-4D97-AF65-F5344CB8AC3E}">
        <p14:creationId xmlns:p14="http://schemas.microsoft.com/office/powerpoint/2010/main" val="3284771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4"/>
              </a:rPr>
              <a:t>types.cs.washington.edu/jsr308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 Your code has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discovers the problems?</a:t>
            </a:r>
          </a:p>
          <a:p>
            <a:pPr lvl="1"/>
            <a:r>
              <a:rPr lang="en-US" dirty="0" smtClean="0"/>
              <a:t>If you are very lucky,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discovers (some of) them</a:t>
            </a:r>
          </a:p>
          <a:p>
            <a:pPr lvl="1"/>
            <a:r>
              <a:rPr lang="en-US" dirty="0" smtClean="0"/>
              <a:t>If you are unlucky, your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discovers them</a:t>
            </a:r>
          </a:p>
          <a:p>
            <a:pPr lvl="1"/>
            <a:r>
              <a:rPr lang="en-US" dirty="0" smtClean="0"/>
              <a:t>If you are very unlucky, </a:t>
            </a:r>
            <a:r>
              <a:rPr lang="en-US" dirty="0" smtClean="0">
                <a:solidFill>
                  <a:srgbClr val="FF0000"/>
                </a:solidFill>
              </a:rPr>
              <a:t>hackers</a:t>
            </a:r>
            <a:r>
              <a:rPr lang="en-US" dirty="0" smtClean="0"/>
              <a:t> discover them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smart, the </a:t>
            </a:r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/>
              <a:t> discovers them</a:t>
            </a:r>
          </a:p>
          <a:p>
            <a:endParaRPr lang="en-US" dirty="0" smtClean="0"/>
          </a:p>
          <a:p>
            <a:r>
              <a:rPr lang="en-US" dirty="0" smtClean="0"/>
              <a:t>It’s better to be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FF0000"/>
                </a:solidFill>
              </a:rPr>
              <a:t>lucky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449" y="1926336"/>
            <a:ext cx="158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JSR 308 (in Java 8)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b="1" dirty="0" smtClean="0"/>
              <a:t> (</a:t>
            </a:r>
            <a:r>
              <a:rPr lang="en-US" b="1" i="1" dirty="0" smtClean="0"/>
              <a:t>not</a:t>
            </a:r>
            <a:r>
              <a:rPr lang="en-US" b="1" dirty="0" smtClean="0"/>
              <a:t> in Java 8)</a:t>
            </a:r>
            <a:r>
              <a:rPr lang="en-US" dirty="0" smtClean="0"/>
              <a:t>:  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68443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1402</Words>
  <Application>Microsoft Office PowerPoint</Application>
  <PresentationFormat>On-screen Show (4:3)</PresentationFormat>
  <Paragraphs>345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Office-thema</vt:lpstr>
      <vt:lpstr>PowerPoint Presentation</vt:lpstr>
      <vt:lpstr>Motivation</vt:lpstr>
      <vt:lpstr>Java’s type checking is too weak</vt:lpstr>
      <vt:lpstr>Some errors are silent</vt:lpstr>
      <vt:lpstr>Problem:  Your code has bugs</vt:lpstr>
      <vt:lpstr>Solution:  Pluggable type systems</vt:lpstr>
      <vt:lpstr>Outline</vt:lpstr>
      <vt:lpstr>Type qualifiers</vt:lpstr>
      <vt:lpstr>Benefits of type qualifiers</vt:lpstr>
      <vt:lpstr>Outline</vt:lpstr>
      <vt:lpstr>What bugs can you detect &amp; prevent? </vt:lpstr>
      <vt:lpstr>Using a checker</vt:lpstr>
      <vt:lpstr>Checkers are effective</vt:lpstr>
      <vt:lpstr>Recent case study results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Proposed research for next grant</vt:lpstr>
      <vt:lpstr>PowerPoint Presentation</vt:lpstr>
      <vt:lpstr>Pluggable type-checking</vt:lpstr>
    </vt:vector>
  </TitlesOfParts>
  <Company>The Java Community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cse</cp:lastModifiedBy>
  <cp:revision>134</cp:revision>
  <dcterms:created xsi:type="dcterms:W3CDTF">2009-10-09T08:48:41Z</dcterms:created>
  <dcterms:modified xsi:type="dcterms:W3CDTF">2012-04-17T16:35:33Z</dcterms:modified>
</cp:coreProperties>
</file>