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9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6BF5D-9C62-468D-BBF7-9547D0D18273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D5BA0-76EC-4F5E-B37C-038FE373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2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(Generic type information is stored in a signature attribute; not germane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this discussion.)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D5BA0-76EC-4F5E-B37C-038FE3735C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lambda expressions are always instantly SAM-converted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Coin 2, which is deferred to Java SE 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Multicatch</a:t>
            </a:r>
            <a:r>
              <a:rPr lang="en-US" dirty="0" smtClean="0"/>
              <a:t>, exception transparency: nothing to do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annotations on the lambda type, because you can’t write one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D5BA0-76EC-4F5E-B37C-038FE3735C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7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6900-2748-454F-A68D-3D57AD8B1AEB}" type="datetimeFigureOut">
              <a:rPr lang="en-US" smtClean="0"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1006-ED68-4D0F-A38A-17D468235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JSR 308:  Type Annotations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Making Java </a:t>
            </a:r>
            <a:r>
              <a:rPr lang="en-US" dirty="0" smtClean="0"/>
              <a:t>annotations</a:t>
            </a:r>
            <a:br>
              <a:rPr lang="en-US" dirty="0" smtClean="0"/>
            </a:br>
            <a:r>
              <a:rPr lang="en-US" dirty="0" smtClean="0"/>
              <a:t>more </a:t>
            </a:r>
            <a:r>
              <a:rPr lang="en-US" dirty="0"/>
              <a:t>general and more useful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9144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Spec leads: Michael Ernst &amp; Alex Buckley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Implementation lead: Werner </a:t>
            </a:r>
            <a:r>
              <a:rPr lang="en-US" dirty="0" err="1" smtClean="0">
                <a:solidFill>
                  <a:schemeClr val="tx1"/>
                </a:solidFill>
              </a:rPr>
              <a:t>Dietl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 SE 8 </a:t>
            </a:r>
            <a:r>
              <a:rPr lang="fr-FR" dirty="0" err="1" smtClean="0"/>
              <a:t>language</a:t>
            </a:r>
            <a:r>
              <a:rPr lang="fr-FR" dirty="0" smtClean="0"/>
              <a:t>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Lambda expressions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forms of argument list:  normal and compact</a:t>
            </a:r>
          </a:p>
          <a:p>
            <a:pPr lvl="1"/>
            <a:r>
              <a:rPr lang="en-US" dirty="0"/>
              <a:t>compact form </a:t>
            </a:r>
            <a:r>
              <a:rPr lang="en-US" dirty="0" smtClean="0"/>
              <a:t>(#{ </a:t>
            </a:r>
            <a:r>
              <a:rPr lang="en-US" dirty="0"/>
              <a:t>x -&gt; </a:t>
            </a:r>
            <a:r>
              <a:rPr lang="en-US" dirty="0" err="1"/>
              <a:t>x.toString</a:t>
            </a:r>
            <a:r>
              <a:rPr lang="en-US" dirty="0"/>
              <a:t> </a:t>
            </a:r>
            <a:r>
              <a:rPr lang="en-US" dirty="0" smtClean="0"/>
              <a:t>}):  no </a:t>
            </a:r>
            <a:r>
              <a:rPr lang="en-US" dirty="0"/>
              <a:t>type </a:t>
            </a:r>
            <a:r>
              <a:rPr lang="en-US" dirty="0" smtClean="0"/>
              <a:t>annotations</a:t>
            </a:r>
          </a:p>
          <a:p>
            <a:pPr lvl="2"/>
            <a:r>
              <a:rPr lang="en-US" dirty="0" smtClean="0"/>
              <a:t>compiler copies annotations during inference (like diamond)</a:t>
            </a:r>
            <a:endParaRPr lang="en-US" dirty="0"/>
          </a:p>
          <a:p>
            <a:pPr lvl="1"/>
            <a:r>
              <a:rPr lang="en-US" dirty="0" smtClean="0"/>
              <a:t>normal form:  permits type annotations</a:t>
            </a:r>
          </a:p>
          <a:p>
            <a:pPr lvl="1"/>
            <a:r>
              <a:rPr lang="en-US" dirty="0" smtClean="0"/>
              <a:t>No annotations on lambda expression, which is not a type</a:t>
            </a:r>
          </a:p>
          <a:p>
            <a:r>
              <a:rPr lang="en-US" dirty="0" smtClean="0"/>
              <a:t>Extension methods:  deferred until that spec is stable</a:t>
            </a:r>
          </a:p>
          <a:p>
            <a:r>
              <a:rPr lang="en-US" dirty="0" smtClean="0"/>
              <a:t>Modules</a:t>
            </a:r>
            <a:r>
              <a:rPr lang="en-US" dirty="0"/>
              <a:t>:  </a:t>
            </a:r>
            <a:r>
              <a:rPr lang="en-US" dirty="0" smtClean="0"/>
              <a:t>no annotations at present</a:t>
            </a:r>
          </a:p>
          <a:p>
            <a:endParaRPr lang="en-US" dirty="0"/>
          </a:p>
          <a:p>
            <a:r>
              <a:rPr lang="en-US" dirty="0"/>
              <a:t>Annotation changes unrelated to JSR 308:</a:t>
            </a:r>
          </a:p>
          <a:p>
            <a:pPr lvl="1"/>
            <a:r>
              <a:rPr lang="en-US" dirty="0" smtClean="0"/>
              <a:t>Repeated/duplicate/multiple annotations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/>
              <a:t>ParamName</a:t>
            </a:r>
            <a:r>
              <a:rPr lang="en-US" dirty="0"/>
              <a:t> or @</a:t>
            </a:r>
            <a:r>
              <a:rPr lang="en-US" dirty="0" err="1"/>
              <a:t>ParameterName</a:t>
            </a:r>
            <a:r>
              <a:rPr lang="en-US" dirty="0"/>
              <a:t> annotation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JSR 269:  Annotation processing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Iterator/visitor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Designed for declaration annotations</a:t>
            </a:r>
          </a:p>
          <a:p>
            <a:pPr marL="400050" lvl="1" indent="0">
              <a:buNone/>
            </a:pPr>
            <a:r>
              <a:rPr lang="en-US" dirty="0"/>
              <a:t>  Visits each declaration (but not their bodies)</a:t>
            </a:r>
          </a:p>
          <a:p>
            <a:pPr marL="400050" lvl="1" indent="0">
              <a:buNone/>
            </a:pPr>
            <a:r>
              <a:rPr lang="en-US" dirty="0"/>
              <a:t>  Type annotations appear on signatures and in bodies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smtClean="0"/>
              <a:t>JSR 308 makes no change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</a:t>
            </a:r>
            <a:r>
              <a:rPr lang="en-US" dirty="0"/>
              <a:t>for accessing information about signatures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dirty="0" smtClean="0"/>
              <a:t>JSR </a:t>
            </a:r>
            <a:r>
              <a:rPr lang="en-US" smtClean="0"/>
              <a:t>308 updates </a:t>
            </a:r>
            <a:r>
              <a:rPr lang="en-US" dirty="0" smtClean="0"/>
              <a:t>this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Update reflection and serialization APIs similarly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type-checking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r>
              <a:rPr lang="en-US" dirty="0"/>
              <a:t>: prevent run-time </a:t>
            </a:r>
            <a:r>
              <a:rPr lang="en-US" dirty="0" smtClean="0"/>
              <a:t>errors</a:t>
            </a:r>
            <a:endParaRPr lang="en-US" dirty="0"/>
          </a:p>
          <a:p>
            <a:r>
              <a:rPr lang="en-US" dirty="0"/>
              <a:t>Technique: detect the errors at compile time</a:t>
            </a:r>
          </a:p>
          <a:p>
            <a:pPr lvl="1"/>
            <a:r>
              <a:rPr lang="en-US" dirty="0"/>
              <a:t> Create a new type system</a:t>
            </a:r>
          </a:p>
          <a:p>
            <a:pPr lvl="1"/>
            <a:r>
              <a:rPr lang="en-US" dirty="0"/>
              <a:t> Annotate your program with the type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Checker Framework:</a:t>
            </a:r>
          </a:p>
          <a:p>
            <a:pPr lvl="1"/>
            <a:r>
              <a:rPr lang="en-US" dirty="0"/>
              <a:t> A useful third-party tool</a:t>
            </a:r>
          </a:p>
          <a:p>
            <a:pPr lvl="1"/>
            <a:r>
              <a:rPr lang="en-US" dirty="0"/>
              <a:t> Not part of JSR </a:t>
            </a:r>
            <a:r>
              <a:rPr lang="en-US" dirty="0" smtClean="0"/>
              <a:t>308 or Java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</p:spTree>
    <p:extLst>
      <p:ext uri="{BB962C8B-B14F-4D97-AF65-F5344CB8AC3E}">
        <p14:creationId xmlns:p14="http://schemas.microsoft.com/office/powerpoint/2010/main" val="87960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7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types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use academically and industrially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not </a:t>
            </a:r>
            <a:r>
              <a:rPr lang="en-US" dirty="0"/>
              <a:t>imposed on any user</a:t>
            </a:r>
          </a:p>
          <a:p>
            <a:endParaRPr lang="en-US" dirty="0"/>
          </a:p>
          <a:p>
            <a:r>
              <a:rPr lang="en-US" dirty="0" smtClean="0"/>
              <a:t>Case studies at U. of Washington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&gt; 3,000,000 lines of code annotated</a:t>
            </a:r>
          </a:p>
          <a:p>
            <a:pPr marL="457200" lvl="1" indent="0">
              <a:buNone/>
            </a:pPr>
            <a:r>
              <a:rPr lang="en-US" dirty="0"/>
              <a:t>  &gt; 200 errors found</a:t>
            </a:r>
          </a:p>
          <a:p>
            <a:pPr marL="914400" lvl="2" indent="0">
              <a:buNone/>
            </a:pPr>
            <a:r>
              <a:rPr lang="en-US" dirty="0" smtClean="0"/>
              <a:t>also, </a:t>
            </a:r>
            <a:r>
              <a:rPr lang="en-US" dirty="0"/>
              <a:t>improved the design</a:t>
            </a:r>
          </a:p>
          <a:p>
            <a:pPr marL="457200" lvl="1" indent="0">
              <a:buNone/>
            </a:pPr>
            <a:r>
              <a:rPr lang="en-US" dirty="0"/>
              <a:t>  &lt; 1 annotation per 50 lines of </a:t>
            </a:r>
            <a:r>
              <a:rPr lang="en-US" dirty="0" smtClean="0"/>
              <a:t>code, often much less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much </a:t>
            </a:r>
            <a:r>
              <a:rPr lang="en-US" dirty="0"/>
              <a:t>less overhead than generic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@Regex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Goal</a:t>
            </a:r>
            <a:r>
              <a:rPr lang="en-US" dirty="0"/>
              <a:t>: prevent </a:t>
            </a:r>
            <a:r>
              <a:rPr lang="en-US" dirty="0" err="1"/>
              <a:t>PatternSyntaxException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@Regex:  a string that is a legal regular </a:t>
            </a:r>
            <a:r>
              <a:rPr lang="en-US" dirty="0" smtClean="0"/>
              <a:t>expression</a:t>
            </a:r>
          </a:p>
          <a:p>
            <a:pPr lvl="1"/>
            <a:r>
              <a:rPr lang="en-US" dirty="0" err="1" smtClean="0"/>
              <a:t>Pattern.compile</a:t>
            </a:r>
            <a:r>
              <a:rPr lang="en-US" dirty="0" smtClean="0"/>
              <a:t> </a:t>
            </a:r>
            <a:r>
              <a:rPr lang="en-US" dirty="0"/>
              <a:t>will not throw </a:t>
            </a:r>
            <a:r>
              <a:rPr lang="en-US" dirty="0" err="1"/>
              <a:t>PatternSyntaxException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a*(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)?" </a:t>
            </a:r>
            <a:r>
              <a:rPr lang="en-US" dirty="0" smtClean="0"/>
              <a:t>is @Regex</a:t>
            </a:r>
            <a:endParaRPr lang="en-US" dirty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1) first point; 2) second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point" </a:t>
            </a:r>
            <a:r>
              <a:rPr lang="en-US" dirty="0" smtClean="0"/>
              <a:t>is not @Regex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 smtClean="0"/>
              <a:t>undergraduate </a:t>
            </a:r>
            <a:r>
              <a:rPr lang="en-US" dirty="0"/>
              <a:t>annotated 4 </a:t>
            </a:r>
            <a:r>
              <a:rPr lang="en-US" dirty="0" smtClean="0"/>
              <a:t>programs</a:t>
            </a:r>
            <a:endParaRPr lang="en-US" dirty="0"/>
          </a:p>
          <a:p>
            <a:pPr lvl="2"/>
            <a:r>
              <a:rPr lang="en-US" dirty="0" smtClean="0"/>
              <a:t>plume-lib</a:t>
            </a:r>
            <a:r>
              <a:rPr lang="en-US" dirty="0"/>
              <a:t>, Daikon, Apache </a:t>
            </a:r>
            <a:r>
              <a:rPr lang="en-US" dirty="0" err="1"/>
              <a:t>Lucene</a:t>
            </a:r>
            <a:r>
              <a:rPr lang="en-US" dirty="0"/>
              <a:t>, </a:t>
            </a:r>
            <a:r>
              <a:rPr lang="en-US" dirty="0" err="1"/>
              <a:t>Chukwa</a:t>
            </a:r>
            <a:endParaRPr lang="en-US" dirty="0"/>
          </a:p>
          <a:p>
            <a:pPr lvl="2"/>
            <a:r>
              <a:rPr lang="en-US" dirty="0" smtClean="0"/>
              <a:t>&gt; </a:t>
            </a:r>
            <a:r>
              <a:rPr lang="en-US" dirty="0"/>
              <a:t>500K LOC</a:t>
            </a:r>
          </a:p>
          <a:p>
            <a:pPr lvl="1"/>
            <a:r>
              <a:rPr lang="en-US" dirty="0"/>
              <a:t>Wrote 62 annotations</a:t>
            </a:r>
          </a:p>
          <a:p>
            <a:pPr lvl="1"/>
            <a:r>
              <a:rPr lang="en-US" dirty="0"/>
              <a:t>Detected over 20 </a:t>
            </a:r>
            <a:r>
              <a:rPr lang="en-US" dirty="0" smtClean="0"/>
              <a:t>bugs</a:t>
            </a:r>
            <a:endParaRPr lang="en-US" dirty="0"/>
          </a:p>
          <a:p>
            <a:pPr lvl="2"/>
            <a:r>
              <a:rPr lang="en-US" dirty="0" smtClean="0"/>
              <a:t>Suppressed </a:t>
            </a:r>
            <a:r>
              <a:rPr lang="en-US" dirty="0"/>
              <a:t>16 false warnings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9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Standard type annotations in Java SE 8?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small number of standard annotations may help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The mandate of JSR 305 (now defunct)</a:t>
            </a:r>
          </a:p>
          <a:p>
            <a:r>
              <a:rPr lang="en-US" dirty="0" smtClean="0"/>
              <a:t>Annotations </a:t>
            </a:r>
            <a:r>
              <a:rPr lang="en-US" dirty="0"/>
              <a:t>are stylized documentation</a:t>
            </a:r>
          </a:p>
          <a:p>
            <a:pPr lvl="1"/>
            <a:r>
              <a:rPr lang="en-US" dirty="0" smtClean="0"/>
              <a:t>Terser </a:t>
            </a:r>
            <a:r>
              <a:rPr lang="en-US" dirty="0"/>
              <a:t>than </a:t>
            </a:r>
            <a:r>
              <a:rPr lang="en-US" dirty="0" err="1"/>
              <a:t>Javadoc</a:t>
            </a:r>
            <a:r>
              <a:rPr lang="en-US" dirty="0"/>
              <a:t> (shorter code)</a:t>
            </a:r>
          </a:p>
          <a:p>
            <a:pPr lvl="1"/>
            <a:r>
              <a:rPr lang="en-US" dirty="0" smtClean="0"/>
              <a:t>Machine-checked </a:t>
            </a:r>
            <a:r>
              <a:rPr lang="en-US" dirty="0"/>
              <a:t>to detect bugs</a:t>
            </a:r>
          </a:p>
          <a:p>
            <a:pPr lvl="1"/>
            <a:r>
              <a:rPr lang="en-US" dirty="0"/>
              <a:t>Comparable to @Deprecated, @Override,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Semantics are defined independently of any annotation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effect on compilation unless an annotation processor is specified</a:t>
            </a:r>
          </a:p>
          <a:p>
            <a:r>
              <a:rPr lang="en-US" dirty="0" smtClean="0"/>
              <a:t>Needs </a:t>
            </a:r>
            <a:r>
              <a:rPr lang="en-US" dirty="0"/>
              <a:t>JDK annotations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3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standard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Nullness</a:t>
            </a:r>
            <a:r>
              <a:rPr lang="en-US" dirty="0"/>
              <a:t>:  @</a:t>
            </a:r>
            <a:r>
              <a:rPr lang="en-US" dirty="0" err="1"/>
              <a:t>NonNull</a:t>
            </a:r>
            <a:r>
              <a:rPr lang="en-US" dirty="0"/>
              <a:t>, @</a:t>
            </a:r>
            <a:r>
              <a:rPr lang="en-US" dirty="0" err="1"/>
              <a:t>Nullable</a:t>
            </a:r>
            <a:endParaRPr lang="en-US" dirty="0"/>
          </a:p>
          <a:p>
            <a:r>
              <a:rPr lang="en-US" dirty="0" err="1" smtClean="0"/>
              <a:t>Regexps</a:t>
            </a:r>
            <a:r>
              <a:rPr lang="en-US" dirty="0"/>
              <a:t>:  @</a:t>
            </a:r>
            <a:r>
              <a:rPr lang="en-US" dirty="0" smtClean="0"/>
              <a:t>Regex</a:t>
            </a:r>
            <a:endParaRPr lang="en-US" dirty="0"/>
          </a:p>
          <a:p>
            <a:r>
              <a:rPr lang="en-US" dirty="0"/>
              <a:t>Type strings: @</a:t>
            </a:r>
            <a:r>
              <a:rPr lang="en-US" dirty="0" err="1"/>
              <a:t>FieldDescriptor</a:t>
            </a:r>
            <a:r>
              <a:rPr lang="en-US" dirty="0"/>
              <a:t>, @</a:t>
            </a:r>
            <a:r>
              <a:rPr lang="en-US" dirty="0" err="1"/>
              <a:t>BinaryName</a:t>
            </a:r>
            <a:r>
              <a:rPr lang="en-US" dirty="0"/>
              <a:t>, @</a:t>
            </a:r>
            <a:r>
              <a:rPr lang="en-US" dirty="0" err="1" smtClean="0"/>
              <a:t>FullyQualifiedName</a:t>
            </a:r>
            <a:endParaRPr lang="en-US" dirty="0"/>
          </a:p>
          <a:p>
            <a:r>
              <a:rPr lang="en-US" dirty="0"/>
              <a:t>Interning:  @Interned</a:t>
            </a:r>
          </a:p>
          <a:p>
            <a:r>
              <a:rPr lang="en-US" dirty="0" smtClean="0"/>
              <a:t>Property </a:t>
            </a:r>
            <a:r>
              <a:rPr lang="en-US" dirty="0"/>
              <a:t>file keys</a:t>
            </a:r>
          </a:p>
          <a:p>
            <a:r>
              <a:rPr lang="en-US" dirty="0" smtClean="0"/>
              <a:t>Concurrency </a:t>
            </a:r>
            <a:r>
              <a:rPr lang="en-US" dirty="0"/>
              <a:t>annotations (JCIP book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Fake enumerations</a:t>
            </a:r>
          </a:p>
        </p:txBody>
      </p:sp>
    </p:spTree>
    <p:extLst>
      <p:ext uri="{BB962C8B-B14F-4D97-AF65-F5344CB8AC3E}">
        <p14:creationId xmlns:p14="http://schemas.microsoft.com/office/powerpoint/2010/main" val="68214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7:  declaration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@Deprecated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public class Date {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...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 @Override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compareTo</a:t>
            </a:r>
            <a:r>
              <a:rPr lang="en-US" sz="2400" b="1" dirty="0" smtClean="0">
                <a:latin typeface="Courier New" pitchFamily="49" charset="0"/>
              </a:rPr>
              <a:t>(Date other) { ... }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  ...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 structure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JSR </a:t>
            </a:r>
            <a:r>
              <a:rPr lang="en-US" dirty="0"/>
              <a:t>310 Time</a:t>
            </a:r>
          </a:p>
          <a:p>
            <a:r>
              <a:rPr lang="en-US" dirty="0"/>
              <a:t>JSR 354 Money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define annotations to avoid run-time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9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JCP </a:t>
            </a:r>
            <a:r>
              <a:rPr lang="en-US" dirty="0"/>
              <a:t>process version 2.6</a:t>
            </a:r>
          </a:p>
          <a:p>
            <a:r>
              <a:rPr lang="en-US" dirty="0" smtClean="0"/>
              <a:t>Spec </a:t>
            </a:r>
            <a:r>
              <a:rPr lang="en-US" dirty="0"/>
              <a:t>is complete and stable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changes are </a:t>
            </a:r>
            <a:r>
              <a:rPr lang="en-US" dirty="0" smtClean="0"/>
              <a:t>scheduled </a:t>
            </a:r>
            <a:r>
              <a:rPr lang="en-US" dirty="0"/>
              <a:t>for release </a:t>
            </a:r>
            <a:r>
              <a:rPr lang="en-US" dirty="0" smtClean="0"/>
              <a:t>in early 2012</a:t>
            </a:r>
            <a:endParaRPr lang="en-US" dirty="0"/>
          </a:p>
          <a:p>
            <a:pPr lvl="1"/>
            <a:r>
              <a:rPr lang="en-US" dirty="0" smtClean="0"/>
              <a:t>most </a:t>
            </a:r>
            <a:r>
              <a:rPr lang="en-US" dirty="0"/>
              <a:t>recent previous changes were in </a:t>
            </a:r>
            <a:r>
              <a:rPr lang="en-US" dirty="0" smtClean="0"/>
              <a:t>2009</a:t>
            </a:r>
            <a:endParaRPr lang="en-US" dirty="0"/>
          </a:p>
          <a:p>
            <a:r>
              <a:rPr lang="en-US" dirty="0"/>
              <a:t>Implementation </a:t>
            </a:r>
            <a:r>
              <a:rPr lang="en-US" dirty="0" smtClean="0"/>
              <a:t>complete except:</a:t>
            </a:r>
            <a:endParaRPr lang="en-US" dirty="0"/>
          </a:p>
          <a:p>
            <a:pPr lvl="1"/>
            <a:r>
              <a:rPr lang="en-US" dirty="0" smtClean="0"/>
              <a:t>parsing </a:t>
            </a:r>
            <a:r>
              <a:rPr lang="en-US" dirty="0"/>
              <a:t>of annotations on nested classes</a:t>
            </a:r>
          </a:p>
          <a:p>
            <a:pPr lvl="1"/>
            <a:r>
              <a:rPr lang="en-US" dirty="0" smtClean="0"/>
              <a:t>renumbering </a:t>
            </a:r>
            <a:r>
              <a:rPr lang="en-US" dirty="0"/>
              <a:t>an </a:t>
            </a:r>
            <a:r>
              <a:rPr lang="en-US" dirty="0" err="1"/>
              <a:t>enum</a:t>
            </a:r>
            <a:r>
              <a:rPr lang="en-US" dirty="0"/>
              <a:t> (trivial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eflection &amp; serialization (waiting for finalized spec)</a:t>
            </a:r>
            <a:endParaRPr lang="en-US" dirty="0"/>
          </a:p>
          <a:p>
            <a:r>
              <a:rPr lang="en-US" dirty="0" smtClean="0"/>
              <a:t>EDR </a:t>
            </a:r>
            <a:r>
              <a:rPr lang="en-US" dirty="0"/>
              <a:t>planned in </a:t>
            </a:r>
            <a:r>
              <a:rPr lang="en-US" dirty="0" smtClean="0"/>
              <a:t>early </a:t>
            </a:r>
            <a:r>
              <a:rPr lang="en-US" dirty="0"/>
              <a:t>2012, when reference implementation is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6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JSR 308: annotations 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xtends </a:t>
            </a:r>
            <a:r>
              <a:rPr lang="en-US" dirty="0"/>
              <a:t>Java annotations</a:t>
            </a:r>
          </a:p>
          <a:p>
            <a:pPr lvl="1"/>
            <a:r>
              <a:rPr lang="en-US" dirty="0"/>
              <a:t> permits annotations to be written on any use of a type</a:t>
            </a:r>
          </a:p>
          <a:p>
            <a:pPr lvl="1"/>
            <a:r>
              <a:rPr lang="en-US" dirty="0"/>
              <a:t> defines syntax but not semantics</a:t>
            </a:r>
          </a:p>
          <a:p>
            <a:pPr lvl="1"/>
            <a:r>
              <a:rPr lang="en-US" dirty="0"/>
              <a:t> simple prefix syntax</a:t>
            </a:r>
          </a:p>
          <a:p>
            <a:endParaRPr lang="en-US" dirty="0"/>
          </a:p>
          <a:p>
            <a:r>
              <a:rPr lang="en-US" dirty="0"/>
              <a:t>Enables pluggable type-checking</a:t>
            </a:r>
          </a:p>
          <a:p>
            <a:pPr lvl="1"/>
            <a:r>
              <a:rPr lang="en-US" dirty="0"/>
              <a:t> detects and prevents errors, improves code quality</a:t>
            </a:r>
          </a:p>
          <a:p>
            <a:endParaRPr lang="en-US" dirty="0"/>
          </a:p>
          <a:p>
            <a:r>
              <a:rPr lang="en-US" dirty="0" err="1"/>
              <a:t>Specificaton</a:t>
            </a:r>
            <a:r>
              <a:rPr lang="en-US" dirty="0"/>
              <a:t> and implementation status</a:t>
            </a:r>
          </a:p>
          <a:p>
            <a:pPr lvl="1"/>
            <a:r>
              <a:rPr lang="en-US" dirty="0"/>
              <a:t> publicly available: http://types.cs.washington.edu/jsr308/</a:t>
            </a:r>
          </a:p>
          <a:p>
            <a:pPr lvl="1"/>
            <a:r>
              <a:rPr lang="en-US" dirty="0"/>
              <a:t> operational and in daily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b="1" dirty="0" smtClean="0"/>
              <a:t>JSR 308 </a:t>
            </a:r>
            <a:r>
              <a:rPr lang="en-US" dirty="0" smtClean="0"/>
              <a:t>permits annotating any use of a type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</p:txBody>
      </p:sp>
    </p:spTree>
    <p:extLst>
      <p:ext uri="{BB962C8B-B14F-4D97-AF65-F5344CB8AC3E}">
        <p14:creationId xmlns:p14="http://schemas.microsoft.com/office/powerpoint/2010/main" val="21286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vs.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JSR </a:t>
            </a:r>
            <a:r>
              <a:rPr lang="en-US" dirty="0"/>
              <a:t>308 specifies </a:t>
            </a: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 but not </a:t>
            </a:r>
            <a:r>
              <a:rPr lang="en-US" dirty="0">
                <a:solidFill>
                  <a:srgbClr val="FF0000"/>
                </a:solidFill>
              </a:rPr>
              <a:t>semantics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change to </a:t>
            </a:r>
            <a:r>
              <a:rPr lang="en-US" dirty="0" smtClean="0"/>
              <a:t>Java compile-time</a:t>
            </a:r>
            <a:r>
              <a:rPr lang="en-US" dirty="0"/>
              <a:t>, load-time, or run-time </a:t>
            </a:r>
            <a:r>
              <a:rPr lang="en-US" dirty="0" smtClean="0"/>
              <a:t>semantics</a:t>
            </a:r>
          </a:p>
          <a:p>
            <a:r>
              <a:rPr lang="en-US" dirty="0" smtClean="0"/>
              <a:t>Motivation</a:t>
            </a:r>
            <a:r>
              <a:rPr lang="en-US" dirty="0"/>
              <a:t>:  type qualifiers and pluggable type-checking</a:t>
            </a:r>
          </a:p>
          <a:p>
            <a:pPr lvl="1"/>
            <a:r>
              <a:rPr lang="en-US" dirty="0" smtClean="0"/>
              <a:t>Prevent/detect </a:t>
            </a:r>
            <a:r>
              <a:rPr lang="en-US" dirty="0"/>
              <a:t>errors, improve code </a:t>
            </a:r>
            <a:r>
              <a:rPr lang="en-US" dirty="0" smtClean="0"/>
              <a:t>quality</a:t>
            </a:r>
            <a:endParaRPr lang="en-US" dirty="0"/>
          </a:p>
          <a:p>
            <a:r>
              <a:rPr lang="en-US" dirty="0" smtClean="0"/>
              <a:t>Semantics:  An </a:t>
            </a:r>
            <a:r>
              <a:rPr lang="en-US" dirty="0">
                <a:solidFill>
                  <a:srgbClr val="FF0000"/>
                </a:solidFill>
              </a:rPr>
              <a:t>annotation processor </a:t>
            </a:r>
            <a:r>
              <a:rPr lang="en-US" dirty="0"/>
              <a:t>(compiler plug-in) can handle type </a:t>
            </a:r>
            <a:r>
              <a:rPr lang="en-US" dirty="0" smtClean="0"/>
              <a:t>annotations</a:t>
            </a:r>
            <a:endParaRPr lang="en-US" dirty="0"/>
          </a:p>
          <a:p>
            <a:pPr lvl="1"/>
            <a:r>
              <a:rPr lang="en-US" dirty="0" smtClean="0"/>
              <a:t>Detect </a:t>
            </a:r>
            <a:r>
              <a:rPr lang="en-US" dirty="0"/>
              <a:t>run-time errors at compile time</a:t>
            </a:r>
          </a:p>
          <a:p>
            <a:pPr lvl="1"/>
            <a:r>
              <a:rPr lang="en-US" dirty="0" smtClean="0"/>
              <a:t>Compiler </a:t>
            </a:r>
            <a:r>
              <a:rPr lang="en-US" dirty="0"/>
              <a:t>issues additional errors/warnings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syntax</a:t>
            </a:r>
          </a:p>
          <a:p>
            <a:r>
              <a:rPr lang="en-US" dirty="0" err="1"/>
              <a:t>Classfile</a:t>
            </a:r>
            <a:r>
              <a:rPr lang="en-US" dirty="0"/>
              <a:t> </a:t>
            </a:r>
            <a:r>
              <a:rPr lang="en-US" dirty="0" smtClean="0"/>
              <a:t>representation</a:t>
            </a:r>
            <a:endParaRPr lang="en-US" dirty="0"/>
          </a:p>
          <a:p>
            <a:r>
              <a:rPr lang="en-US" dirty="0"/>
              <a:t>Relationship to other projects:</a:t>
            </a:r>
          </a:p>
          <a:p>
            <a:pPr lvl="1"/>
            <a:r>
              <a:rPr lang="fr-FR" dirty="0"/>
              <a:t> Java SE 8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/>
              <a:t>changes</a:t>
            </a:r>
          </a:p>
          <a:p>
            <a:pPr lvl="1"/>
            <a:r>
              <a:rPr lang="en-US" dirty="0"/>
              <a:t> Checker Framework (pluggable type-checking)</a:t>
            </a:r>
          </a:p>
          <a:p>
            <a:pPr lvl="1"/>
            <a:r>
              <a:rPr lang="en-US" dirty="0"/>
              <a:t> JSR 269: annotation processing</a:t>
            </a:r>
          </a:p>
          <a:p>
            <a:pPr lvl="1"/>
            <a:r>
              <a:rPr lang="en-US" dirty="0"/>
              <a:t> JSR 305: standard annotations for code quality</a:t>
            </a:r>
          </a:p>
          <a:p>
            <a:pPr lvl="1"/>
            <a:r>
              <a:rPr lang="en-US" dirty="0"/>
              <a:t> New </a:t>
            </a:r>
            <a:r>
              <a:rPr lang="en-US" dirty="0" err="1"/>
              <a:t>datatype</a:t>
            </a:r>
            <a:r>
              <a:rPr lang="en-US" dirty="0"/>
              <a:t> libraries: JSR 310 Time, JSR 354 </a:t>
            </a:r>
            <a:r>
              <a:rPr lang="en-US" dirty="0" smtClean="0"/>
              <a:t>Money</a:t>
            </a:r>
            <a:endParaRPr lang="en-US" dirty="0"/>
          </a:p>
          <a:p>
            <a:r>
              <a:rPr lang="en-US" dirty="0" smtClean="0"/>
              <a:t>Logistics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Prefix syntax:</a:t>
            </a:r>
            <a:br>
              <a:rPr lang="en-US" dirty="0" smtClean="0"/>
            </a:br>
            <a:r>
              <a:rPr lang="en-US" dirty="0" smtClean="0"/>
              <a:t>annotation appears before the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18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Folder&lt;F extends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@Existing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File&gt; { ... 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fr-F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T&gt; { ... 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monitorTemperature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throws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@Critical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TemperatureException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String, 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NonEmpty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fr-F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 Document&gt;&gt; files;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Collection&lt;? super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@Existing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File&gt; files;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@Immutable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? extends Comparable&lt;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 unchangeable;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Map .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Entry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keyAndValue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 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myObject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 o.&lt;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String&gt;m("...")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 new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@Interned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MyObject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 new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NonEmpty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List&lt;String&gt;(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myNonEmptyStringSet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 new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&lt;String&gt;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@Interned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MyObject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@Immutable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T&gt; { ...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and receiver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Array </a:t>
            </a:r>
            <a:r>
              <a:rPr lang="en-US" dirty="0"/>
              <a:t>annotations appear before the relevant part of the </a:t>
            </a:r>
            <a:r>
              <a:rPr lang="en-US" dirty="0" smtClean="0"/>
              <a:t>type</a:t>
            </a:r>
            <a:endParaRPr lang="en-US" dirty="0"/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@English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NonEmpty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pPr marL="400050" lvl="1" indent="0"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Document [][] docs1</a:t>
            </a: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Document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[][] docs2</a:t>
            </a:r>
          </a:p>
          <a:p>
            <a:pPr marL="40005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Document[]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 docs3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Explicit receiver (“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” parameter); these are </a:t>
            </a:r>
            <a:r>
              <a:rPr lang="en-US" u="sng" dirty="0" smtClean="0"/>
              <a:t>equivalent</a:t>
            </a:r>
            <a:r>
              <a:rPr lang="en-US" dirty="0" smtClean="0"/>
              <a:t>: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this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 ... 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Presence </a:t>
            </a:r>
            <a:r>
              <a:rPr lang="en-US" dirty="0"/>
              <a:t>or absence of the this parameter has no effect on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No special type annotation syntax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Distinguishing declaration annotations from 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@Target(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ElementType.METHOD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@Target(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ElementType.TYPE_USE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7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stores </a:t>
            </a:r>
            <a:r>
              <a:rPr lang="en-US" dirty="0" err="1"/>
              <a:t>declaraton</a:t>
            </a:r>
            <a:r>
              <a:rPr lang="en-US" dirty="0"/>
              <a:t> annotations in </a:t>
            </a:r>
            <a:r>
              <a:rPr lang="en-US" dirty="0" err="1"/>
              <a:t>classfile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/>
              <a:t>For formal </a:t>
            </a:r>
            <a:r>
              <a:rPr lang="en-US" dirty="0" smtClean="0"/>
              <a:t>parameters: </a:t>
            </a:r>
            <a:r>
              <a:rPr lang="en-US" dirty="0" err="1" smtClean="0"/>
              <a:t>RuntimeVisibleParameterAnnotations</a:t>
            </a:r>
            <a:r>
              <a:rPr lang="en-US" dirty="0" smtClean="0"/>
              <a:t>  and </a:t>
            </a:r>
            <a:r>
              <a:rPr lang="en-US" dirty="0" err="1" smtClean="0"/>
              <a:t>RuntimeInvisibleParameterAnnotations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fields, methods, and classes</a:t>
            </a:r>
            <a:r>
              <a:rPr lang="en-US" dirty="0" smtClean="0"/>
              <a:t>:  </a:t>
            </a:r>
            <a:r>
              <a:rPr lang="en-US" dirty="0" err="1"/>
              <a:t>RuntimeVisibleAnnotations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dirty="0" err="1" smtClean="0"/>
              <a:t>RuntimeInvisibleAnnotations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JSR 308 defines two </a:t>
            </a:r>
            <a:r>
              <a:rPr lang="en-US" dirty="0"/>
              <a:t>new </a:t>
            </a:r>
            <a:r>
              <a:rPr lang="en-US" dirty="0" err="1"/>
              <a:t>classfile</a:t>
            </a:r>
            <a:r>
              <a:rPr lang="en-US" dirty="0"/>
              <a:t> attributes: </a:t>
            </a:r>
            <a:r>
              <a:rPr lang="en-US" dirty="0" err="1"/>
              <a:t>RuntimeVisibleTypeAnnotations</a:t>
            </a:r>
            <a:r>
              <a:rPr lang="en-US" dirty="0"/>
              <a:t> and </a:t>
            </a:r>
            <a:r>
              <a:rPr lang="en-US" dirty="0" err="1" smtClean="0"/>
              <a:t>RuntimeInvisibleTypeAnnotations</a:t>
            </a:r>
            <a:endParaRPr lang="en-US" dirty="0"/>
          </a:p>
          <a:p>
            <a:pPr lvl="1"/>
            <a:r>
              <a:rPr lang="en-US" dirty="0" smtClean="0"/>
              <a:t>structurally identical to corresponding declaration annotations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Also stores </a:t>
            </a:r>
            <a:r>
              <a:rPr lang="en-US" dirty="0"/>
              <a:t>local variable declaration </a:t>
            </a:r>
            <a:r>
              <a:rPr lang="en-US" dirty="0" smtClean="0"/>
              <a:t>annotations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End of JSR 308 specification.</a:t>
            </a:r>
            <a:br>
              <a:rPr lang="en-US" dirty="0" smtClean="0"/>
            </a:br>
            <a:r>
              <a:rPr lang="en-US" dirty="0" smtClean="0"/>
              <a:t>Now, discuss relationship to other projects.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0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1251</Words>
  <Application>Microsoft Office PowerPoint</Application>
  <PresentationFormat>On-screen Show (4:3)</PresentationFormat>
  <Paragraphs>243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JSR 308:  Type Annotations  Making Java annotations more general and more useful  </vt:lpstr>
      <vt:lpstr>Java 7:  declaration annotations</vt:lpstr>
      <vt:lpstr>Type annotations</vt:lpstr>
      <vt:lpstr>Syntax vs. semantics</vt:lpstr>
      <vt:lpstr>Outline</vt:lpstr>
      <vt:lpstr>Prefix syntax: annotation appears before the type</vt:lpstr>
      <vt:lpstr>Array and receiver syntax</vt:lpstr>
      <vt:lpstr>Distinguishing declaration annotations from type annotations</vt:lpstr>
      <vt:lpstr>Class file format</vt:lpstr>
      <vt:lpstr>Java SE 8 language changes</vt:lpstr>
      <vt:lpstr>JSR 269:  Annotation processing API</vt:lpstr>
      <vt:lpstr>Pluggable type-checking</vt:lpstr>
      <vt:lpstr>Java’s type checking is too weak</vt:lpstr>
      <vt:lpstr>Some errors are silent</vt:lpstr>
      <vt:lpstr>Solution:  Pluggable type systems</vt:lpstr>
      <vt:lpstr>Pluggable types in practice</vt:lpstr>
      <vt:lpstr>@Regex annotation</vt:lpstr>
      <vt:lpstr>Standard type annotations in Java SE 8?</vt:lpstr>
      <vt:lpstr>Candidate standard annotations</vt:lpstr>
      <vt:lpstr>New data structure APIs</vt:lpstr>
      <vt:lpstr>Logistics</vt:lpstr>
      <vt:lpstr>JSR 308: annotations on types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JSR 308:  Type Annotations  Making Java annotations more general and more useful</dc:title>
  <dc:creator>cse</dc:creator>
  <cp:lastModifiedBy>cse</cp:lastModifiedBy>
  <cp:revision>10</cp:revision>
  <dcterms:created xsi:type="dcterms:W3CDTF">2012-01-10T17:58:58Z</dcterms:created>
  <dcterms:modified xsi:type="dcterms:W3CDTF">2012-01-12T21:10:57Z</dcterms:modified>
</cp:coreProperties>
</file>