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71" r:id="rId5"/>
    <p:sldId id="273" r:id="rId6"/>
    <p:sldId id="259" r:id="rId7"/>
    <p:sldId id="260" r:id="rId8"/>
    <p:sldId id="261" r:id="rId9"/>
    <p:sldId id="272"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95" autoAdjust="0"/>
  </p:normalViewPr>
  <p:slideViewPr>
    <p:cSldViewPr snapToGrid="0">
      <p:cViewPr varScale="1">
        <p:scale>
          <a:sx n="71" d="100"/>
          <a:sy n="71" d="100"/>
        </p:scale>
        <p:origin x="11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580AF-1B05-42DE-8DD3-3A3A27388C4D}"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72537-F242-4B0F-A15A-AB68F4901BA9}" type="slidenum">
              <a:rPr lang="en-US" smtClean="0"/>
              <a:t>‹#›</a:t>
            </a:fld>
            <a:endParaRPr lang="en-US"/>
          </a:p>
        </p:txBody>
      </p:sp>
    </p:spTree>
    <p:extLst>
      <p:ext uri="{BB962C8B-B14F-4D97-AF65-F5344CB8AC3E}">
        <p14:creationId xmlns:p14="http://schemas.microsoft.com/office/powerpoint/2010/main" val="353364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plyr.tidyverse.org/reference/summarise.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plyr.tidyverse.org/reference/summarise.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plyr.tidyverse.org/reference/group_by.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idyr.tidyverse.org/reference/pivot_longer.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idyr.tidyverse.org/reference/pivot_wider.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tidyr.tidyverse.org/reference/pivot_longer.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plyr.tidyverse.org/reference/filter.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plyr.tidyverse.org/reference/arrange.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plyr.tidyverse.org/reference/desc.html" TargetMode="External"/><Relationship Id="rId4" Type="http://schemas.openxmlformats.org/officeDocument/2006/relationships/hyperlink" Target="https://dplyr.tidyverse.org/reference/filter.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plyr.tidyverse.org/reference/selec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plyr.tidyverse.org/reference/mutate.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visualizations and content of this presentation are based on this book.</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2</a:t>
            </a:fld>
            <a:endParaRPr lang="en-US"/>
          </a:p>
        </p:txBody>
      </p:sp>
    </p:spTree>
    <p:extLst>
      <p:ext uri="{BB962C8B-B14F-4D97-AF65-F5344CB8AC3E}">
        <p14:creationId xmlns:p14="http://schemas.microsoft.com/office/powerpoint/2010/main" val="73653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last key verb is </a:t>
            </a:r>
            <a:r>
              <a:rPr lang="en-US" dirty="0" err="1" smtClean="0">
                <a:effectLst/>
                <a:hlinkClick r:id="rId3"/>
              </a:rPr>
              <a:t>summarise</a:t>
            </a:r>
            <a:r>
              <a:rPr lang="en-US" dirty="0" smtClean="0">
                <a:effectLst/>
                <a:hlinkClick r:id="rId3"/>
              </a:rPr>
              <a:t>()</a:t>
            </a:r>
            <a:r>
              <a:rPr lang="en-US" sz="1200" b="0" i="0" kern="1200" dirty="0" smtClean="0">
                <a:solidFill>
                  <a:schemeClr val="tx1"/>
                </a:solidFill>
                <a:effectLst/>
                <a:latin typeface="+mn-lt"/>
                <a:ea typeface="+mn-ea"/>
                <a:cs typeface="+mn-cs"/>
              </a:rPr>
              <a:t>. It collapses a data frame to a single row</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17</a:t>
            </a:fld>
            <a:endParaRPr lang="en-US"/>
          </a:p>
        </p:txBody>
      </p:sp>
    </p:spTree>
    <p:extLst>
      <p:ext uri="{BB962C8B-B14F-4D97-AF65-F5344CB8AC3E}">
        <p14:creationId xmlns:p14="http://schemas.microsoft.com/office/powerpoint/2010/main" val="482150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effectLst/>
                <a:hlinkClick r:id="rId3"/>
              </a:rPr>
              <a:t>summarise</a:t>
            </a:r>
            <a:r>
              <a:rPr lang="en-US" dirty="0" smtClean="0">
                <a:effectLst/>
                <a:hlinkClick r:id="rId3"/>
              </a:rPr>
              <a:t>()</a:t>
            </a:r>
            <a:r>
              <a:rPr lang="en-US" sz="1200" b="0" i="0" kern="1200" dirty="0" smtClean="0">
                <a:solidFill>
                  <a:schemeClr val="tx1"/>
                </a:solidFill>
                <a:effectLst/>
                <a:latin typeface="+mn-lt"/>
                <a:ea typeface="+mn-ea"/>
                <a:cs typeface="+mn-cs"/>
              </a:rPr>
              <a:t> is not </a:t>
            </a:r>
            <a:r>
              <a:rPr lang="en-US" sz="1200" b="0" i="0" kern="1200" dirty="0" smtClean="0">
                <a:solidFill>
                  <a:schemeClr val="tx1"/>
                </a:solidFill>
                <a:effectLst/>
                <a:latin typeface="+mn-lt"/>
                <a:ea typeface="+mn-ea"/>
                <a:cs typeface="+mn-cs"/>
              </a:rPr>
              <a:t>terribly useful </a:t>
            </a:r>
            <a:r>
              <a:rPr lang="en-US" sz="1200" b="0" i="0" kern="1200" dirty="0" smtClean="0">
                <a:solidFill>
                  <a:schemeClr val="tx1"/>
                </a:solidFill>
                <a:effectLst/>
                <a:latin typeface="+mn-lt"/>
                <a:ea typeface="+mn-ea"/>
                <a:cs typeface="+mn-cs"/>
              </a:rPr>
              <a:t>unless we pair it with </a:t>
            </a:r>
            <a:r>
              <a:rPr lang="en-US" dirty="0" err="1" smtClean="0">
                <a:effectLst/>
                <a:hlinkClick r:id="rId4"/>
              </a:rPr>
              <a:t>group_by</a:t>
            </a:r>
            <a:r>
              <a:rPr lang="en-US" dirty="0" smtClean="0">
                <a:effectLst/>
                <a:hlinkClick r:id="rId4"/>
              </a:rPr>
              <a:t>()</a:t>
            </a:r>
            <a:r>
              <a:rPr lang="en-US" sz="1200" b="0" i="0" kern="1200" dirty="0" smtClean="0">
                <a:solidFill>
                  <a:schemeClr val="tx1"/>
                </a:solidFill>
                <a:effectLst/>
                <a:latin typeface="+mn-lt"/>
                <a:ea typeface="+mn-ea"/>
                <a:cs typeface="+mn-cs"/>
              </a:rPr>
              <a:t>. This changes the unit of analysis from the complete dataset to individual groups. Then, when you use the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verbs on a grouped data frame they’ll be automatically applied “by group”.</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18</a:t>
            </a:fld>
            <a:endParaRPr lang="en-US"/>
          </a:p>
        </p:txBody>
      </p:sp>
    </p:spTree>
    <p:extLst>
      <p:ext uri="{BB962C8B-B14F-4D97-AF65-F5344CB8AC3E}">
        <p14:creationId xmlns:p14="http://schemas.microsoft.com/office/powerpoint/2010/main" val="163819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6</a:t>
            </a:fld>
            <a:endParaRPr lang="en-US"/>
          </a:p>
        </p:txBody>
      </p:sp>
    </p:spTree>
    <p:extLst>
      <p:ext uri="{BB962C8B-B14F-4D97-AF65-F5344CB8AC3E}">
        <p14:creationId xmlns:p14="http://schemas.microsoft.com/office/powerpoint/2010/main" val="417549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tidy a dataset like this, we need to </a:t>
            </a:r>
            <a:r>
              <a:rPr lang="en-US" sz="1200" b="1" i="0" kern="1200" dirty="0" smtClean="0">
                <a:solidFill>
                  <a:schemeClr val="tx1"/>
                </a:solidFill>
                <a:effectLst/>
                <a:latin typeface="+mn-lt"/>
                <a:ea typeface="+mn-ea"/>
                <a:cs typeface="+mn-cs"/>
              </a:rPr>
              <a:t>pivot</a:t>
            </a:r>
            <a:r>
              <a:rPr lang="en-US" sz="1200" b="0" i="0" kern="1200" dirty="0" smtClean="0">
                <a:solidFill>
                  <a:schemeClr val="tx1"/>
                </a:solidFill>
                <a:effectLst/>
                <a:latin typeface="+mn-lt"/>
                <a:ea typeface="+mn-ea"/>
                <a:cs typeface="+mn-cs"/>
              </a:rPr>
              <a:t> the offending columns into a new pair of variables. To describe that operation we need three parameters:</a:t>
            </a:r>
          </a:p>
          <a:p>
            <a:r>
              <a:rPr lang="en-US" sz="1200" b="0" i="0" kern="1200" dirty="0" smtClean="0">
                <a:solidFill>
                  <a:schemeClr val="tx1"/>
                </a:solidFill>
                <a:effectLst/>
                <a:latin typeface="+mn-lt"/>
                <a:ea typeface="+mn-ea"/>
                <a:cs typeface="+mn-cs"/>
              </a:rPr>
              <a:t>The set of columns whose names are values, not variables. In this example, those are the columns Day1_Steps, Day2_Steps, Day3_Steps.</a:t>
            </a:r>
          </a:p>
          <a:p>
            <a:r>
              <a:rPr lang="en-US" sz="1200" b="0" i="0" kern="1200" dirty="0" smtClean="0">
                <a:solidFill>
                  <a:schemeClr val="tx1"/>
                </a:solidFill>
                <a:effectLst/>
                <a:latin typeface="+mn-lt"/>
                <a:ea typeface="+mn-ea"/>
                <a:cs typeface="+mn-cs"/>
              </a:rPr>
              <a:t>The name of the variable to move the column names to. Here it is Day.</a:t>
            </a:r>
          </a:p>
          <a:p>
            <a:r>
              <a:rPr lang="en-US" sz="1200" b="0" i="0" kern="1200" dirty="0" smtClean="0">
                <a:solidFill>
                  <a:schemeClr val="tx1"/>
                </a:solidFill>
                <a:effectLst/>
                <a:latin typeface="+mn-lt"/>
                <a:ea typeface="+mn-ea"/>
                <a:cs typeface="+mn-cs"/>
              </a:rPr>
              <a:t>The name of the variable to move the column values to. Here it’s Steps.</a:t>
            </a:r>
          </a:p>
          <a:p>
            <a:endParaRPr lang="en-US" sz="1200" b="0" i="0" kern="1200" dirty="0" smtClean="0">
              <a:solidFill>
                <a:schemeClr val="tx1"/>
              </a:solidFill>
              <a:effectLst/>
              <a:latin typeface="+mn-lt"/>
              <a:ea typeface="+mn-ea"/>
              <a:cs typeface="+mn-cs"/>
            </a:endParaRPr>
          </a:p>
          <a:p>
            <a:r>
              <a:rPr lang="en-US" dirty="0" err="1" smtClean="0">
                <a:effectLst/>
                <a:hlinkClick r:id="rId3"/>
              </a:rPr>
              <a:t>pivot_longer</a:t>
            </a:r>
            <a:r>
              <a:rPr lang="en-US" dirty="0" smtClean="0">
                <a:effectLst/>
                <a:hlinkClick r:id="rId3"/>
              </a:rPr>
              <a:t>()</a:t>
            </a:r>
            <a:r>
              <a:rPr lang="en-US" sz="1200" b="0" i="0" kern="1200" dirty="0" smtClean="0">
                <a:solidFill>
                  <a:schemeClr val="tx1"/>
                </a:solidFill>
                <a:effectLst/>
                <a:latin typeface="+mn-lt"/>
                <a:ea typeface="+mn-ea"/>
                <a:cs typeface="+mn-cs"/>
              </a:rPr>
              <a:t> makes datasets longer by increasing the number of rows and decreasing the number of columns.</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8</a:t>
            </a:fld>
            <a:endParaRPr lang="en-US"/>
          </a:p>
        </p:txBody>
      </p:sp>
    </p:spTree>
    <p:extLst>
      <p:ext uri="{BB962C8B-B14F-4D97-AF65-F5344CB8AC3E}">
        <p14:creationId xmlns:p14="http://schemas.microsoft.com/office/powerpoint/2010/main" val="217200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Left_join</a:t>
            </a:r>
            <a:r>
              <a:rPr lang="en-US" sz="1200" b="0" i="0" kern="1200" dirty="0" smtClean="0">
                <a:solidFill>
                  <a:schemeClr val="tx1"/>
                </a:solidFill>
                <a:effectLst/>
                <a:latin typeface="+mn-lt"/>
                <a:ea typeface="+mn-ea"/>
                <a:cs typeface="+mn-cs"/>
              </a:rPr>
              <a:t> keeps all observations in X</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9</a:t>
            </a:fld>
            <a:endParaRPr lang="en-US"/>
          </a:p>
        </p:txBody>
      </p:sp>
    </p:spTree>
    <p:extLst>
      <p:ext uri="{BB962C8B-B14F-4D97-AF65-F5344CB8AC3E}">
        <p14:creationId xmlns:p14="http://schemas.microsoft.com/office/powerpoint/2010/main" val="308702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effectLst/>
                <a:hlinkClick r:id="rId3"/>
              </a:rPr>
              <a:t>pivot_wider</a:t>
            </a:r>
            <a:r>
              <a:rPr lang="en-US" dirty="0" smtClean="0">
                <a:effectLst/>
                <a:hlinkClick r:id="rId3"/>
              </a:rPr>
              <a:t>()</a:t>
            </a:r>
            <a:r>
              <a:rPr lang="en-US" sz="1200" b="0" i="0" kern="1200" dirty="0" smtClean="0">
                <a:solidFill>
                  <a:schemeClr val="tx1"/>
                </a:solidFill>
                <a:effectLst/>
                <a:latin typeface="+mn-lt"/>
                <a:ea typeface="+mn-ea"/>
                <a:cs typeface="+mn-cs"/>
              </a:rPr>
              <a:t> is the opposite of </a:t>
            </a:r>
            <a:r>
              <a:rPr lang="en-US" dirty="0" err="1" smtClean="0">
                <a:effectLst/>
                <a:hlinkClick r:id="rId4"/>
              </a:rPr>
              <a:t>pivot_longer</a:t>
            </a:r>
            <a:r>
              <a:rPr lang="en-US" dirty="0" smtClean="0">
                <a:effectLst/>
                <a:hlinkClick r:id="rId4"/>
              </a:rPr>
              <a:t>()</a:t>
            </a:r>
            <a:r>
              <a:rPr lang="en-US" sz="1200" b="0" i="0" kern="1200" dirty="0" smtClean="0">
                <a:solidFill>
                  <a:schemeClr val="tx1"/>
                </a:solidFill>
                <a:effectLst/>
                <a:latin typeface="+mn-lt"/>
                <a:ea typeface="+mn-ea"/>
                <a:cs typeface="+mn-cs"/>
              </a:rPr>
              <a:t>. You use it when an observation is scattered across multiple rows.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tidy this up, we first </a:t>
            </a:r>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the representation in similar way to </a:t>
            </a:r>
            <a:r>
              <a:rPr lang="en-US" sz="1200" b="0" i="0" kern="1200" dirty="0" err="1" smtClean="0">
                <a:solidFill>
                  <a:schemeClr val="tx1"/>
                </a:solidFill>
                <a:effectLst/>
                <a:latin typeface="+mn-lt"/>
                <a:ea typeface="+mn-ea"/>
                <a:cs typeface="+mn-cs"/>
                <a:hlinkClick r:id="rId4"/>
              </a:rPr>
              <a:t>pivot_longer</a:t>
            </a:r>
            <a:r>
              <a:rPr lang="en-US" sz="1200" b="0" i="0" kern="1200" dirty="0" smtClean="0">
                <a:solidFill>
                  <a:schemeClr val="tx1"/>
                </a:solidFill>
                <a:effectLst/>
                <a:latin typeface="+mn-lt"/>
                <a:ea typeface="+mn-ea"/>
                <a:cs typeface="+mn-cs"/>
                <a:hlinkClick r:id="rId4"/>
              </a:rPr>
              <a:t>()</a:t>
            </a:r>
            <a:r>
              <a:rPr lang="en-US" sz="1200" b="0" i="0" kern="1200" dirty="0" smtClean="0">
                <a:solidFill>
                  <a:schemeClr val="tx1"/>
                </a:solidFill>
                <a:effectLst/>
                <a:latin typeface="+mn-lt"/>
                <a:ea typeface="+mn-ea"/>
                <a:cs typeface="+mn-cs"/>
              </a:rPr>
              <a:t>. This time, however, we only need two parameters:</a:t>
            </a:r>
          </a:p>
          <a:p>
            <a:r>
              <a:rPr lang="en-US" sz="1200" b="0" i="0" kern="1200" dirty="0" smtClean="0">
                <a:solidFill>
                  <a:schemeClr val="tx1"/>
                </a:solidFill>
                <a:effectLst/>
                <a:latin typeface="+mn-lt"/>
                <a:ea typeface="+mn-ea"/>
                <a:cs typeface="+mn-cs"/>
              </a:rPr>
              <a:t>The column to take variable names from. Here, it’s type.</a:t>
            </a:r>
          </a:p>
          <a:p>
            <a:r>
              <a:rPr lang="en-US" sz="1200" b="0" i="0" kern="1200" dirty="0" smtClean="0">
                <a:solidFill>
                  <a:schemeClr val="tx1"/>
                </a:solidFill>
                <a:effectLst/>
                <a:latin typeface="+mn-lt"/>
                <a:ea typeface="+mn-ea"/>
                <a:cs typeface="+mn-cs"/>
              </a:rPr>
              <a:t>The column to take values from. Here it’s 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you might have guessed from their names, </a:t>
            </a:r>
            <a:r>
              <a:rPr lang="en-US" dirty="0" err="1" smtClean="0">
                <a:effectLst/>
                <a:hlinkClick r:id="rId3"/>
              </a:rPr>
              <a:t>pivot_wider</a:t>
            </a:r>
            <a:r>
              <a:rPr lang="en-US" dirty="0" smtClean="0">
                <a:effectLst/>
                <a:hlinkClick r:id="rId3"/>
              </a:rPr>
              <a:t>()</a:t>
            </a:r>
            <a:r>
              <a:rPr lang="en-US" sz="1200" b="0" i="0" kern="1200" dirty="0" smtClean="0">
                <a:solidFill>
                  <a:schemeClr val="tx1"/>
                </a:solidFill>
                <a:effectLst/>
                <a:latin typeface="+mn-lt"/>
                <a:ea typeface="+mn-ea"/>
                <a:cs typeface="+mn-cs"/>
              </a:rPr>
              <a:t> and </a:t>
            </a:r>
            <a:r>
              <a:rPr lang="en-US" dirty="0" err="1" smtClean="0">
                <a:effectLst/>
                <a:hlinkClick r:id="rId4"/>
              </a:rPr>
              <a:t>pivot_longer</a:t>
            </a:r>
            <a:r>
              <a:rPr lang="en-US" dirty="0" smtClean="0">
                <a:effectLst/>
                <a:hlinkClick r:id="rId4"/>
              </a:rPr>
              <a:t>()</a:t>
            </a:r>
            <a:r>
              <a:rPr lang="en-US" sz="1200" b="0" i="0" kern="1200" dirty="0" smtClean="0">
                <a:solidFill>
                  <a:schemeClr val="tx1"/>
                </a:solidFill>
                <a:effectLst/>
                <a:latin typeface="+mn-lt"/>
                <a:ea typeface="+mn-ea"/>
                <a:cs typeface="+mn-cs"/>
              </a:rPr>
              <a:t> are complements. </a:t>
            </a:r>
            <a:r>
              <a:rPr lang="en-US" dirty="0" err="1" smtClean="0">
                <a:effectLst/>
                <a:hlinkClick r:id="rId4"/>
              </a:rPr>
              <a:t>pivot_longer</a:t>
            </a:r>
            <a:r>
              <a:rPr lang="en-US" dirty="0" smtClean="0">
                <a:effectLst/>
                <a:hlinkClick r:id="rId4"/>
              </a:rPr>
              <a:t>()</a:t>
            </a:r>
            <a:r>
              <a:rPr lang="en-US" sz="1200" b="0" i="0" kern="1200" dirty="0" smtClean="0">
                <a:solidFill>
                  <a:schemeClr val="tx1"/>
                </a:solidFill>
                <a:effectLst/>
                <a:latin typeface="+mn-lt"/>
                <a:ea typeface="+mn-ea"/>
                <a:cs typeface="+mn-cs"/>
              </a:rPr>
              <a:t> makes wide tables narrower and longer; </a:t>
            </a:r>
            <a:r>
              <a:rPr lang="en-US" dirty="0" err="1" smtClean="0">
                <a:effectLst/>
                <a:hlinkClick r:id="rId3"/>
              </a:rPr>
              <a:t>pivot_wider</a:t>
            </a:r>
            <a:r>
              <a:rPr lang="en-US" dirty="0" smtClean="0">
                <a:effectLst/>
                <a:hlinkClick r:id="rId3"/>
              </a:rPr>
              <a:t>()</a:t>
            </a:r>
            <a:r>
              <a:rPr lang="en-US" sz="1200" b="0" i="0" kern="1200" dirty="0" smtClean="0">
                <a:solidFill>
                  <a:schemeClr val="tx1"/>
                </a:solidFill>
                <a:effectLst/>
                <a:latin typeface="+mn-lt"/>
                <a:ea typeface="+mn-ea"/>
                <a:cs typeface="+mn-cs"/>
              </a:rPr>
              <a:t> makes long tables shorter and wider.</a:t>
            </a:r>
          </a:p>
          <a:p>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10</a:t>
            </a:fld>
            <a:endParaRPr lang="en-US"/>
          </a:p>
        </p:txBody>
      </p:sp>
    </p:spTree>
    <p:extLst>
      <p:ext uri="{BB962C8B-B14F-4D97-AF65-F5344CB8AC3E}">
        <p14:creationId xmlns:p14="http://schemas.microsoft.com/office/powerpoint/2010/main" val="29220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hlinkClick r:id="rId3"/>
              </a:rPr>
              <a:t>filter()</a:t>
            </a:r>
            <a:r>
              <a:rPr lang="en-US" sz="1200" b="0" i="0" kern="1200" dirty="0" smtClean="0">
                <a:solidFill>
                  <a:schemeClr val="tx1"/>
                </a:solidFill>
                <a:effectLst/>
                <a:latin typeface="+mn-lt"/>
                <a:ea typeface="+mn-ea"/>
                <a:cs typeface="+mn-cs"/>
              </a:rPr>
              <a:t> allows you to subset observations based on their values. The first argument is the name of the data frame. The second and subsequent arguments are the expressions that filter the data frame</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12</a:t>
            </a:fld>
            <a:endParaRPr lang="en-US"/>
          </a:p>
        </p:txBody>
      </p:sp>
    </p:spTree>
    <p:extLst>
      <p:ext uri="{BB962C8B-B14F-4D97-AF65-F5344CB8AC3E}">
        <p14:creationId xmlns:p14="http://schemas.microsoft.com/office/powerpoint/2010/main" val="17409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hlinkClick r:id="rId3"/>
              </a:rPr>
              <a:t>arrange()</a:t>
            </a:r>
            <a:r>
              <a:rPr lang="en-US" sz="1200" b="0" i="0" kern="1200" dirty="0" smtClean="0">
                <a:solidFill>
                  <a:schemeClr val="tx1"/>
                </a:solidFill>
                <a:effectLst/>
                <a:latin typeface="+mn-lt"/>
                <a:ea typeface="+mn-ea"/>
                <a:cs typeface="+mn-cs"/>
              </a:rPr>
              <a:t> works similarly to </a:t>
            </a:r>
            <a:r>
              <a:rPr lang="en-US" dirty="0" smtClean="0">
                <a:effectLst/>
                <a:hlinkClick r:id="rId4"/>
              </a:rPr>
              <a:t>filter()</a:t>
            </a:r>
            <a:r>
              <a:rPr lang="en-US" sz="1200" b="0" i="0" kern="1200" dirty="0" smtClean="0">
                <a:solidFill>
                  <a:schemeClr val="tx1"/>
                </a:solidFill>
                <a:effectLst/>
                <a:latin typeface="+mn-lt"/>
                <a:ea typeface="+mn-ea"/>
                <a:cs typeface="+mn-cs"/>
              </a:rPr>
              <a:t> except that instead of selecting rows, it changes their order. It takes a data frame and a set of column names (or more complicated expressions) to order by. If you provide more than one column name, each additional column will be used to break ties in the values of preceding columns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hlinkClick r:id="rId5"/>
              </a:rPr>
              <a:t>desc</a:t>
            </a:r>
            <a:r>
              <a:rPr lang="en-US" sz="1200" b="0" i="0" kern="1200" dirty="0" smtClean="0">
                <a:solidFill>
                  <a:schemeClr val="tx1"/>
                </a:solidFill>
                <a:effectLst/>
                <a:latin typeface="+mn-lt"/>
                <a:ea typeface="+mn-ea"/>
                <a:cs typeface="+mn-cs"/>
                <a:hlinkClick r:id="rId5"/>
              </a:rPr>
              <a:t>()</a:t>
            </a:r>
            <a:r>
              <a:rPr lang="en-US" sz="1200" b="0" i="0" kern="1200" dirty="0" smtClean="0">
                <a:solidFill>
                  <a:schemeClr val="tx1"/>
                </a:solidFill>
                <a:effectLst/>
                <a:latin typeface="+mn-lt"/>
                <a:ea typeface="+mn-ea"/>
                <a:cs typeface="+mn-cs"/>
              </a:rPr>
              <a:t> to re-order by a column in descending order:</a:t>
            </a:r>
          </a:p>
          <a:p>
            <a:r>
              <a:rPr lang="en-US" sz="1200" b="0" i="0" kern="1200" dirty="0" smtClean="0">
                <a:solidFill>
                  <a:schemeClr val="tx1"/>
                </a:solidFill>
                <a:effectLst/>
                <a:latin typeface="+mn-lt"/>
                <a:ea typeface="+mn-ea"/>
                <a:cs typeface="+mn-cs"/>
                <a:hlinkClick r:id="rId3"/>
              </a:rPr>
              <a:t>arrange</a:t>
            </a:r>
            <a:r>
              <a:rPr lang="en-US" sz="1200" b="0" i="0" kern="1200" dirty="0" smtClean="0">
                <a:solidFill>
                  <a:schemeClr val="tx1"/>
                </a:solidFill>
                <a:effectLst/>
                <a:latin typeface="+mn-lt"/>
                <a:ea typeface="+mn-ea"/>
                <a:cs typeface="+mn-cs"/>
              </a:rPr>
              <a:t>(flights, </a:t>
            </a:r>
            <a:r>
              <a:rPr lang="en-US" sz="1200" b="0" i="0" kern="1200" dirty="0" err="1" smtClean="0">
                <a:solidFill>
                  <a:schemeClr val="tx1"/>
                </a:solidFill>
                <a:effectLst/>
                <a:latin typeface="+mn-lt"/>
                <a:ea typeface="+mn-ea"/>
                <a:cs typeface="+mn-cs"/>
                <a:hlinkClick r:id="rId5"/>
              </a:rPr>
              <a:t>desc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dep_delay</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13</a:t>
            </a:fld>
            <a:endParaRPr lang="en-US"/>
          </a:p>
        </p:txBody>
      </p:sp>
    </p:spTree>
    <p:extLst>
      <p:ext uri="{BB962C8B-B14F-4D97-AF65-F5344CB8AC3E}">
        <p14:creationId xmlns:p14="http://schemas.microsoft.com/office/powerpoint/2010/main" val="197746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not uncommon to get datasets with hundreds or even thousands of variables. In this case, the first challenge is often narrowing in on the variables you’re actually interested in. </a:t>
            </a:r>
            <a:r>
              <a:rPr lang="en-US" dirty="0" smtClean="0">
                <a:effectLst/>
                <a:hlinkClick r:id="rId3"/>
              </a:rPr>
              <a:t>select()</a:t>
            </a:r>
            <a:r>
              <a:rPr lang="en-US" sz="1200" b="0" i="0" kern="1200" dirty="0" smtClean="0">
                <a:solidFill>
                  <a:schemeClr val="tx1"/>
                </a:solidFill>
                <a:effectLst/>
                <a:latin typeface="+mn-lt"/>
                <a:ea typeface="+mn-ea"/>
                <a:cs typeface="+mn-cs"/>
              </a:rPr>
              <a:t> allows you to rapidly zoom in on a useful subset using operations based on the names of the variables.</a:t>
            </a:r>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15</a:t>
            </a:fld>
            <a:endParaRPr lang="en-US"/>
          </a:p>
        </p:txBody>
      </p:sp>
    </p:spTree>
    <p:extLst>
      <p:ext uri="{BB962C8B-B14F-4D97-AF65-F5344CB8AC3E}">
        <p14:creationId xmlns:p14="http://schemas.microsoft.com/office/powerpoint/2010/main" val="199729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Besides selecting sets of existing columns, it’s often useful to add new columns that are functions of existing columns. That’s the job of </a:t>
            </a:r>
            <a:r>
              <a:rPr lang="en-US" sz="1200" b="0" i="0" kern="1200" dirty="0" smtClean="0">
                <a:solidFill>
                  <a:schemeClr val="tx1"/>
                </a:solidFill>
                <a:effectLst/>
                <a:latin typeface="+mn-lt"/>
                <a:ea typeface="+mn-ea"/>
                <a:cs typeface="+mn-cs"/>
                <a:hlinkClick r:id="rId3"/>
              </a:rPr>
              <a:t>mutate()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hlinkClick r:id="rId3"/>
              </a:rPr>
              <a:t>mutate()</a:t>
            </a:r>
            <a:r>
              <a:rPr lang="en-US" sz="1200" b="0" i="0" kern="1200" dirty="0" smtClean="0">
                <a:solidFill>
                  <a:schemeClr val="tx1"/>
                </a:solidFill>
                <a:effectLst/>
                <a:latin typeface="+mn-lt"/>
                <a:ea typeface="+mn-ea"/>
                <a:cs typeface="+mn-cs"/>
              </a:rPr>
              <a:t> always adds new columns at the end of your dataset.</a:t>
            </a:r>
          </a:p>
          <a:p>
            <a:endParaRPr lang="en-US" dirty="0"/>
          </a:p>
        </p:txBody>
      </p:sp>
      <p:sp>
        <p:nvSpPr>
          <p:cNvPr id="4" name="Slide Number Placeholder 3"/>
          <p:cNvSpPr>
            <a:spLocks noGrp="1"/>
          </p:cNvSpPr>
          <p:nvPr>
            <p:ph type="sldNum" sz="quarter" idx="10"/>
          </p:nvPr>
        </p:nvSpPr>
        <p:spPr/>
        <p:txBody>
          <a:bodyPr/>
          <a:lstStyle/>
          <a:p>
            <a:fld id="{3EC72537-F242-4B0F-A15A-AB68F4901BA9}" type="slidenum">
              <a:rPr lang="en-US" smtClean="0"/>
              <a:t>16</a:t>
            </a:fld>
            <a:endParaRPr lang="en-US"/>
          </a:p>
        </p:txBody>
      </p:sp>
    </p:spTree>
    <p:extLst>
      <p:ext uri="{BB962C8B-B14F-4D97-AF65-F5344CB8AC3E}">
        <p14:creationId xmlns:p14="http://schemas.microsoft.com/office/powerpoint/2010/main" val="394019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174517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402615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39878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40DE8-688B-4B71-A48C-3D5A8112CA6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20906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740DE8-688B-4B71-A48C-3D5A8112CA6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289891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740DE8-688B-4B71-A48C-3D5A8112CA68}"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7920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740DE8-688B-4B71-A48C-3D5A8112CA68}"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15987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740DE8-688B-4B71-A48C-3D5A8112CA68}"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296125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40DE8-688B-4B71-A48C-3D5A8112CA68}"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9271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740DE8-688B-4B71-A48C-3D5A8112CA68}"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313757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740DE8-688B-4B71-A48C-3D5A8112CA68}"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57715-12EF-4448-943F-F16E67232E73}" type="slidenum">
              <a:rPr lang="en-US" smtClean="0"/>
              <a:t>‹#›</a:t>
            </a:fld>
            <a:endParaRPr lang="en-US"/>
          </a:p>
        </p:txBody>
      </p:sp>
    </p:spTree>
    <p:extLst>
      <p:ext uri="{BB962C8B-B14F-4D97-AF65-F5344CB8AC3E}">
        <p14:creationId xmlns:p14="http://schemas.microsoft.com/office/powerpoint/2010/main" val="12269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40DE8-688B-4B71-A48C-3D5A8112CA68}" type="datetimeFigureOut">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57715-12EF-4448-943F-F16E67232E73}" type="slidenum">
              <a:rPr lang="en-US" smtClean="0"/>
              <a:t>‹#›</a:t>
            </a:fld>
            <a:endParaRPr lang="en-US"/>
          </a:p>
        </p:txBody>
      </p:sp>
    </p:spTree>
    <p:extLst>
      <p:ext uri="{BB962C8B-B14F-4D97-AF65-F5344CB8AC3E}">
        <p14:creationId xmlns:p14="http://schemas.microsoft.com/office/powerpoint/2010/main" val="3821277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Tidyverse</a:t>
            </a:r>
            <a:r>
              <a:rPr lang="en-US" dirty="0" smtClean="0"/>
              <a:t> Functions I Have Found Helpful</a:t>
            </a:r>
            <a:endParaRPr lang="en-US" dirty="0"/>
          </a:p>
        </p:txBody>
      </p:sp>
      <p:sp>
        <p:nvSpPr>
          <p:cNvPr id="3" name="Subtitle 2"/>
          <p:cNvSpPr>
            <a:spLocks noGrp="1"/>
          </p:cNvSpPr>
          <p:nvPr>
            <p:ph type="subTitle" idx="1"/>
          </p:nvPr>
        </p:nvSpPr>
        <p:spPr/>
        <p:txBody>
          <a:bodyPr/>
          <a:lstStyle/>
          <a:p>
            <a:r>
              <a:rPr lang="en-US" dirty="0" smtClean="0"/>
              <a:t>Allison Miller, PT, DPT, PhD, NCS</a:t>
            </a:r>
            <a:endParaRPr lang="en-US" dirty="0"/>
          </a:p>
        </p:txBody>
      </p:sp>
    </p:spTree>
    <p:extLst>
      <p:ext uri="{BB962C8B-B14F-4D97-AF65-F5344CB8AC3E}">
        <p14:creationId xmlns:p14="http://schemas.microsoft.com/office/powerpoint/2010/main" val="4284594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Challenges in Tidying Data:</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One observation might be scattered across multiple rows.</a:t>
            </a:r>
          </a:p>
          <a:p>
            <a:pPr marL="0" indent="0">
              <a:buNone/>
            </a:pPr>
            <a:r>
              <a:rPr lang="en-US" dirty="0" smtClean="0"/>
              <a:t>       </a:t>
            </a:r>
            <a:r>
              <a:rPr lang="en-US" dirty="0" err="1" smtClean="0"/>
              <a:t>Tidyverse</a:t>
            </a:r>
            <a:r>
              <a:rPr lang="en-US" dirty="0" smtClean="0"/>
              <a:t> Solution:</a:t>
            </a:r>
            <a:r>
              <a:rPr lang="en-US" dirty="0"/>
              <a:t> </a:t>
            </a:r>
            <a:r>
              <a:rPr lang="en-US" dirty="0" err="1" smtClean="0"/>
              <a:t>pivot_wider</a:t>
            </a:r>
            <a:endParaRPr lang="en-US" dirty="0" smtClean="0"/>
          </a:p>
          <a:p>
            <a:pPr marL="0" indent="0">
              <a:buNone/>
            </a:pPr>
            <a:r>
              <a:rPr lang="en-US" sz="1800" dirty="0"/>
              <a:t> </a:t>
            </a:r>
            <a:r>
              <a:rPr lang="en-US" sz="1800" dirty="0" smtClean="0"/>
              <a:t>          Data </a:t>
            </a:r>
            <a:r>
              <a:rPr lang="en-US" sz="1800" dirty="0"/>
              <a:t>%&gt;% </a:t>
            </a:r>
            <a:r>
              <a:rPr lang="en-US" sz="1800" dirty="0" err="1" smtClean="0"/>
              <a:t>pivot_wider</a:t>
            </a:r>
            <a:r>
              <a:rPr lang="en-US" sz="1800" dirty="0" smtClean="0"/>
              <a:t>(</a:t>
            </a:r>
            <a:r>
              <a:rPr lang="en-US" sz="1800" dirty="0" err="1" smtClean="0"/>
              <a:t>names_from</a:t>
            </a:r>
            <a:r>
              <a:rPr lang="en-US" sz="1800" dirty="0" smtClean="0"/>
              <a:t> = Type, </a:t>
            </a:r>
            <a:r>
              <a:rPr lang="en-US" sz="1800" dirty="0" err="1" smtClean="0"/>
              <a:t>values_from</a:t>
            </a:r>
            <a:r>
              <a:rPr lang="en-US" sz="1800" dirty="0" smtClean="0"/>
              <a:t> = count)</a:t>
            </a:r>
          </a:p>
        </p:txBody>
      </p:sp>
      <p:graphicFrame>
        <p:nvGraphicFramePr>
          <p:cNvPr id="6" name="Table 5"/>
          <p:cNvGraphicFramePr>
            <a:graphicFrameLocks noGrp="1"/>
          </p:cNvGraphicFramePr>
          <p:nvPr>
            <p:extLst>
              <p:ext uri="{D42A27DB-BD31-4B8C-83A1-F6EECF244321}">
                <p14:modId xmlns:p14="http://schemas.microsoft.com/office/powerpoint/2010/main" val="3707052"/>
              </p:ext>
            </p:extLst>
          </p:nvPr>
        </p:nvGraphicFramePr>
        <p:xfrm>
          <a:off x="838200" y="3837393"/>
          <a:ext cx="4240752" cy="22643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Type</a:t>
                      </a:r>
                      <a:endParaRPr lang="en-US" sz="1400" dirty="0"/>
                    </a:p>
                  </a:txBody>
                  <a:tcPr/>
                </a:tc>
                <a:tc>
                  <a:txBody>
                    <a:bodyPr/>
                    <a:lstStyle/>
                    <a:p>
                      <a:pPr algn="ctr"/>
                      <a:r>
                        <a:rPr lang="en-US" sz="1400" dirty="0" smtClean="0"/>
                        <a:t>Count</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29620251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8701979"/>
              </p:ext>
            </p:extLst>
          </p:nvPr>
        </p:nvGraphicFramePr>
        <p:xfrm>
          <a:off x="7028792" y="4294592"/>
          <a:ext cx="4240752" cy="13499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bl>
          </a:graphicData>
        </a:graphic>
      </p:graphicFrame>
      <p:sp>
        <p:nvSpPr>
          <p:cNvPr id="8" name="Right Arrow 7"/>
          <p:cNvSpPr/>
          <p:nvPr/>
        </p:nvSpPr>
        <p:spPr>
          <a:xfrm>
            <a:off x="5320861" y="4943609"/>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911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idx="1"/>
          </p:nvPr>
        </p:nvSpPr>
        <p:spPr/>
        <p:txBody>
          <a:bodyPr/>
          <a:lstStyle/>
          <a:p>
            <a:r>
              <a:rPr lang="en-US" dirty="0" smtClean="0"/>
              <a:t>Data is typically not in the correct format/convention we need for analysis. We therefore need to make transformations to the data.</a:t>
            </a:r>
          </a:p>
          <a:p>
            <a:r>
              <a:rPr lang="en-US" dirty="0" err="1" smtClean="0"/>
              <a:t>Tidyverse</a:t>
            </a:r>
            <a:r>
              <a:rPr lang="en-US" dirty="0" smtClean="0"/>
              <a:t> offers a variety of functions that can help with this:</a:t>
            </a:r>
          </a:p>
          <a:p>
            <a:pPr lvl="1"/>
            <a:r>
              <a:rPr lang="en-US" dirty="0" smtClean="0"/>
              <a:t>Pick observations by their values: </a:t>
            </a:r>
            <a:r>
              <a:rPr lang="en-US" b="1" dirty="0" smtClean="0"/>
              <a:t>filter()</a:t>
            </a:r>
          </a:p>
          <a:p>
            <a:pPr lvl="1"/>
            <a:r>
              <a:rPr lang="en-US" dirty="0" smtClean="0"/>
              <a:t>Reorder the rows: </a:t>
            </a:r>
            <a:r>
              <a:rPr lang="en-US" b="1" dirty="0" smtClean="0"/>
              <a:t>arrange()</a:t>
            </a:r>
          </a:p>
          <a:p>
            <a:pPr lvl="1"/>
            <a:r>
              <a:rPr lang="en-US" dirty="0" smtClean="0"/>
              <a:t>Reorder the columns: </a:t>
            </a:r>
            <a:r>
              <a:rPr lang="en-US" b="1" dirty="0" smtClean="0"/>
              <a:t>relocate()</a:t>
            </a:r>
          </a:p>
          <a:p>
            <a:pPr lvl="1"/>
            <a:r>
              <a:rPr lang="en-US" dirty="0" smtClean="0"/>
              <a:t>Pick variables by their names: </a:t>
            </a:r>
            <a:r>
              <a:rPr lang="en-US" b="1" dirty="0" smtClean="0"/>
              <a:t>select()</a:t>
            </a:r>
          </a:p>
          <a:p>
            <a:pPr lvl="1"/>
            <a:r>
              <a:rPr lang="en-US" dirty="0" smtClean="0"/>
              <a:t>Create new variables with functions of existing variables: </a:t>
            </a:r>
            <a:r>
              <a:rPr lang="en-US" b="1" dirty="0" smtClean="0"/>
              <a:t>mutate()</a:t>
            </a:r>
          </a:p>
          <a:p>
            <a:pPr lvl="1"/>
            <a:r>
              <a:rPr lang="en-US" dirty="0" smtClean="0"/>
              <a:t>Collapse many values down to a single summary: </a:t>
            </a:r>
            <a:r>
              <a:rPr lang="en-US" b="1" dirty="0" err="1" smtClean="0"/>
              <a:t>summarise</a:t>
            </a:r>
            <a:r>
              <a:rPr lang="en-US" b="1" dirty="0" smtClean="0"/>
              <a:t>()</a:t>
            </a:r>
          </a:p>
          <a:p>
            <a:pPr lvl="1"/>
            <a:r>
              <a:rPr lang="en-US" dirty="0" smtClean="0"/>
              <a:t>Grouping data: </a:t>
            </a:r>
            <a:r>
              <a:rPr lang="en-US" b="1" dirty="0" err="1" smtClean="0"/>
              <a:t>group_by</a:t>
            </a:r>
            <a:r>
              <a:rPr lang="en-US" b="1" dirty="0" smtClean="0"/>
              <a:t>()</a:t>
            </a:r>
            <a:endParaRPr lang="en-US" b="1" dirty="0"/>
          </a:p>
        </p:txBody>
      </p:sp>
    </p:spTree>
    <p:extLst>
      <p:ext uri="{BB962C8B-B14F-4D97-AF65-F5344CB8AC3E}">
        <p14:creationId xmlns:p14="http://schemas.microsoft.com/office/powerpoint/2010/main" val="3245201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observations by their values: </a:t>
            </a:r>
            <a:r>
              <a:rPr lang="en-US" b="1" dirty="0" smtClean="0"/>
              <a:t>filter()</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24223788"/>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4500</a:t>
                      </a:r>
                      <a:endParaRPr lang="en-US" sz="1400" dirty="0"/>
                    </a:p>
                  </a:txBody>
                  <a:tcPr>
                    <a:solidFill>
                      <a:srgbClr val="FFFF00"/>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5600</a:t>
                      </a:r>
                      <a:endParaRPr lang="en-US" sz="1400" dirty="0"/>
                    </a:p>
                  </a:txBody>
                  <a:tcPr>
                    <a:solidFill>
                      <a:srgbClr val="FFFF00"/>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8000</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5" name="Rectangle 4"/>
          <p:cNvSpPr/>
          <p:nvPr/>
        </p:nvSpPr>
        <p:spPr>
          <a:xfrm>
            <a:off x="1059712" y="1845940"/>
            <a:ext cx="10965712" cy="369332"/>
          </a:xfrm>
          <a:prstGeom prst="rect">
            <a:avLst/>
          </a:prstGeom>
        </p:spPr>
        <p:txBody>
          <a:bodyPr wrap="square">
            <a:spAutoFit/>
          </a:bodyPr>
          <a:lstStyle/>
          <a:p>
            <a:r>
              <a:rPr lang="en-US" dirty="0"/>
              <a:t> </a:t>
            </a:r>
            <a:r>
              <a:rPr lang="en-US" dirty="0" smtClean="0"/>
              <a:t>filter(Data, Steps &gt; 4000)</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26592352"/>
              </p:ext>
            </p:extLst>
          </p:nvPr>
        </p:nvGraphicFramePr>
        <p:xfrm>
          <a:off x="7187476" y="3654256"/>
          <a:ext cx="4240752" cy="13499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4500</a:t>
                      </a:r>
                      <a:endParaRPr lang="en-US" sz="1400" dirty="0"/>
                    </a:p>
                  </a:txBody>
                  <a:tcPr>
                    <a:solidFill>
                      <a:srgbClr val="FFFF00"/>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5600</a:t>
                      </a:r>
                      <a:endParaRPr lang="en-US" sz="1400" dirty="0"/>
                    </a:p>
                  </a:txBody>
                  <a:tcPr>
                    <a:solidFill>
                      <a:srgbClr val="FFFF00"/>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8000</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7" name="Right Arrow 6"/>
          <p:cNvSpPr/>
          <p:nvPr/>
        </p:nvSpPr>
        <p:spPr>
          <a:xfrm>
            <a:off x="5571113" y="4329225"/>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921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Reorder the rows: </a:t>
            </a:r>
            <a:r>
              <a:rPr lang="en-US" b="1" dirty="0" smtClean="0"/>
              <a:t>arrange()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96533810"/>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5" name="Rectangle 4"/>
          <p:cNvSpPr/>
          <p:nvPr/>
        </p:nvSpPr>
        <p:spPr>
          <a:xfrm>
            <a:off x="1059712" y="1845940"/>
            <a:ext cx="10965712" cy="369332"/>
          </a:xfrm>
          <a:prstGeom prst="rect">
            <a:avLst/>
          </a:prstGeom>
        </p:spPr>
        <p:txBody>
          <a:bodyPr wrap="square">
            <a:spAutoFit/>
          </a:bodyPr>
          <a:lstStyle/>
          <a:p>
            <a:r>
              <a:rPr lang="en-US" dirty="0"/>
              <a:t> </a:t>
            </a:r>
            <a:r>
              <a:rPr lang="en-US" dirty="0" smtClean="0"/>
              <a:t>arrange(Data, Steps)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59227301"/>
              </p:ext>
            </p:extLst>
          </p:nvPr>
        </p:nvGraphicFramePr>
        <p:xfrm>
          <a:off x="7113048" y="2739856"/>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7" name="Right Arrow 6"/>
          <p:cNvSpPr/>
          <p:nvPr/>
        </p:nvSpPr>
        <p:spPr>
          <a:xfrm>
            <a:off x="5533899" y="4329225"/>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301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Reorder the columns: </a:t>
            </a:r>
            <a:r>
              <a:rPr lang="en-US" b="1" dirty="0" smtClean="0"/>
              <a:t>relocate() </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100390956"/>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90511897"/>
              </p:ext>
            </p:extLst>
          </p:nvPr>
        </p:nvGraphicFramePr>
        <p:xfrm>
          <a:off x="7113048" y="2739856"/>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315523058"/>
                    </a:ext>
                  </a:extLst>
                </a:gridCol>
                <a:gridCol w="1060188">
                  <a:extLst>
                    <a:ext uri="{9D8B030D-6E8A-4147-A177-3AD203B41FA5}">
                      <a16:colId xmlns:a16="http://schemas.microsoft.com/office/drawing/2014/main" val="2681894109"/>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Sleep</a:t>
                      </a:r>
                      <a:endParaRPr lang="en-US" sz="1400" dirty="0"/>
                    </a:p>
                  </a:txBody>
                  <a:tcPr>
                    <a:solidFill>
                      <a:srgbClr val="FFFF00"/>
                    </a:solidFill>
                  </a:tcPr>
                </a:tc>
                <a:tc>
                  <a:txBody>
                    <a:bodyPr/>
                    <a:lstStyle/>
                    <a:p>
                      <a:pPr algn="ctr"/>
                      <a:r>
                        <a:rPr lang="en-US" sz="1400" dirty="0" smtClean="0"/>
                        <a:t>Steps</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8</a:t>
                      </a:r>
                      <a:endParaRPr lang="en-US" sz="1400" dirty="0"/>
                    </a:p>
                  </a:txBody>
                  <a:tcPr>
                    <a:solidFill>
                      <a:srgbClr val="FFFF00"/>
                    </a:solidFill>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6.5</a:t>
                      </a:r>
                      <a:endParaRPr lang="en-US" sz="1400" dirty="0"/>
                    </a:p>
                  </a:txBody>
                  <a:tcPr>
                    <a:solidFill>
                      <a:srgbClr val="FFFF00"/>
                    </a:solidFill>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7</a:t>
                      </a:r>
                      <a:endParaRPr lang="en-US" sz="1400" dirty="0"/>
                    </a:p>
                  </a:txBody>
                  <a:tcPr>
                    <a:solidFill>
                      <a:srgbClr val="FFFF00"/>
                    </a:solidFill>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a:t>
                      </a:r>
                      <a:endParaRPr lang="en-US" sz="1400" dirty="0"/>
                    </a:p>
                  </a:txBody>
                  <a:tcPr>
                    <a:solidFill>
                      <a:srgbClr val="FFFF00"/>
                    </a:solidFill>
                  </a:tcPr>
                </a:tc>
                <a:tc>
                  <a:txBody>
                    <a:bodyPr/>
                    <a:lstStyle/>
                    <a:p>
                      <a:pPr algn="ctr"/>
                      <a:r>
                        <a:rPr lang="en-US" sz="1400" dirty="0" smtClean="0"/>
                        <a:t>1860</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7</a:t>
                      </a:r>
                      <a:endParaRPr lang="en-US" sz="1400" dirty="0"/>
                    </a:p>
                  </a:txBody>
                  <a:tcPr>
                    <a:solidFill>
                      <a:srgbClr val="FFFF00"/>
                    </a:solidFill>
                  </a:tcPr>
                </a:tc>
                <a:tc>
                  <a:txBody>
                    <a:bodyPr/>
                    <a:lstStyle/>
                    <a:p>
                      <a:pPr algn="ctr"/>
                      <a:r>
                        <a:rPr lang="en-US" sz="1400" dirty="0" smtClean="0"/>
                        <a:t>1800</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6</a:t>
                      </a:r>
                      <a:endParaRPr lang="en-US" sz="1400" dirty="0"/>
                    </a:p>
                  </a:txBody>
                  <a:tcPr>
                    <a:solidFill>
                      <a:srgbClr val="FFFF00"/>
                    </a:solidFill>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10</a:t>
                      </a:r>
                      <a:endParaRPr lang="en-US" sz="1400" dirty="0"/>
                    </a:p>
                  </a:txBody>
                  <a:tcPr>
                    <a:solidFill>
                      <a:srgbClr val="FFFF00"/>
                    </a:solidFill>
                  </a:tcPr>
                </a:tc>
                <a:tc>
                  <a:txBody>
                    <a:bodyPr/>
                    <a:lstStyle/>
                    <a:p>
                      <a:pPr algn="ctr"/>
                      <a:r>
                        <a:rPr lang="en-US" sz="1400" dirty="0" smtClean="0"/>
                        <a:t>4500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9</a:t>
                      </a:r>
                      <a:endParaRPr lang="en-US" sz="1400" dirty="0"/>
                    </a:p>
                  </a:txBody>
                  <a:tcPr>
                    <a:solidFill>
                      <a:srgbClr val="FFFF00"/>
                    </a:solidFill>
                  </a:tcPr>
                </a:tc>
                <a:tc>
                  <a:txBody>
                    <a:bodyPr/>
                    <a:lstStyle/>
                    <a:p>
                      <a:pPr algn="ctr"/>
                      <a:r>
                        <a:rPr lang="en-US" sz="1400" dirty="0" smtClean="0"/>
                        <a:t>5600</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a:t>
                      </a:r>
                      <a:endParaRPr lang="en-US" sz="1400" dirty="0"/>
                    </a:p>
                  </a:txBody>
                  <a:tcPr>
                    <a:solidFill>
                      <a:srgbClr val="FFFF00"/>
                    </a:solidFill>
                  </a:tcPr>
                </a:tc>
                <a:tc>
                  <a:txBody>
                    <a:bodyPr/>
                    <a:lstStyle/>
                    <a:p>
                      <a:pPr algn="ctr"/>
                      <a:r>
                        <a:rPr lang="en-US" sz="1400" dirty="0" smtClean="0"/>
                        <a:t>8000</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6" name="Rectangle 5"/>
          <p:cNvSpPr/>
          <p:nvPr/>
        </p:nvSpPr>
        <p:spPr>
          <a:xfrm>
            <a:off x="1059712" y="1845940"/>
            <a:ext cx="10965712" cy="369332"/>
          </a:xfrm>
          <a:prstGeom prst="rect">
            <a:avLst/>
          </a:prstGeom>
        </p:spPr>
        <p:txBody>
          <a:bodyPr wrap="square">
            <a:spAutoFit/>
          </a:bodyPr>
          <a:lstStyle/>
          <a:p>
            <a:r>
              <a:rPr lang="en-US" dirty="0"/>
              <a:t> </a:t>
            </a:r>
            <a:r>
              <a:rPr lang="en-US" dirty="0" smtClean="0"/>
              <a:t>relocate(Data, Sleep, .before = Steps)</a:t>
            </a:r>
            <a:endParaRPr lang="en-US" dirty="0"/>
          </a:p>
        </p:txBody>
      </p:sp>
      <p:sp>
        <p:nvSpPr>
          <p:cNvPr id="7" name="Right Arrow 6"/>
          <p:cNvSpPr/>
          <p:nvPr/>
        </p:nvSpPr>
        <p:spPr>
          <a:xfrm>
            <a:off x="5533899" y="4329225"/>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099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variables by their names: </a:t>
            </a:r>
            <a:r>
              <a:rPr lang="en-US" b="1" dirty="0" smtClean="0"/>
              <a:t>select()</a:t>
            </a:r>
            <a:endParaRPr lang="en-US" b="1" dirty="0"/>
          </a:p>
        </p:txBody>
      </p:sp>
      <p:sp>
        <p:nvSpPr>
          <p:cNvPr id="4" name="Rectangle 3"/>
          <p:cNvSpPr/>
          <p:nvPr/>
        </p:nvSpPr>
        <p:spPr>
          <a:xfrm>
            <a:off x="1059712" y="1845940"/>
            <a:ext cx="10965712" cy="369332"/>
          </a:xfrm>
          <a:prstGeom prst="rect">
            <a:avLst/>
          </a:prstGeom>
        </p:spPr>
        <p:txBody>
          <a:bodyPr wrap="square">
            <a:spAutoFit/>
          </a:bodyPr>
          <a:lstStyle/>
          <a:p>
            <a:r>
              <a:rPr lang="en-US" dirty="0"/>
              <a:t> </a:t>
            </a:r>
            <a:r>
              <a:rPr lang="en-US" dirty="0" smtClean="0"/>
              <a:t>select(Data, Participant, Day, Sleep)</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42242191"/>
              </p:ext>
            </p:extLst>
          </p:nvPr>
        </p:nvGraphicFramePr>
        <p:xfrm>
          <a:off x="1187900" y="273985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solidFill>
                      <a:srgbClr val="FFFF00"/>
                    </a:solidFill>
                  </a:tcPr>
                </a:tc>
                <a:tc>
                  <a:txBody>
                    <a:bodyPr/>
                    <a:lstStyle/>
                    <a:p>
                      <a:pPr algn="ctr"/>
                      <a:r>
                        <a:rPr lang="en-US" sz="1400" dirty="0" smtClean="0"/>
                        <a:t>Day</a:t>
                      </a:r>
                      <a:endParaRPr lang="en-US" sz="1400" dirty="0"/>
                    </a:p>
                  </a:txBody>
                  <a:tcPr>
                    <a:solidFill>
                      <a:srgbClr val="FFFF00"/>
                    </a:solidFill>
                  </a:tcPr>
                </a:tc>
                <a:tc>
                  <a:txBody>
                    <a:bodyPr/>
                    <a:lstStyle/>
                    <a:p>
                      <a:pPr algn="ctr"/>
                      <a:r>
                        <a:rPr lang="en-US" sz="1400" dirty="0" smtClean="0"/>
                        <a:t>Steps</a:t>
                      </a:r>
                      <a:endParaRPr lang="en-US" sz="1400" dirty="0"/>
                    </a:p>
                  </a:txBody>
                  <a:tcPr>
                    <a:noFill/>
                  </a:tcPr>
                </a:tc>
                <a:tc>
                  <a:txBody>
                    <a:bodyPr/>
                    <a:lstStyle/>
                    <a:p>
                      <a:pPr algn="ctr"/>
                      <a:r>
                        <a:rPr lang="en-US" sz="1400" dirty="0" smtClean="0"/>
                        <a:t>Sleep</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1550</a:t>
                      </a:r>
                      <a:endParaRPr lang="en-US" sz="1400" dirty="0"/>
                    </a:p>
                  </a:txBody>
                  <a:tcPr>
                    <a:no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1840</a:t>
                      </a:r>
                      <a:endParaRPr lang="en-US" sz="1400" dirty="0"/>
                    </a:p>
                  </a:txBody>
                  <a:tcPr>
                    <a:noFill/>
                  </a:tcPr>
                </a:tc>
                <a:tc>
                  <a:txBody>
                    <a:bodyPr/>
                    <a:lstStyle/>
                    <a:p>
                      <a:pPr algn="ctr"/>
                      <a:r>
                        <a:rPr lang="en-US" sz="1400" dirty="0" smtClean="0"/>
                        <a:t>6.5</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1231</a:t>
                      </a:r>
                      <a:endParaRPr lang="en-US" sz="1400" dirty="0"/>
                    </a:p>
                  </a:txBody>
                  <a:tcPr>
                    <a:no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1860</a:t>
                      </a:r>
                      <a:endParaRPr lang="en-US" sz="1400" dirty="0"/>
                    </a:p>
                  </a:txBody>
                  <a:tcPr>
                    <a:noFill/>
                  </a:tcPr>
                </a:tc>
                <a:tc>
                  <a:txBody>
                    <a:bodyPr/>
                    <a:lstStyle/>
                    <a:p>
                      <a:pPr algn="ctr"/>
                      <a:r>
                        <a:rPr lang="en-US" sz="1400" dirty="0" smtClean="0"/>
                        <a:t>4</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1800</a:t>
                      </a:r>
                      <a:endParaRPr lang="en-US" sz="1400" dirty="0"/>
                    </a:p>
                  </a:txBody>
                  <a:tcPr>
                    <a:no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1500</a:t>
                      </a:r>
                      <a:endParaRPr lang="en-US" sz="1400" dirty="0"/>
                    </a:p>
                  </a:txBody>
                  <a:tcPr>
                    <a:noFill/>
                  </a:tcPr>
                </a:tc>
                <a:tc>
                  <a:txBody>
                    <a:bodyPr/>
                    <a:lstStyle/>
                    <a:p>
                      <a:pPr algn="ctr"/>
                      <a:r>
                        <a:rPr lang="en-US" sz="1400" dirty="0" smtClean="0"/>
                        <a:t>6</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4500</a:t>
                      </a:r>
                      <a:endParaRPr lang="en-US" sz="1400" dirty="0"/>
                    </a:p>
                  </a:txBody>
                  <a:tcPr>
                    <a:no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5600</a:t>
                      </a:r>
                      <a:endParaRPr lang="en-US" sz="1400" dirty="0"/>
                    </a:p>
                  </a:txBody>
                  <a:tcPr>
                    <a:no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8000</a:t>
                      </a:r>
                      <a:endParaRPr lang="en-US" sz="1400" dirty="0"/>
                    </a:p>
                  </a:txBody>
                  <a:tcPr>
                    <a:no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49589759"/>
              </p:ext>
            </p:extLst>
          </p:nvPr>
        </p:nvGraphicFramePr>
        <p:xfrm>
          <a:off x="7772998" y="2739856"/>
          <a:ext cx="3180564"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solidFill>
                      <a:srgbClr val="FFFF00"/>
                    </a:solidFill>
                  </a:tcPr>
                </a:tc>
                <a:tc>
                  <a:txBody>
                    <a:bodyPr/>
                    <a:lstStyle/>
                    <a:p>
                      <a:pPr algn="ctr"/>
                      <a:r>
                        <a:rPr lang="en-US" sz="1400" dirty="0" smtClean="0"/>
                        <a:t>Day</a:t>
                      </a:r>
                      <a:endParaRPr lang="en-US" sz="1400" dirty="0"/>
                    </a:p>
                  </a:txBody>
                  <a:tcPr>
                    <a:solidFill>
                      <a:srgbClr val="FFFF00"/>
                    </a:solidFill>
                  </a:tcPr>
                </a:tc>
                <a:tc>
                  <a:txBody>
                    <a:bodyPr/>
                    <a:lstStyle/>
                    <a:p>
                      <a:pPr algn="ctr"/>
                      <a:r>
                        <a:rPr lang="en-US" sz="1400" dirty="0" smtClean="0"/>
                        <a:t>Sleep</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6.5</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4</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7</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6</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1</a:t>
                      </a:r>
                      <a:endParaRPr lang="en-US" sz="1400" dirty="0"/>
                    </a:p>
                  </a:txBody>
                  <a:tcPr>
                    <a:solidFill>
                      <a:srgbClr val="FFFF00"/>
                    </a:solidFill>
                  </a:tcPr>
                </a:tc>
                <a:tc>
                  <a:txBody>
                    <a:bodyPr/>
                    <a:lstStyle/>
                    <a:p>
                      <a:pPr algn="ctr"/>
                      <a:r>
                        <a:rPr lang="en-US" sz="1400" dirty="0" smtClean="0"/>
                        <a:t>10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2</a:t>
                      </a:r>
                      <a:endParaRPr lang="en-US" sz="1400" dirty="0"/>
                    </a:p>
                  </a:txBody>
                  <a:tcPr>
                    <a:solidFill>
                      <a:srgbClr val="FFFF00"/>
                    </a:solidFill>
                  </a:tcPr>
                </a:tc>
                <a:tc>
                  <a:txBody>
                    <a:bodyPr/>
                    <a:lstStyle/>
                    <a:p>
                      <a:pPr algn="ctr"/>
                      <a:r>
                        <a:rPr lang="en-US" sz="1400" dirty="0" smtClean="0"/>
                        <a:t>9</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3</a:t>
                      </a:r>
                      <a:endParaRPr lang="en-US" sz="1400" dirty="0"/>
                    </a:p>
                  </a:txBody>
                  <a:tcPr>
                    <a:solidFill>
                      <a:srgbClr val="FFFF00"/>
                    </a:solidFill>
                  </a:tcPr>
                </a:tc>
                <a:tc>
                  <a:txBody>
                    <a:bodyPr/>
                    <a:lstStyle/>
                    <a:p>
                      <a:pPr algn="ctr"/>
                      <a:r>
                        <a:rPr lang="en-US" sz="1400" dirty="0" smtClean="0"/>
                        <a:t>8</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7" name="Right Arrow 6"/>
          <p:cNvSpPr/>
          <p:nvPr/>
        </p:nvSpPr>
        <p:spPr>
          <a:xfrm>
            <a:off x="5863874" y="4203660"/>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946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variables from functions of existing variables: </a:t>
            </a:r>
            <a:r>
              <a:rPr lang="en-US" b="1" dirty="0" smtClean="0"/>
              <a:t>mutate()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71041552"/>
              </p:ext>
            </p:extLst>
          </p:nvPr>
        </p:nvGraphicFramePr>
        <p:xfrm>
          <a:off x="475519" y="2782387"/>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39706064"/>
              </p:ext>
            </p:extLst>
          </p:nvPr>
        </p:nvGraphicFramePr>
        <p:xfrm>
          <a:off x="6096000" y="2782385"/>
          <a:ext cx="5796500" cy="3178739"/>
        </p:xfrm>
        <a:graphic>
          <a:graphicData uri="http://schemas.openxmlformats.org/drawingml/2006/table">
            <a:tbl>
              <a:tblPr firstRow="1">
                <a:tableStyleId>{616DA210-FB5B-4158-B5E0-FEB733F419BA}</a:tableStyleId>
              </a:tblPr>
              <a:tblGrid>
                <a:gridCol w="1159300">
                  <a:extLst>
                    <a:ext uri="{9D8B030D-6E8A-4147-A177-3AD203B41FA5}">
                      <a16:colId xmlns:a16="http://schemas.microsoft.com/office/drawing/2014/main" val="2171966028"/>
                    </a:ext>
                  </a:extLst>
                </a:gridCol>
                <a:gridCol w="1159300">
                  <a:extLst>
                    <a:ext uri="{9D8B030D-6E8A-4147-A177-3AD203B41FA5}">
                      <a16:colId xmlns:a16="http://schemas.microsoft.com/office/drawing/2014/main" val="1001962960"/>
                    </a:ext>
                  </a:extLst>
                </a:gridCol>
                <a:gridCol w="1159300">
                  <a:extLst>
                    <a:ext uri="{9D8B030D-6E8A-4147-A177-3AD203B41FA5}">
                      <a16:colId xmlns:a16="http://schemas.microsoft.com/office/drawing/2014/main" val="1163186597"/>
                    </a:ext>
                  </a:extLst>
                </a:gridCol>
                <a:gridCol w="929279">
                  <a:extLst>
                    <a:ext uri="{9D8B030D-6E8A-4147-A177-3AD203B41FA5}">
                      <a16:colId xmlns:a16="http://schemas.microsoft.com/office/drawing/2014/main" val="315523058"/>
                    </a:ext>
                  </a:extLst>
                </a:gridCol>
                <a:gridCol w="1389321">
                  <a:extLst>
                    <a:ext uri="{9D8B030D-6E8A-4147-A177-3AD203B41FA5}">
                      <a16:colId xmlns:a16="http://schemas.microsoft.com/office/drawing/2014/main" val="1366282496"/>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tc>
                  <a:txBody>
                    <a:bodyPr/>
                    <a:lstStyle/>
                    <a:p>
                      <a:pPr algn="ctr"/>
                      <a:r>
                        <a:rPr lang="en-US" sz="1400" dirty="0" err="1" smtClean="0"/>
                        <a:t>StepSleepRatio</a:t>
                      </a:r>
                      <a:endParaRPr lang="en-US" sz="1400" dirty="0"/>
                    </a:p>
                  </a:txBody>
                  <a:tcPr>
                    <a:solidFill>
                      <a:srgbClr val="FFFF00"/>
                    </a:solidFill>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193.75</a:t>
                      </a:r>
                      <a:endParaRPr lang="en-US" sz="1400" dirty="0"/>
                    </a:p>
                  </a:txBody>
                  <a:tcPr>
                    <a:solidFill>
                      <a:srgbClr val="FFFF00"/>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tc>
                  <a:txBody>
                    <a:bodyPr/>
                    <a:lstStyle/>
                    <a:p>
                      <a:pPr algn="ctr"/>
                      <a:r>
                        <a:rPr lang="en-US" sz="1400" dirty="0" smtClean="0"/>
                        <a:t>283.08</a:t>
                      </a:r>
                      <a:endParaRPr lang="en-US" sz="1400" dirty="0"/>
                    </a:p>
                  </a:txBody>
                  <a:tcPr>
                    <a:solidFill>
                      <a:srgbClr val="FFFF00"/>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175.86</a:t>
                      </a:r>
                      <a:endParaRPr lang="en-US" sz="1400" dirty="0"/>
                    </a:p>
                  </a:txBody>
                  <a:tcPr>
                    <a:solidFill>
                      <a:srgbClr val="FFFF00"/>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465</a:t>
                      </a:r>
                      <a:endParaRPr lang="en-US" sz="1400" dirty="0"/>
                    </a:p>
                  </a:txBody>
                  <a:tcPr>
                    <a:solidFill>
                      <a:srgbClr val="FFFF00"/>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257.14</a:t>
                      </a:r>
                      <a:endParaRPr lang="en-US" sz="1400" dirty="0"/>
                    </a:p>
                  </a:txBody>
                  <a:tcPr>
                    <a:solidFill>
                      <a:srgbClr val="FFFF00"/>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250</a:t>
                      </a:r>
                      <a:endParaRPr lang="en-US" sz="1400" dirty="0"/>
                    </a:p>
                  </a:txBody>
                  <a:tcPr>
                    <a:solidFill>
                      <a:srgbClr val="FFFF00"/>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chemeClr val="bg1"/>
                    </a:solidFill>
                  </a:tcPr>
                </a:tc>
                <a:tc>
                  <a:txBody>
                    <a:bodyPr/>
                    <a:lstStyle/>
                    <a:p>
                      <a:pPr algn="ctr"/>
                      <a:r>
                        <a:rPr lang="en-US" sz="1400" dirty="0" smtClean="0"/>
                        <a:t>10</a:t>
                      </a:r>
                      <a:endParaRPr lang="en-US" sz="1400" dirty="0"/>
                    </a:p>
                  </a:txBody>
                  <a:tcPr>
                    <a:solidFill>
                      <a:schemeClr val="bg1"/>
                    </a:solidFill>
                  </a:tcPr>
                </a:tc>
                <a:tc>
                  <a:txBody>
                    <a:bodyPr/>
                    <a:lstStyle/>
                    <a:p>
                      <a:pPr algn="ctr"/>
                      <a:r>
                        <a:rPr lang="en-US" sz="1400" dirty="0" smtClean="0"/>
                        <a:t>450</a:t>
                      </a:r>
                      <a:endParaRPr lang="en-US" sz="1400" dirty="0"/>
                    </a:p>
                  </a:txBody>
                  <a:tcPr>
                    <a:solidFill>
                      <a:srgbClr val="FFFF00"/>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chemeClr val="bg1"/>
                    </a:solidFill>
                  </a:tcPr>
                </a:tc>
                <a:tc>
                  <a:txBody>
                    <a:bodyPr/>
                    <a:lstStyle/>
                    <a:p>
                      <a:pPr algn="ctr"/>
                      <a:r>
                        <a:rPr lang="en-US" sz="1400" dirty="0" smtClean="0"/>
                        <a:t>9</a:t>
                      </a:r>
                      <a:endParaRPr lang="en-US" sz="1400" dirty="0"/>
                    </a:p>
                  </a:txBody>
                  <a:tcPr>
                    <a:solidFill>
                      <a:schemeClr val="bg1"/>
                    </a:solidFill>
                  </a:tcPr>
                </a:tc>
                <a:tc>
                  <a:txBody>
                    <a:bodyPr/>
                    <a:lstStyle/>
                    <a:p>
                      <a:pPr algn="ctr"/>
                      <a:r>
                        <a:rPr lang="en-US" sz="1400" dirty="0" smtClean="0"/>
                        <a:t>622.22</a:t>
                      </a:r>
                      <a:endParaRPr lang="en-US" sz="1400" dirty="0"/>
                    </a:p>
                  </a:txBody>
                  <a:tcPr>
                    <a:solidFill>
                      <a:srgbClr val="FFFF00"/>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chemeClr val="bg1"/>
                    </a:solidFill>
                  </a:tcPr>
                </a:tc>
                <a:tc>
                  <a:txBody>
                    <a:bodyPr/>
                    <a:lstStyle/>
                    <a:p>
                      <a:pPr algn="ctr"/>
                      <a:r>
                        <a:rPr lang="en-US" sz="1400" dirty="0" smtClean="0"/>
                        <a:t>8</a:t>
                      </a:r>
                      <a:endParaRPr lang="en-US" sz="1400" dirty="0"/>
                    </a:p>
                  </a:txBody>
                  <a:tcPr>
                    <a:solidFill>
                      <a:schemeClr val="bg1"/>
                    </a:solidFill>
                  </a:tcPr>
                </a:tc>
                <a:tc>
                  <a:txBody>
                    <a:bodyPr/>
                    <a:lstStyle/>
                    <a:p>
                      <a:pPr algn="ctr"/>
                      <a:r>
                        <a:rPr lang="en-US" sz="1400" dirty="0" smtClean="0"/>
                        <a:t>1000</a:t>
                      </a:r>
                      <a:endParaRPr lang="en-US" sz="1400" dirty="0"/>
                    </a:p>
                  </a:txBody>
                  <a:tcPr>
                    <a:solidFill>
                      <a:srgbClr val="FFFF00"/>
                    </a:solidFill>
                  </a:tcPr>
                </a:tc>
                <a:extLst>
                  <a:ext uri="{0D108BD9-81ED-4DB2-BD59-A6C34878D82A}">
                    <a16:rowId xmlns:a16="http://schemas.microsoft.com/office/drawing/2014/main" val="1210363720"/>
                  </a:ext>
                </a:extLst>
              </a:tr>
            </a:tbl>
          </a:graphicData>
        </a:graphic>
      </p:graphicFrame>
      <p:sp>
        <p:nvSpPr>
          <p:cNvPr id="6" name="Rectangle 5"/>
          <p:cNvSpPr/>
          <p:nvPr/>
        </p:nvSpPr>
        <p:spPr>
          <a:xfrm>
            <a:off x="838200" y="2051871"/>
            <a:ext cx="10965712" cy="369332"/>
          </a:xfrm>
          <a:prstGeom prst="rect">
            <a:avLst/>
          </a:prstGeom>
        </p:spPr>
        <p:txBody>
          <a:bodyPr wrap="square">
            <a:spAutoFit/>
          </a:bodyPr>
          <a:lstStyle/>
          <a:p>
            <a:r>
              <a:rPr lang="en-US" dirty="0" smtClean="0"/>
              <a:t>mutate(Data, </a:t>
            </a:r>
            <a:r>
              <a:rPr lang="en-US" dirty="0" err="1"/>
              <a:t>StepSleepRatio</a:t>
            </a:r>
            <a:r>
              <a:rPr lang="en-US" dirty="0" smtClean="0"/>
              <a:t> = Steps/Sleep)</a:t>
            </a:r>
            <a:endParaRPr lang="en-US" dirty="0"/>
          </a:p>
        </p:txBody>
      </p:sp>
      <p:sp>
        <p:nvSpPr>
          <p:cNvPr id="7" name="Right Arrow 6"/>
          <p:cNvSpPr/>
          <p:nvPr/>
        </p:nvSpPr>
        <p:spPr>
          <a:xfrm>
            <a:off x="4847154" y="4246189"/>
            <a:ext cx="1128344" cy="262016"/>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074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Collapse many values down to a single summary: </a:t>
            </a:r>
            <a:r>
              <a:rPr lang="en-US" b="1" dirty="0" err="1" smtClean="0"/>
              <a:t>summarise</a:t>
            </a:r>
            <a:r>
              <a:rPr lang="en-US" b="1" dirty="0" smtClean="0"/>
              <a:t>()</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824966105"/>
              </p:ext>
            </p:extLst>
          </p:nvPr>
        </p:nvGraphicFramePr>
        <p:xfrm>
          <a:off x="1209165" y="2888713"/>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966012">
                  <a:extLst>
                    <a:ext uri="{9D8B030D-6E8A-4147-A177-3AD203B41FA5}">
                      <a16:colId xmlns:a16="http://schemas.microsoft.com/office/drawing/2014/main" val="1163186597"/>
                    </a:ext>
                  </a:extLst>
                </a:gridCol>
                <a:gridCol w="1154364">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solidFill>
                      <a:srgbClr val="FFFF00"/>
                    </a:solidFill>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solidFill>
                      <a:srgbClr val="FFFF00"/>
                    </a:solidFill>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solidFill>
                      <a:srgbClr val="FFFF00"/>
                    </a:solidFill>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solidFill>
                      <a:srgbClr val="FFFF00"/>
                    </a:solidFill>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solidFill>
                      <a:srgbClr val="FFFF00"/>
                    </a:solidFill>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solidFill>
                      <a:srgbClr val="FFFF00"/>
                    </a:solidFill>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solidFill>
                      <a:srgbClr val="FFFF00"/>
                    </a:solidFill>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1</a:t>
                      </a:r>
                      <a:endParaRPr lang="en-US" sz="1400" dirty="0"/>
                    </a:p>
                  </a:txBody>
                  <a:tcPr>
                    <a:solidFill>
                      <a:schemeClr val="bg1"/>
                    </a:solidFill>
                  </a:tcPr>
                </a:tc>
                <a:tc>
                  <a:txBody>
                    <a:bodyPr/>
                    <a:lstStyle/>
                    <a:p>
                      <a:pPr algn="ctr"/>
                      <a:r>
                        <a:rPr lang="en-US" sz="1400" dirty="0" smtClean="0"/>
                        <a:t>4500</a:t>
                      </a:r>
                      <a:endParaRPr lang="en-US" sz="1400" dirty="0"/>
                    </a:p>
                  </a:txBody>
                  <a:tcPr>
                    <a:solidFill>
                      <a:srgbClr val="FFFF00"/>
                    </a:solidFill>
                  </a:tcPr>
                </a:tc>
                <a:tc>
                  <a:txBody>
                    <a:bodyPr/>
                    <a:lstStyle/>
                    <a:p>
                      <a:pPr algn="ctr"/>
                      <a:r>
                        <a:rPr lang="en-US" sz="1400" dirty="0" smtClean="0"/>
                        <a:t>10</a:t>
                      </a:r>
                      <a:endParaRPr lang="en-US" sz="1400" dirty="0"/>
                    </a:p>
                  </a:txBody>
                  <a:tcPr>
                    <a:solidFill>
                      <a:schemeClr val="bg1"/>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2</a:t>
                      </a:r>
                      <a:endParaRPr lang="en-US" sz="1400" dirty="0"/>
                    </a:p>
                  </a:txBody>
                  <a:tcPr>
                    <a:solidFill>
                      <a:schemeClr val="bg1"/>
                    </a:solidFill>
                  </a:tcPr>
                </a:tc>
                <a:tc>
                  <a:txBody>
                    <a:bodyPr/>
                    <a:lstStyle/>
                    <a:p>
                      <a:pPr algn="ctr"/>
                      <a:r>
                        <a:rPr lang="en-US" sz="1400" dirty="0" smtClean="0"/>
                        <a:t>5600</a:t>
                      </a:r>
                      <a:endParaRPr lang="en-US" sz="1400" dirty="0"/>
                    </a:p>
                  </a:txBody>
                  <a:tcPr>
                    <a:solidFill>
                      <a:srgbClr val="FFFF00"/>
                    </a:solidFill>
                  </a:tcPr>
                </a:tc>
                <a:tc>
                  <a:txBody>
                    <a:bodyPr/>
                    <a:lstStyle/>
                    <a:p>
                      <a:pPr algn="ctr"/>
                      <a:r>
                        <a:rPr lang="en-US" sz="1400" dirty="0" smtClean="0"/>
                        <a:t>9</a:t>
                      </a:r>
                      <a:endParaRPr lang="en-US" sz="1400" dirty="0"/>
                    </a:p>
                  </a:txBody>
                  <a:tcPr>
                    <a:solidFill>
                      <a:schemeClr val="bg1"/>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3</a:t>
                      </a:r>
                      <a:endParaRPr lang="en-US" sz="1400" dirty="0"/>
                    </a:p>
                  </a:txBody>
                  <a:tcPr>
                    <a:solidFill>
                      <a:schemeClr val="bg1"/>
                    </a:solidFill>
                  </a:tcPr>
                </a:tc>
                <a:tc>
                  <a:txBody>
                    <a:bodyPr/>
                    <a:lstStyle/>
                    <a:p>
                      <a:pPr algn="ctr"/>
                      <a:r>
                        <a:rPr lang="en-US" sz="1400" dirty="0" smtClean="0"/>
                        <a:t>8000</a:t>
                      </a:r>
                      <a:endParaRPr lang="en-US" sz="1400" dirty="0"/>
                    </a:p>
                  </a:txBody>
                  <a:tcPr>
                    <a:solidFill>
                      <a:srgbClr val="FFFF00"/>
                    </a:solidFill>
                  </a:tcPr>
                </a:tc>
                <a:tc>
                  <a:txBody>
                    <a:bodyPr/>
                    <a:lstStyle/>
                    <a:p>
                      <a:pPr algn="ctr"/>
                      <a:r>
                        <a:rPr lang="en-US" sz="1400" dirty="0" smtClean="0"/>
                        <a:t>8</a:t>
                      </a:r>
                      <a:endParaRPr lang="en-US" sz="1400" dirty="0"/>
                    </a:p>
                  </a:txBody>
                  <a:tcPr>
                    <a:solidFill>
                      <a:schemeClr val="bg1"/>
                    </a:solidFill>
                  </a:tcPr>
                </a:tc>
                <a:extLst>
                  <a:ext uri="{0D108BD9-81ED-4DB2-BD59-A6C34878D82A}">
                    <a16:rowId xmlns:a16="http://schemas.microsoft.com/office/drawing/2014/main" val="1210363720"/>
                  </a:ext>
                </a:extLst>
              </a:tr>
            </a:tbl>
          </a:graphicData>
        </a:graphic>
      </p:graphicFrame>
      <p:sp>
        <p:nvSpPr>
          <p:cNvPr id="5" name="Rectangle 4"/>
          <p:cNvSpPr/>
          <p:nvPr/>
        </p:nvSpPr>
        <p:spPr>
          <a:xfrm>
            <a:off x="838200" y="2051871"/>
            <a:ext cx="10965712" cy="369332"/>
          </a:xfrm>
          <a:prstGeom prst="rect">
            <a:avLst/>
          </a:prstGeom>
        </p:spPr>
        <p:txBody>
          <a:bodyPr wrap="square">
            <a:spAutoFit/>
          </a:bodyPr>
          <a:lstStyle/>
          <a:p>
            <a:r>
              <a:rPr lang="en-US" dirty="0" err="1" smtClean="0"/>
              <a:t>summarise</a:t>
            </a:r>
            <a:r>
              <a:rPr lang="en-US" dirty="0" smtClean="0"/>
              <a:t>(Data, </a:t>
            </a:r>
            <a:r>
              <a:rPr lang="en-US" dirty="0" err="1" smtClean="0"/>
              <a:t>AvgSteps</a:t>
            </a:r>
            <a:r>
              <a:rPr lang="en-US" dirty="0" smtClean="0"/>
              <a:t> = mean(Steps, na.rm = TRUE))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2526912"/>
              </p:ext>
            </p:extLst>
          </p:nvPr>
        </p:nvGraphicFramePr>
        <p:xfrm>
          <a:off x="8272728" y="4001586"/>
          <a:ext cx="1060188" cy="7403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tblGrid>
              <a:tr h="435539">
                <a:tc>
                  <a:txBody>
                    <a:bodyPr/>
                    <a:lstStyle/>
                    <a:p>
                      <a:pPr algn="ctr"/>
                      <a:r>
                        <a:rPr lang="en-US" sz="1400" dirty="0" err="1" smtClean="0"/>
                        <a:t>AvgSteps</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3097.89</a:t>
                      </a:r>
                      <a:endParaRPr lang="en-US" sz="1400" dirty="0"/>
                    </a:p>
                  </a:txBody>
                  <a:tcPr/>
                </a:tc>
                <a:extLst>
                  <a:ext uri="{0D108BD9-81ED-4DB2-BD59-A6C34878D82A}">
                    <a16:rowId xmlns:a16="http://schemas.microsoft.com/office/drawing/2014/main" val="2356123516"/>
                  </a:ext>
                </a:extLst>
              </a:tr>
            </a:tbl>
          </a:graphicData>
        </a:graphic>
      </p:graphicFrame>
      <p:sp>
        <p:nvSpPr>
          <p:cNvPr id="7" name="Right Arrow 6"/>
          <p:cNvSpPr/>
          <p:nvPr/>
        </p:nvSpPr>
        <p:spPr>
          <a:xfrm>
            <a:off x="6124371" y="4246190"/>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691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data: </a:t>
            </a:r>
            <a:r>
              <a:rPr lang="en-US" b="1" dirty="0" err="1" smtClean="0"/>
              <a:t>group_by</a:t>
            </a:r>
            <a:r>
              <a:rPr lang="en-US" b="1" dirty="0" smtClean="0"/>
              <a:t>()</a:t>
            </a:r>
            <a:endParaRPr lang="en-US" b="1" dirty="0"/>
          </a:p>
        </p:txBody>
      </p:sp>
      <p:sp>
        <p:nvSpPr>
          <p:cNvPr id="4" name="Rectangle 3"/>
          <p:cNvSpPr/>
          <p:nvPr/>
        </p:nvSpPr>
        <p:spPr>
          <a:xfrm>
            <a:off x="838200" y="2117283"/>
            <a:ext cx="10515600" cy="369332"/>
          </a:xfrm>
          <a:prstGeom prst="rect">
            <a:avLst/>
          </a:prstGeom>
        </p:spPr>
        <p:txBody>
          <a:bodyPr wrap="square">
            <a:spAutoFit/>
          </a:bodyPr>
          <a:lstStyle/>
          <a:p>
            <a:r>
              <a:rPr lang="en-US" dirty="0" smtClean="0"/>
              <a:t>Data %&gt;% </a:t>
            </a:r>
            <a:r>
              <a:rPr lang="en-US" dirty="0" err="1" smtClean="0"/>
              <a:t>group_by</a:t>
            </a:r>
            <a:r>
              <a:rPr lang="en-US" dirty="0" smtClean="0"/>
              <a:t>(Participant) %&gt;% </a:t>
            </a:r>
            <a:r>
              <a:rPr lang="en-US" dirty="0" err="1" smtClean="0"/>
              <a:t>summarise</a:t>
            </a:r>
            <a:r>
              <a:rPr lang="en-US" dirty="0" smtClean="0"/>
              <a:t>(</a:t>
            </a:r>
            <a:r>
              <a:rPr lang="en-US" dirty="0" err="1" smtClean="0"/>
              <a:t>AvgSteps</a:t>
            </a:r>
            <a:r>
              <a:rPr lang="en-US" dirty="0" smtClean="0"/>
              <a:t> = mean(Steps, na.rm = TRUE))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9592934"/>
              </p:ext>
            </p:extLst>
          </p:nvPr>
        </p:nvGraphicFramePr>
        <p:xfrm>
          <a:off x="1073821" y="2913210"/>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1550</a:t>
                      </a:r>
                      <a:endParaRPr lang="en-US" sz="1400" dirty="0"/>
                    </a:p>
                  </a:txBody>
                  <a:tcPr>
                    <a:solidFill>
                      <a:schemeClr val="bg1">
                        <a:lumMod val="85000"/>
                      </a:schemeClr>
                    </a:solidFill>
                  </a:tcPr>
                </a:tc>
                <a:tc>
                  <a:txBody>
                    <a:bodyPr/>
                    <a:lstStyle/>
                    <a:p>
                      <a:pPr algn="ctr"/>
                      <a:r>
                        <a:rPr lang="en-US" sz="1400" dirty="0" smtClean="0"/>
                        <a:t>8</a:t>
                      </a:r>
                      <a:endParaRPr lang="en-US" sz="1400" dirty="0"/>
                    </a:p>
                  </a:txBody>
                  <a:tcPr>
                    <a:solidFill>
                      <a:schemeClr val="bg1">
                        <a:lumMod val="85000"/>
                      </a:schemeClr>
                    </a:solidFill>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2</a:t>
                      </a:r>
                      <a:endParaRPr lang="en-US" sz="1400" dirty="0"/>
                    </a:p>
                  </a:txBody>
                  <a:tcPr>
                    <a:solidFill>
                      <a:schemeClr val="bg1">
                        <a:lumMod val="85000"/>
                      </a:schemeClr>
                    </a:solidFill>
                  </a:tcPr>
                </a:tc>
                <a:tc>
                  <a:txBody>
                    <a:bodyPr/>
                    <a:lstStyle/>
                    <a:p>
                      <a:pPr algn="ctr"/>
                      <a:r>
                        <a:rPr lang="en-US" sz="1400" dirty="0" smtClean="0"/>
                        <a:t>1840</a:t>
                      </a:r>
                      <a:endParaRPr lang="en-US" sz="1400" dirty="0"/>
                    </a:p>
                  </a:txBody>
                  <a:tcPr>
                    <a:solidFill>
                      <a:schemeClr val="bg1">
                        <a:lumMod val="85000"/>
                      </a:schemeClr>
                    </a:solidFill>
                  </a:tcPr>
                </a:tc>
                <a:tc>
                  <a:txBody>
                    <a:bodyPr/>
                    <a:lstStyle/>
                    <a:p>
                      <a:pPr algn="ctr"/>
                      <a:r>
                        <a:rPr lang="en-US" sz="1400" dirty="0" smtClean="0"/>
                        <a:t>6.5</a:t>
                      </a:r>
                      <a:endParaRPr lang="en-US" sz="1400" dirty="0"/>
                    </a:p>
                  </a:txBody>
                  <a:tcPr>
                    <a:solidFill>
                      <a:schemeClr val="bg1">
                        <a:lumMod val="85000"/>
                      </a:schemeClr>
                    </a:solidFill>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3</a:t>
                      </a:r>
                      <a:endParaRPr lang="en-US" sz="1400" dirty="0"/>
                    </a:p>
                  </a:txBody>
                  <a:tcPr>
                    <a:solidFill>
                      <a:schemeClr val="bg1">
                        <a:lumMod val="85000"/>
                      </a:schemeClr>
                    </a:solidFill>
                  </a:tcPr>
                </a:tc>
                <a:tc>
                  <a:txBody>
                    <a:bodyPr/>
                    <a:lstStyle/>
                    <a:p>
                      <a:pPr algn="ctr"/>
                      <a:r>
                        <a:rPr lang="en-US" sz="1400" dirty="0" smtClean="0"/>
                        <a:t>1231</a:t>
                      </a:r>
                      <a:endParaRPr lang="en-US" sz="1400" dirty="0"/>
                    </a:p>
                  </a:txBody>
                  <a:tcPr>
                    <a:solidFill>
                      <a:schemeClr val="bg1">
                        <a:lumMod val="85000"/>
                      </a:schemeClr>
                    </a:solidFill>
                  </a:tcPr>
                </a:tc>
                <a:tc>
                  <a:txBody>
                    <a:bodyPr/>
                    <a:lstStyle/>
                    <a:p>
                      <a:pPr algn="ctr"/>
                      <a:r>
                        <a:rPr lang="en-US" sz="1400" dirty="0" smtClean="0"/>
                        <a:t>7</a:t>
                      </a:r>
                      <a:endParaRPr lang="en-US" sz="1400" dirty="0"/>
                    </a:p>
                  </a:txBody>
                  <a:tcPr>
                    <a:solidFill>
                      <a:schemeClr val="bg1">
                        <a:lumMod val="85000"/>
                      </a:schemeClr>
                    </a:solidFill>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1</a:t>
                      </a:r>
                      <a:endParaRPr lang="en-US" sz="1400" dirty="0"/>
                    </a:p>
                  </a:txBody>
                  <a:tcPr>
                    <a:solidFill>
                      <a:schemeClr val="accent5">
                        <a:lumMod val="40000"/>
                        <a:lumOff val="60000"/>
                      </a:schemeClr>
                    </a:solidFill>
                  </a:tcPr>
                </a:tc>
                <a:tc>
                  <a:txBody>
                    <a:bodyPr/>
                    <a:lstStyle/>
                    <a:p>
                      <a:pPr algn="ctr"/>
                      <a:r>
                        <a:rPr lang="en-US" sz="1400" dirty="0" smtClean="0"/>
                        <a:t>1860</a:t>
                      </a:r>
                      <a:endParaRPr lang="en-US" sz="1400" dirty="0"/>
                    </a:p>
                  </a:txBody>
                  <a:tcPr>
                    <a:solidFill>
                      <a:schemeClr val="accent5">
                        <a:lumMod val="40000"/>
                        <a:lumOff val="60000"/>
                      </a:schemeClr>
                    </a:solidFill>
                  </a:tcPr>
                </a:tc>
                <a:tc>
                  <a:txBody>
                    <a:bodyPr/>
                    <a:lstStyle/>
                    <a:p>
                      <a:pPr algn="ctr"/>
                      <a:r>
                        <a:rPr lang="en-US" sz="1400" dirty="0" smtClean="0"/>
                        <a:t>4</a:t>
                      </a:r>
                      <a:endParaRPr lang="en-US" sz="1400" dirty="0"/>
                    </a:p>
                  </a:txBody>
                  <a:tcPr>
                    <a:solidFill>
                      <a:schemeClr val="accent5">
                        <a:lumMod val="40000"/>
                        <a:lumOff val="60000"/>
                      </a:schemeClr>
                    </a:solidFill>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1800</a:t>
                      </a:r>
                      <a:endParaRPr lang="en-US" sz="1400" dirty="0"/>
                    </a:p>
                  </a:txBody>
                  <a:tcPr>
                    <a:solidFill>
                      <a:schemeClr val="accent5">
                        <a:lumMod val="40000"/>
                        <a:lumOff val="60000"/>
                      </a:schemeClr>
                    </a:solidFill>
                  </a:tcPr>
                </a:tc>
                <a:tc>
                  <a:txBody>
                    <a:bodyPr/>
                    <a:lstStyle/>
                    <a:p>
                      <a:pPr algn="ctr"/>
                      <a:r>
                        <a:rPr lang="en-US" sz="1400" dirty="0" smtClean="0"/>
                        <a:t>7</a:t>
                      </a:r>
                      <a:endParaRPr lang="en-US" sz="1400" dirty="0"/>
                    </a:p>
                  </a:txBody>
                  <a:tcPr>
                    <a:solidFill>
                      <a:schemeClr val="accent5">
                        <a:lumMod val="40000"/>
                        <a:lumOff val="60000"/>
                      </a:schemeClr>
                    </a:solidFill>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3</a:t>
                      </a:r>
                      <a:endParaRPr lang="en-US" sz="1400" dirty="0"/>
                    </a:p>
                  </a:txBody>
                  <a:tcPr>
                    <a:solidFill>
                      <a:schemeClr val="accent5">
                        <a:lumMod val="40000"/>
                        <a:lumOff val="60000"/>
                      </a:schemeClr>
                    </a:solidFill>
                  </a:tcPr>
                </a:tc>
                <a:tc>
                  <a:txBody>
                    <a:bodyPr/>
                    <a:lstStyle/>
                    <a:p>
                      <a:pPr algn="ctr"/>
                      <a:r>
                        <a:rPr lang="en-US" sz="1400" dirty="0" smtClean="0"/>
                        <a:t>1500</a:t>
                      </a:r>
                      <a:endParaRPr lang="en-US" sz="1400" dirty="0"/>
                    </a:p>
                  </a:txBody>
                  <a:tcPr>
                    <a:solidFill>
                      <a:schemeClr val="accent5">
                        <a:lumMod val="40000"/>
                        <a:lumOff val="60000"/>
                      </a:schemeClr>
                    </a:solidFill>
                  </a:tcPr>
                </a:tc>
                <a:tc>
                  <a:txBody>
                    <a:bodyPr/>
                    <a:lstStyle/>
                    <a:p>
                      <a:pPr algn="ctr"/>
                      <a:r>
                        <a:rPr lang="en-US" sz="1400" dirty="0" smtClean="0"/>
                        <a:t>6</a:t>
                      </a:r>
                      <a:endParaRPr lang="en-US" sz="1400" dirty="0"/>
                    </a:p>
                  </a:txBody>
                  <a:tcPr>
                    <a:solidFill>
                      <a:schemeClr val="accent5">
                        <a:lumMod val="40000"/>
                        <a:lumOff val="60000"/>
                      </a:schemeClr>
                    </a:solidFill>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1</a:t>
                      </a:r>
                      <a:endParaRPr lang="en-US" sz="1400" dirty="0"/>
                    </a:p>
                  </a:txBody>
                  <a:tcPr>
                    <a:solidFill>
                      <a:schemeClr val="accent4">
                        <a:lumMod val="40000"/>
                        <a:lumOff val="60000"/>
                      </a:schemeClr>
                    </a:solidFill>
                  </a:tcPr>
                </a:tc>
                <a:tc>
                  <a:txBody>
                    <a:bodyPr/>
                    <a:lstStyle/>
                    <a:p>
                      <a:pPr algn="ctr"/>
                      <a:r>
                        <a:rPr lang="en-US" sz="1400" dirty="0" smtClean="0"/>
                        <a:t>4500</a:t>
                      </a:r>
                      <a:endParaRPr lang="en-US" sz="1400" dirty="0"/>
                    </a:p>
                  </a:txBody>
                  <a:tcPr>
                    <a:solidFill>
                      <a:schemeClr val="accent4">
                        <a:lumMod val="40000"/>
                        <a:lumOff val="60000"/>
                      </a:schemeClr>
                    </a:solidFill>
                  </a:tcPr>
                </a:tc>
                <a:tc>
                  <a:txBody>
                    <a:bodyPr/>
                    <a:lstStyle/>
                    <a:p>
                      <a:pPr algn="ctr"/>
                      <a:r>
                        <a:rPr lang="en-US" sz="1400" dirty="0" smtClean="0"/>
                        <a:t>10</a:t>
                      </a:r>
                      <a:endParaRPr lang="en-US" sz="1400" dirty="0"/>
                    </a:p>
                  </a:txBody>
                  <a:tcPr>
                    <a:solidFill>
                      <a:schemeClr val="accent4">
                        <a:lumMod val="40000"/>
                        <a:lumOff val="60000"/>
                      </a:schemeClr>
                    </a:solidFill>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2</a:t>
                      </a:r>
                      <a:endParaRPr lang="en-US" sz="1400" dirty="0"/>
                    </a:p>
                  </a:txBody>
                  <a:tcPr>
                    <a:solidFill>
                      <a:schemeClr val="accent4">
                        <a:lumMod val="40000"/>
                        <a:lumOff val="60000"/>
                      </a:schemeClr>
                    </a:solidFill>
                  </a:tcPr>
                </a:tc>
                <a:tc>
                  <a:txBody>
                    <a:bodyPr/>
                    <a:lstStyle/>
                    <a:p>
                      <a:pPr algn="ctr"/>
                      <a:r>
                        <a:rPr lang="en-US" sz="1400" dirty="0" smtClean="0"/>
                        <a:t>5600</a:t>
                      </a:r>
                      <a:endParaRPr lang="en-US" sz="1400" dirty="0"/>
                    </a:p>
                  </a:txBody>
                  <a:tcPr>
                    <a:solidFill>
                      <a:schemeClr val="accent4">
                        <a:lumMod val="40000"/>
                        <a:lumOff val="60000"/>
                      </a:schemeClr>
                    </a:solidFill>
                  </a:tcPr>
                </a:tc>
                <a:tc>
                  <a:txBody>
                    <a:bodyPr/>
                    <a:lstStyle/>
                    <a:p>
                      <a:pPr algn="ctr"/>
                      <a:r>
                        <a:rPr lang="en-US" sz="1400" dirty="0" smtClean="0"/>
                        <a:t>9</a:t>
                      </a:r>
                      <a:endParaRPr lang="en-US" sz="1400" dirty="0"/>
                    </a:p>
                  </a:txBody>
                  <a:tcPr>
                    <a:solidFill>
                      <a:schemeClr val="accent4">
                        <a:lumMod val="40000"/>
                        <a:lumOff val="60000"/>
                      </a:schemeClr>
                    </a:solidFill>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8000</a:t>
                      </a:r>
                      <a:endParaRPr lang="en-US" sz="1400" dirty="0"/>
                    </a:p>
                  </a:txBody>
                  <a:tcPr>
                    <a:solidFill>
                      <a:schemeClr val="accent4">
                        <a:lumMod val="40000"/>
                        <a:lumOff val="60000"/>
                      </a:schemeClr>
                    </a:solidFill>
                  </a:tcPr>
                </a:tc>
                <a:tc>
                  <a:txBody>
                    <a:bodyPr/>
                    <a:lstStyle/>
                    <a:p>
                      <a:pPr algn="ctr"/>
                      <a:r>
                        <a:rPr lang="en-US" sz="1400" dirty="0" smtClean="0"/>
                        <a:t>8</a:t>
                      </a:r>
                      <a:endParaRPr lang="en-US" sz="1400" dirty="0"/>
                    </a:p>
                  </a:txBody>
                  <a:tcPr>
                    <a:solidFill>
                      <a:schemeClr val="accent4">
                        <a:lumMod val="40000"/>
                        <a:lumOff val="60000"/>
                      </a:schemeClr>
                    </a:solidFill>
                  </a:tcPr>
                </a:tc>
                <a:extLst>
                  <a:ext uri="{0D108BD9-81ED-4DB2-BD59-A6C34878D82A}">
                    <a16:rowId xmlns:a16="http://schemas.microsoft.com/office/drawing/2014/main" val="121036372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62168998"/>
              </p:ext>
            </p:extLst>
          </p:nvPr>
        </p:nvGraphicFramePr>
        <p:xfrm>
          <a:off x="8250731" y="3702043"/>
          <a:ext cx="2120376" cy="13499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163186597"/>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err="1" smtClean="0"/>
                        <a:t>AvgSteps</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solidFill>
                      <a:schemeClr val="bg1">
                        <a:lumMod val="85000"/>
                      </a:schemeClr>
                    </a:solidFill>
                  </a:tcPr>
                </a:tc>
                <a:tc>
                  <a:txBody>
                    <a:bodyPr/>
                    <a:lstStyle/>
                    <a:p>
                      <a:pPr algn="ctr"/>
                      <a:r>
                        <a:rPr lang="en-US" sz="1400" dirty="0" smtClean="0"/>
                        <a:t>1540.33</a:t>
                      </a:r>
                      <a:endParaRPr lang="en-US" sz="1400" dirty="0"/>
                    </a:p>
                  </a:txBody>
                  <a:tcPr>
                    <a:solidFill>
                      <a:schemeClr val="bg1">
                        <a:lumMod val="85000"/>
                      </a:schemeClr>
                    </a:solidFill>
                  </a:tcPr>
                </a:tc>
                <a:extLst>
                  <a:ext uri="{0D108BD9-81ED-4DB2-BD59-A6C34878D82A}">
                    <a16:rowId xmlns:a16="http://schemas.microsoft.com/office/drawing/2014/main" val="2356123516"/>
                  </a:ext>
                </a:extLst>
              </a:tr>
              <a:tr h="290274">
                <a:tc>
                  <a:txBody>
                    <a:bodyPr/>
                    <a:lstStyle/>
                    <a:p>
                      <a:pPr algn="ctr"/>
                      <a:r>
                        <a:rPr lang="en-US" sz="1400" dirty="0" smtClean="0"/>
                        <a:t>2</a:t>
                      </a:r>
                      <a:endParaRPr lang="en-US" sz="1400" dirty="0"/>
                    </a:p>
                  </a:txBody>
                  <a:tcPr>
                    <a:solidFill>
                      <a:schemeClr val="accent5">
                        <a:lumMod val="40000"/>
                        <a:lumOff val="60000"/>
                      </a:schemeClr>
                    </a:solidFill>
                  </a:tcPr>
                </a:tc>
                <a:tc>
                  <a:txBody>
                    <a:bodyPr/>
                    <a:lstStyle/>
                    <a:p>
                      <a:pPr algn="ctr"/>
                      <a:r>
                        <a:rPr lang="en-US" sz="1400" dirty="0" smtClean="0"/>
                        <a:t>1720</a:t>
                      </a:r>
                      <a:endParaRPr lang="en-US" sz="1400" dirty="0"/>
                    </a:p>
                  </a:txBody>
                  <a:tcPr>
                    <a:solidFill>
                      <a:schemeClr val="accent5">
                        <a:lumMod val="40000"/>
                        <a:lumOff val="60000"/>
                      </a:schemeClr>
                    </a:solidFill>
                  </a:tcPr>
                </a:tc>
                <a:extLst>
                  <a:ext uri="{0D108BD9-81ED-4DB2-BD59-A6C34878D82A}">
                    <a16:rowId xmlns:a16="http://schemas.microsoft.com/office/drawing/2014/main" val="1752404732"/>
                  </a:ext>
                </a:extLst>
              </a:tr>
              <a:tr h="290274">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6033.33</a:t>
                      </a:r>
                      <a:endParaRPr lang="en-US" sz="1400" dirty="0"/>
                    </a:p>
                  </a:txBody>
                  <a:tcPr>
                    <a:solidFill>
                      <a:schemeClr val="accent4">
                        <a:lumMod val="40000"/>
                        <a:lumOff val="60000"/>
                      </a:schemeClr>
                    </a:solidFill>
                  </a:tcPr>
                </a:tc>
                <a:extLst>
                  <a:ext uri="{0D108BD9-81ED-4DB2-BD59-A6C34878D82A}">
                    <a16:rowId xmlns:a16="http://schemas.microsoft.com/office/drawing/2014/main" val="1452329833"/>
                  </a:ext>
                </a:extLst>
              </a:tr>
            </a:tbl>
          </a:graphicData>
        </a:graphic>
      </p:graphicFrame>
      <p:sp>
        <p:nvSpPr>
          <p:cNvPr id="7" name="Right Arrow 6"/>
          <p:cNvSpPr/>
          <p:nvPr/>
        </p:nvSpPr>
        <p:spPr>
          <a:xfrm>
            <a:off x="6045701" y="4251448"/>
            <a:ext cx="1473902" cy="251130"/>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84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Super Helpful Reference</a:t>
            </a:r>
            <a:endParaRPr lang="en-US" dirty="0"/>
          </a:p>
        </p:txBody>
      </p:sp>
      <p:pic>
        <p:nvPicPr>
          <p:cNvPr id="1026" name="Picture 2" descr="Buy from amaz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735" y="1930958"/>
            <a:ext cx="2894511" cy="43417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90302" y="4101841"/>
            <a:ext cx="4413772" cy="461665"/>
          </a:xfrm>
          <a:prstGeom prst="rect">
            <a:avLst/>
          </a:prstGeom>
        </p:spPr>
        <p:txBody>
          <a:bodyPr wrap="none">
            <a:spAutoFit/>
          </a:bodyPr>
          <a:lstStyle/>
          <a:p>
            <a:r>
              <a:rPr lang="en-US" sz="2400" dirty="0" smtClean="0"/>
              <a:t>https://r4ds.had.co.nz/index.html</a:t>
            </a:r>
            <a:endParaRPr lang="en-US" sz="2400" dirty="0"/>
          </a:p>
        </p:txBody>
      </p:sp>
      <p:sp>
        <p:nvSpPr>
          <p:cNvPr id="3" name="TextBox 2"/>
          <p:cNvSpPr txBox="1"/>
          <p:nvPr/>
        </p:nvSpPr>
        <p:spPr>
          <a:xfrm>
            <a:off x="838200" y="2347031"/>
            <a:ext cx="6328144" cy="954107"/>
          </a:xfrm>
          <a:prstGeom prst="rect">
            <a:avLst/>
          </a:prstGeom>
          <a:noFill/>
        </p:spPr>
        <p:txBody>
          <a:bodyPr wrap="square" rtlCol="0">
            <a:spAutoFit/>
          </a:bodyPr>
          <a:lstStyle/>
          <a:p>
            <a:r>
              <a:rPr lang="en-US" sz="2800" dirty="0" smtClean="0"/>
              <a:t>The content and visuals in this presentation are from </a:t>
            </a:r>
            <a:r>
              <a:rPr lang="en-US" sz="2800" i="1" dirty="0" smtClean="0"/>
              <a:t>R for Data Science:</a:t>
            </a:r>
            <a:endParaRPr lang="en-US" sz="2800" dirty="0"/>
          </a:p>
        </p:txBody>
      </p:sp>
    </p:spTree>
    <p:extLst>
      <p:ext uri="{BB962C8B-B14F-4D97-AF65-F5344CB8AC3E}">
        <p14:creationId xmlns:p14="http://schemas.microsoft.com/office/powerpoint/2010/main" val="731664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tidyverse</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Tidyverse</a:t>
            </a:r>
            <a:r>
              <a:rPr lang="en-US" dirty="0" smtClean="0"/>
              <a:t> is a collection of R packages that are designed to work together.</a:t>
            </a:r>
          </a:p>
          <a:p>
            <a:pPr lvl="1"/>
            <a:r>
              <a:rPr lang="en-US" dirty="0" err="1"/>
              <a:t>d</a:t>
            </a:r>
            <a:r>
              <a:rPr lang="en-US" dirty="0" err="1" smtClean="0"/>
              <a:t>plyr</a:t>
            </a:r>
            <a:r>
              <a:rPr lang="en-US" dirty="0" smtClean="0"/>
              <a:t>: data manipulation</a:t>
            </a:r>
          </a:p>
          <a:p>
            <a:pPr lvl="1"/>
            <a:r>
              <a:rPr lang="en-US" dirty="0" err="1"/>
              <a:t>t</a:t>
            </a:r>
            <a:r>
              <a:rPr lang="en-US" dirty="0" err="1" smtClean="0"/>
              <a:t>idyr</a:t>
            </a:r>
            <a:r>
              <a:rPr lang="en-US" dirty="0" smtClean="0"/>
              <a:t>: tidying data, changing the shape of data (pivoting)</a:t>
            </a:r>
          </a:p>
          <a:p>
            <a:pPr lvl="1"/>
            <a:r>
              <a:rPr lang="en-US" dirty="0"/>
              <a:t>g</a:t>
            </a:r>
            <a:r>
              <a:rPr lang="en-US" dirty="0" smtClean="0"/>
              <a:t>gplot2: visualizing data</a:t>
            </a:r>
          </a:p>
          <a:p>
            <a:pPr lvl="1"/>
            <a:r>
              <a:rPr lang="en-US" dirty="0" err="1"/>
              <a:t>l</a:t>
            </a:r>
            <a:r>
              <a:rPr lang="en-US" dirty="0" err="1" smtClean="0"/>
              <a:t>ubridate</a:t>
            </a:r>
            <a:r>
              <a:rPr lang="en-US" dirty="0" smtClean="0"/>
              <a:t>: managing data with dates/times</a:t>
            </a:r>
          </a:p>
          <a:p>
            <a:pPr lvl="1"/>
            <a:r>
              <a:rPr lang="en-US" dirty="0" smtClean="0"/>
              <a:t>Pipes (% &gt;%): applying a sequence of steps to data (chaining operations)</a:t>
            </a:r>
          </a:p>
          <a:p>
            <a:pPr marL="457200" lvl="1" indent="0">
              <a:buNone/>
            </a:pPr>
            <a:r>
              <a:rPr lang="en-US" dirty="0" smtClean="0"/>
              <a:t>…..And more!</a:t>
            </a:r>
            <a:endParaRPr lang="en-US" dirty="0"/>
          </a:p>
        </p:txBody>
      </p:sp>
    </p:spTree>
    <p:extLst>
      <p:ext uri="{BB962C8B-B14F-4D97-AF65-F5344CB8AC3E}">
        <p14:creationId xmlns:p14="http://schemas.microsoft.com/office/powerpoint/2010/main" val="3199392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Workflow of Data Analysis</a:t>
            </a:r>
            <a:endParaRPr lang="en-US" dirty="0"/>
          </a:p>
        </p:txBody>
      </p:sp>
      <p:pic>
        <p:nvPicPr>
          <p:cNvPr id="3074" name="Picture 2" descr="https://d33wubrfki0l68.cloudfront.net/571b056757d68e6df81a3e3853f54d3c76ad6efc/32d37/diagrams/data-sci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156" y="2631583"/>
            <a:ext cx="7924253" cy="291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56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Workflow of Data Analysis</a:t>
            </a:r>
            <a:endParaRPr lang="en-US" dirty="0"/>
          </a:p>
        </p:txBody>
      </p:sp>
      <p:pic>
        <p:nvPicPr>
          <p:cNvPr id="3074" name="Picture 2" descr="https://d33wubrfki0l68.cloudfront.net/571b056757d68e6df81a3e3853f54d3c76ad6efc/32d37/diagrams/data-sci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156" y="2631583"/>
            <a:ext cx="7924253" cy="2912203"/>
          </a:xfrm>
          <a:prstGeom prst="rect">
            <a:avLst/>
          </a:prstGeom>
          <a:noFill/>
          <a:extLst>
            <a:ext uri="{909E8E84-426E-40DD-AFC4-6F175D3DCCD1}">
              <a14:hiddenFill xmlns:a14="http://schemas.microsoft.com/office/drawing/2010/main">
                <a:solidFill>
                  <a:srgbClr val="FFFFFF"/>
                </a:solidFill>
              </a14:hiddenFill>
            </a:ext>
          </a:extLst>
        </p:spPr>
      </p:pic>
      <p:sp>
        <p:nvSpPr>
          <p:cNvPr id="3" name="Frame 2"/>
          <p:cNvSpPr/>
          <p:nvPr/>
        </p:nvSpPr>
        <p:spPr>
          <a:xfrm>
            <a:off x="3381155" y="3556057"/>
            <a:ext cx="712380" cy="62253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4618077" y="3628178"/>
            <a:ext cx="1304258" cy="47013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9794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tidy data?</a:t>
            </a:r>
            <a:endParaRPr lang="en-US" dirty="0"/>
          </a:p>
        </p:txBody>
      </p:sp>
      <p:sp>
        <p:nvSpPr>
          <p:cNvPr id="3" name="Content Placeholder 2"/>
          <p:cNvSpPr>
            <a:spLocks noGrp="1"/>
          </p:cNvSpPr>
          <p:nvPr>
            <p:ph idx="1"/>
          </p:nvPr>
        </p:nvSpPr>
        <p:spPr/>
        <p:txBody>
          <a:bodyPr/>
          <a:lstStyle/>
          <a:p>
            <a:r>
              <a:rPr lang="en-US" dirty="0" smtClean="0"/>
              <a:t>Data that is organized in a consistent and easy-to-use fashion</a:t>
            </a:r>
          </a:p>
          <a:p>
            <a:r>
              <a:rPr lang="en-US" dirty="0" smtClean="0"/>
              <a:t>Three interrelated rules which make a dataset tidy:</a:t>
            </a:r>
          </a:p>
          <a:p>
            <a:endParaRPr lang="en-US" dirty="0"/>
          </a:p>
        </p:txBody>
      </p:sp>
      <p:pic>
        <p:nvPicPr>
          <p:cNvPr id="2050" name="Picture 2" descr="Following three rules makes a dataset tidy: variables are in columns, observations are in rows, and values are in ce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136" y="2968570"/>
            <a:ext cx="8307863" cy="25962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94560" y="5698226"/>
            <a:ext cx="2076995" cy="523220"/>
          </a:xfrm>
          <a:prstGeom prst="rect">
            <a:avLst/>
          </a:prstGeom>
          <a:noFill/>
        </p:spPr>
        <p:txBody>
          <a:bodyPr wrap="square" rtlCol="0">
            <a:spAutoFit/>
          </a:bodyPr>
          <a:lstStyle/>
          <a:p>
            <a:pPr algn="ctr"/>
            <a:r>
              <a:rPr lang="en-US" sz="1400" dirty="0" smtClean="0"/>
              <a:t>Each variable must have its own column.</a:t>
            </a:r>
            <a:endParaRPr lang="en-US" sz="1400" dirty="0"/>
          </a:p>
        </p:txBody>
      </p:sp>
      <p:sp>
        <p:nvSpPr>
          <p:cNvPr id="6" name="TextBox 5"/>
          <p:cNvSpPr txBox="1"/>
          <p:nvPr/>
        </p:nvSpPr>
        <p:spPr>
          <a:xfrm>
            <a:off x="4946468" y="5698226"/>
            <a:ext cx="2076995" cy="523220"/>
          </a:xfrm>
          <a:prstGeom prst="rect">
            <a:avLst/>
          </a:prstGeom>
          <a:noFill/>
        </p:spPr>
        <p:txBody>
          <a:bodyPr wrap="square" rtlCol="0">
            <a:spAutoFit/>
          </a:bodyPr>
          <a:lstStyle/>
          <a:p>
            <a:pPr algn="ctr"/>
            <a:r>
              <a:rPr lang="en-US" sz="1400" dirty="0" smtClean="0"/>
              <a:t>Each observation must have its own row.</a:t>
            </a:r>
            <a:endParaRPr lang="en-US" sz="1400" dirty="0"/>
          </a:p>
        </p:txBody>
      </p:sp>
      <p:sp>
        <p:nvSpPr>
          <p:cNvPr id="7" name="TextBox 6"/>
          <p:cNvSpPr txBox="1"/>
          <p:nvPr/>
        </p:nvSpPr>
        <p:spPr>
          <a:xfrm>
            <a:off x="7698376" y="5675985"/>
            <a:ext cx="2076995" cy="523220"/>
          </a:xfrm>
          <a:prstGeom prst="rect">
            <a:avLst/>
          </a:prstGeom>
          <a:noFill/>
        </p:spPr>
        <p:txBody>
          <a:bodyPr wrap="square" rtlCol="0">
            <a:spAutoFit/>
          </a:bodyPr>
          <a:lstStyle/>
          <a:p>
            <a:pPr algn="ctr"/>
            <a:r>
              <a:rPr lang="en-US" sz="1400" dirty="0" smtClean="0"/>
              <a:t>Each value must have its own cell.</a:t>
            </a:r>
            <a:endParaRPr lang="en-US" sz="1400" dirty="0"/>
          </a:p>
        </p:txBody>
      </p:sp>
    </p:spTree>
    <p:extLst>
      <p:ext uri="{BB962C8B-B14F-4D97-AF65-F5344CB8AC3E}">
        <p14:creationId xmlns:p14="http://schemas.microsoft.com/office/powerpoint/2010/main" val="2137491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Challenges in Tidying Data: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One variable might be spread across multiple columns.</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One observation might be scattered across multiple rows.</a:t>
            </a:r>
            <a:endParaRPr lang="en-US" dirty="0"/>
          </a:p>
        </p:txBody>
      </p:sp>
    </p:spTree>
    <p:extLst>
      <p:ext uri="{BB962C8B-B14F-4D97-AF65-F5344CB8AC3E}">
        <p14:creationId xmlns:p14="http://schemas.microsoft.com/office/powerpoint/2010/main" val="1065721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Challenges in Tidying Data: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One variable might be spread across multiple columns.</a:t>
            </a:r>
          </a:p>
          <a:p>
            <a:pPr marL="0" indent="0">
              <a:buNone/>
            </a:pPr>
            <a:r>
              <a:rPr lang="en-US" dirty="0"/>
              <a:t> </a:t>
            </a:r>
            <a:r>
              <a:rPr lang="en-US" dirty="0" smtClean="0"/>
              <a:t>     </a:t>
            </a:r>
            <a:r>
              <a:rPr lang="en-US" dirty="0" err="1" smtClean="0"/>
              <a:t>Tidyverse</a:t>
            </a:r>
            <a:r>
              <a:rPr lang="en-US" dirty="0" smtClean="0"/>
              <a:t> Solution:</a:t>
            </a:r>
            <a:r>
              <a:rPr lang="en-US" dirty="0"/>
              <a:t> </a:t>
            </a:r>
            <a:r>
              <a:rPr lang="en-US" b="1" dirty="0" err="1" smtClean="0"/>
              <a:t>pivot_longer</a:t>
            </a:r>
            <a:endParaRPr lang="en-US" b="1" dirty="0" smtClean="0"/>
          </a:p>
          <a:p>
            <a:pPr marL="0" indent="0">
              <a:buNone/>
            </a:pPr>
            <a:r>
              <a:rPr lang="en-US" sz="1800" dirty="0" smtClean="0"/>
              <a:t>          Data %&gt;% </a:t>
            </a:r>
            <a:r>
              <a:rPr lang="en-US" sz="1800" dirty="0" err="1" smtClean="0"/>
              <a:t>pivot_longer</a:t>
            </a:r>
            <a:r>
              <a:rPr lang="en-US" sz="1800" dirty="0" smtClean="0"/>
              <a:t>(c(Day1, Day2, Day3), </a:t>
            </a:r>
            <a:r>
              <a:rPr lang="en-US" sz="1800" dirty="0" err="1" smtClean="0"/>
              <a:t>names_to</a:t>
            </a:r>
            <a:r>
              <a:rPr lang="en-US" sz="1800" dirty="0" smtClean="0"/>
              <a:t> = “Day”, </a:t>
            </a:r>
            <a:r>
              <a:rPr lang="en-US" sz="1800" dirty="0" err="1" smtClean="0"/>
              <a:t>values_to</a:t>
            </a:r>
            <a:r>
              <a:rPr lang="en-US" sz="1800" dirty="0" smtClean="0"/>
              <a:t> = “Steps”)</a:t>
            </a:r>
          </a:p>
        </p:txBody>
      </p:sp>
      <p:graphicFrame>
        <p:nvGraphicFramePr>
          <p:cNvPr id="4" name="Table 3"/>
          <p:cNvGraphicFramePr>
            <a:graphicFrameLocks noGrp="1"/>
          </p:cNvGraphicFramePr>
          <p:nvPr>
            <p:extLst>
              <p:ext uri="{D42A27DB-BD31-4B8C-83A1-F6EECF244321}">
                <p14:modId xmlns:p14="http://schemas.microsoft.com/office/powerpoint/2010/main" val="3797992011"/>
              </p:ext>
            </p:extLst>
          </p:nvPr>
        </p:nvGraphicFramePr>
        <p:xfrm>
          <a:off x="991477" y="4341891"/>
          <a:ext cx="4232864" cy="12192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gridCol w="1058216">
                  <a:extLst>
                    <a:ext uri="{9D8B030D-6E8A-4147-A177-3AD203B41FA5}">
                      <a16:colId xmlns:a16="http://schemas.microsoft.com/office/drawing/2014/main" val="4167695508"/>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Day</a:t>
                      </a:r>
                      <a:r>
                        <a:rPr lang="en-US" sz="1400" baseline="0" dirty="0" smtClean="0"/>
                        <a:t>3</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2</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3</a:t>
                      </a:r>
                      <a:endParaRPr lang="en-US" sz="1400" dirty="0"/>
                    </a:p>
                  </a:txBody>
                  <a:tcPr/>
                </a:tc>
                <a:tc>
                  <a:txBody>
                    <a:bodyPr/>
                    <a:lstStyle/>
                    <a:p>
                      <a:pPr algn="ctr"/>
                      <a:r>
                        <a:rPr lang="en-US" sz="1400" dirty="0" smtClean="0"/>
                        <a:t>4500</a:t>
                      </a:r>
                      <a:endParaRPr lang="en-US" sz="1400" dirty="0"/>
                    </a:p>
                  </a:txBody>
                  <a:tcPr/>
                </a:tc>
                <a:tc>
                  <a:txBody>
                    <a:bodyPr/>
                    <a:lstStyle/>
                    <a:p>
                      <a:pPr algn="ctr"/>
                      <a:r>
                        <a:rPr lang="en-US" sz="1400" dirty="0" smtClean="0"/>
                        <a:t>5600</a:t>
                      </a:r>
                      <a:endParaRPr lang="en-US" sz="1400" dirty="0"/>
                    </a:p>
                  </a:txBody>
                  <a:tcPr/>
                </a:tc>
                <a:tc>
                  <a:txBody>
                    <a:bodyPr/>
                    <a:lstStyle/>
                    <a:p>
                      <a:pPr algn="ctr"/>
                      <a:r>
                        <a:rPr lang="en-US" sz="1400" dirty="0" smtClean="0"/>
                        <a:t>8000</a:t>
                      </a:r>
                      <a:endParaRPr lang="en-US" sz="1400" dirty="0"/>
                    </a:p>
                  </a:txBody>
                  <a:tcPr/>
                </a:tc>
                <a:extLst>
                  <a:ext uri="{0D108BD9-81ED-4DB2-BD59-A6C34878D82A}">
                    <a16:rowId xmlns:a16="http://schemas.microsoft.com/office/drawing/2014/main" val="145232983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574328"/>
              </p:ext>
            </p:extLst>
          </p:nvPr>
        </p:nvGraphicFramePr>
        <p:xfrm>
          <a:off x="7718098" y="3514201"/>
          <a:ext cx="3174648" cy="30480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1</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1</a:t>
                      </a:r>
                      <a:endParaRPr lang="en-US" sz="1400" dirty="0"/>
                    </a:p>
                  </a:txBody>
                  <a:tcPr/>
                </a:tc>
                <a:tc>
                  <a:txBody>
                    <a:bodyPr/>
                    <a:lstStyle/>
                    <a:p>
                      <a:pPr algn="ctr"/>
                      <a:r>
                        <a:rPr lang="en-US" sz="1400" dirty="0" smtClean="0"/>
                        <a:t>Day3</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1452329833"/>
                  </a:ext>
                </a:extLst>
              </a:tr>
              <a:tr h="279240">
                <a:tc>
                  <a:txBody>
                    <a:bodyPr/>
                    <a:lstStyle/>
                    <a:p>
                      <a:pPr algn="ctr"/>
                      <a:r>
                        <a:rPr lang="en-US" sz="1400" dirty="0" smtClean="0"/>
                        <a:t>2</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1860</a:t>
                      </a:r>
                      <a:endParaRPr lang="en-US" sz="1400" dirty="0"/>
                    </a:p>
                  </a:txBody>
                  <a:tcPr/>
                </a:tc>
                <a:extLst>
                  <a:ext uri="{0D108BD9-81ED-4DB2-BD59-A6C34878D82A}">
                    <a16:rowId xmlns:a16="http://schemas.microsoft.com/office/drawing/2014/main" val="1647427329"/>
                  </a:ext>
                </a:extLst>
              </a:tr>
              <a:tr h="279240">
                <a:tc>
                  <a:txBody>
                    <a:bodyPr/>
                    <a:lstStyle/>
                    <a:p>
                      <a:pPr algn="ctr"/>
                      <a:r>
                        <a:rPr lang="en-US" sz="1400" dirty="0" smtClean="0"/>
                        <a:t>2</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1800</a:t>
                      </a:r>
                      <a:endParaRPr lang="en-US" sz="1400" dirty="0"/>
                    </a:p>
                  </a:txBody>
                  <a:tcPr/>
                </a:tc>
                <a:extLst>
                  <a:ext uri="{0D108BD9-81ED-4DB2-BD59-A6C34878D82A}">
                    <a16:rowId xmlns:a16="http://schemas.microsoft.com/office/drawing/2014/main" val="877653087"/>
                  </a:ext>
                </a:extLst>
              </a:tr>
              <a:tr h="279240">
                <a:tc>
                  <a:txBody>
                    <a:bodyPr/>
                    <a:lstStyle/>
                    <a:p>
                      <a:pPr algn="ctr"/>
                      <a:r>
                        <a:rPr lang="en-US" sz="1400" dirty="0" smtClean="0"/>
                        <a:t>2</a:t>
                      </a:r>
                      <a:endParaRPr lang="en-US" sz="1400" dirty="0"/>
                    </a:p>
                  </a:txBody>
                  <a:tcPr/>
                </a:tc>
                <a:tc>
                  <a:txBody>
                    <a:bodyPr/>
                    <a:lstStyle/>
                    <a:p>
                      <a:pPr algn="ctr"/>
                      <a:r>
                        <a:rPr lang="en-US" sz="1400" dirty="0" smtClean="0"/>
                        <a:t>Day3</a:t>
                      </a:r>
                      <a:endParaRPr lang="en-US" sz="1400" dirty="0"/>
                    </a:p>
                  </a:txBody>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2962025152"/>
                  </a:ext>
                </a:extLst>
              </a:tr>
              <a:tr h="279240">
                <a:tc>
                  <a:txBody>
                    <a:bodyPr/>
                    <a:lstStyle/>
                    <a:p>
                      <a:pPr algn="ctr"/>
                      <a:r>
                        <a:rPr lang="en-US" sz="1400" dirty="0" smtClean="0"/>
                        <a:t>3</a:t>
                      </a:r>
                      <a:endParaRPr lang="en-US" sz="1400" dirty="0"/>
                    </a:p>
                  </a:txBody>
                  <a:tcPr/>
                </a:tc>
                <a:tc>
                  <a:txBody>
                    <a:bodyPr/>
                    <a:lstStyle/>
                    <a:p>
                      <a:pPr algn="ctr"/>
                      <a:r>
                        <a:rPr lang="en-US" sz="1400" dirty="0" smtClean="0"/>
                        <a:t>Day1</a:t>
                      </a:r>
                      <a:endParaRPr lang="en-US" sz="1400" dirty="0"/>
                    </a:p>
                  </a:txBody>
                  <a:tcPr/>
                </a:tc>
                <a:tc>
                  <a:txBody>
                    <a:bodyPr/>
                    <a:lstStyle/>
                    <a:p>
                      <a:pPr algn="ctr"/>
                      <a:r>
                        <a:rPr lang="en-US" sz="1400" dirty="0" smtClean="0"/>
                        <a:t>4500</a:t>
                      </a:r>
                      <a:endParaRPr lang="en-US" sz="1400" dirty="0"/>
                    </a:p>
                  </a:txBody>
                  <a:tcPr/>
                </a:tc>
                <a:extLst>
                  <a:ext uri="{0D108BD9-81ED-4DB2-BD59-A6C34878D82A}">
                    <a16:rowId xmlns:a16="http://schemas.microsoft.com/office/drawing/2014/main" val="1389937693"/>
                  </a:ext>
                </a:extLst>
              </a:tr>
              <a:tr h="279240">
                <a:tc>
                  <a:txBody>
                    <a:bodyPr/>
                    <a:lstStyle/>
                    <a:p>
                      <a:pPr algn="ctr"/>
                      <a:r>
                        <a:rPr lang="en-US" sz="1400" dirty="0" smtClean="0"/>
                        <a:t>3</a:t>
                      </a:r>
                      <a:endParaRPr lang="en-US" sz="1400" dirty="0"/>
                    </a:p>
                  </a:txBody>
                  <a:tcPr/>
                </a:tc>
                <a:tc>
                  <a:txBody>
                    <a:bodyPr/>
                    <a:lstStyle/>
                    <a:p>
                      <a:pPr algn="ctr"/>
                      <a:r>
                        <a:rPr lang="en-US" sz="1400" dirty="0" smtClean="0"/>
                        <a:t>Day2</a:t>
                      </a:r>
                      <a:endParaRPr lang="en-US" sz="1400" dirty="0"/>
                    </a:p>
                  </a:txBody>
                  <a:tcPr/>
                </a:tc>
                <a:tc>
                  <a:txBody>
                    <a:bodyPr/>
                    <a:lstStyle/>
                    <a:p>
                      <a:pPr algn="ctr"/>
                      <a:r>
                        <a:rPr lang="en-US" sz="1400" dirty="0" smtClean="0"/>
                        <a:t>5600</a:t>
                      </a:r>
                      <a:endParaRPr lang="en-US" sz="1400" dirty="0"/>
                    </a:p>
                  </a:txBody>
                  <a:tcPr/>
                </a:tc>
                <a:extLst>
                  <a:ext uri="{0D108BD9-81ED-4DB2-BD59-A6C34878D82A}">
                    <a16:rowId xmlns:a16="http://schemas.microsoft.com/office/drawing/2014/main" val="3249558624"/>
                  </a:ext>
                </a:extLst>
              </a:tr>
              <a:tr h="279240">
                <a:tc>
                  <a:txBody>
                    <a:bodyPr/>
                    <a:lstStyle/>
                    <a:p>
                      <a:pPr algn="ctr"/>
                      <a:r>
                        <a:rPr lang="en-US" sz="1400" dirty="0" smtClean="0"/>
                        <a:t>3</a:t>
                      </a:r>
                      <a:endParaRPr lang="en-US" sz="1400" dirty="0"/>
                    </a:p>
                  </a:txBody>
                  <a:tcPr/>
                </a:tc>
                <a:tc>
                  <a:txBody>
                    <a:bodyPr/>
                    <a:lstStyle/>
                    <a:p>
                      <a:pPr algn="ctr"/>
                      <a:r>
                        <a:rPr lang="en-US" sz="1400" dirty="0" smtClean="0"/>
                        <a:t>Day3</a:t>
                      </a:r>
                      <a:endParaRPr lang="en-US" sz="1400" dirty="0"/>
                    </a:p>
                  </a:txBody>
                  <a:tcPr/>
                </a:tc>
                <a:tc>
                  <a:txBody>
                    <a:bodyPr/>
                    <a:lstStyle/>
                    <a:p>
                      <a:pPr algn="ctr"/>
                      <a:r>
                        <a:rPr lang="en-US" sz="1400" dirty="0" smtClean="0"/>
                        <a:t>8000</a:t>
                      </a:r>
                      <a:endParaRPr lang="en-US" sz="1400" dirty="0"/>
                    </a:p>
                  </a:txBody>
                  <a:tcPr/>
                </a:tc>
                <a:extLst>
                  <a:ext uri="{0D108BD9-81ED-4DB2-BD59-A6C34878D82A}">
                    <a16:rowId xmlns:a16="http://schemas.microsoft.com/office/drawing/2014/main" val="1210363720"/>
                  </a:ext>
                </a:extLst>
              </a:tr>
            </a:tbl>
          </a:graphicData>
        </a:graphic>
      </p:graphicFrame>
      <p:sp>
        <p:nvSpPr>
          <p:cNvPr id="6" name="Right Arrow 5"/>
          <p:cNvSpPr/>
          <p:nvPr/>
        </p:nvSpPr>
        <p:spPr>
          <a:xfrm>
            <a:off x="5470634" y="4951491"/>
            <a:ext cx="1970690" cy="243247"/>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6645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combining two datasets?</a:t>
            </a:r>
            <a:endParaRPr lang="en-US" dirty="0"/>
          </a:p>
        </p:txBody>
      </p:sp>
      <p:sp>
        <p:nvSpPr>
          <p:cNvPr id="3" name="Content Placeholder 2"/>
          <p:cNvSpPr>
            <a:spLocks noGrp="1"/>
          </p:cNvSpPr>
          <p:nvPr>
            <p:ph idx="1"/>
          </p:nvPr>
        </p:nvSpPr>
        <p:spPr/>
        <p:txBody>
          <a:bodyPr/>
          <a:lstStyle/>
          <a:p>
            <a:pPr marL="0" indent="0">
              <a:buNone/>
            </a:pPr>
            <a:r>
              <a:rPr lang="en-US" dirty="0" smtClean="0"/>
              <a:t>Consider: </a:t>
            </a:r>
            <a:r>
              <a:rPr lang="en-US" dirty="0" err="1" smtClean="0"/>
              <a:t>left_join</a:t>
            </a:r>
            <a:r>
              <a:rPr lang="en-US" dirty="0" smtClean="0"/>
              <a:t>, </a:t>
            </a:r>
            <a:r>
              <a:rPr lang="en-US" dirty="0" err="1" smtClean="0"/>
              <a:t>right_join</a:t>
            </a:r>
            <a:r>
              <a:rPr lang="en-US" dirty="0" smtClean="0"/>
              <a:t>, </a:t>
            </a:r>
            <a:r>
              <a:rPr lang="en-US" dirty="0" err="1" smtClean="0"/>
              <a:t>full_join</a:t>
            </a:r>
            <a:endParaRPr lang="en-US" sz="1800" dirty="0"/>
          </a:p>
          <a:p>
            <a:pPr marL="0" indent="0">
              <a:buNone/>
            </a:pPr>
            <a:endParaRPr lang="en-US" sz="1800" dirty="0"/>
          </a:p>
          <a:p>
            <a:pPr marL="0" indent="0">
              <a:buNone/>
            </a:pPr>
            <a:r>
              <a:rPr lang="en-US" sz="1800" dirty="0"/>
              <a:t> </a:t>
            </a:r>
            <a:r>
              <a:rPr lang="en-US" sz="1800" dirty="0" err="1" smtClean="0"/>
              <a:t>left_join</a:t>
            </a:r>
            <a:r>
              <a:rPr lang="en-US" sz="1800" dirty="0" smtClean="0"/>
              <a:t>(Data1, Data2, by = c(“Participant”, “Day”))</a:t>
            </a:r>
          </a:p>
        </p:txBody>
      </p:sp>
      <p:graphicFrame>
        <p:nvGraphicFramePr>
          <p:cNvPr id="5" name="Table 4"/>
          <p:cNvGraphicFramePr>
            <a:graphicFrameLocks noGrp="1"/>
          </p:cNvGraphicFramePr>
          <p:nvPr>
            <p:extLst>
              <p:ext uri="{D42A27DB-BD31-4B8C-83A1-F6EECF244321}">
                <p14:modId xmlns:p14="http://schemas.microsoft.com/office/powerpoint/2010/main" val="1084409052"/>
              </p:ext>
            </p:extLst>
          </p:nvPr>
        </p:nvGraphicFramePr>
        <p:xfrm>
          <a:off x="213712" y="3427491"/>
          <a:ext cx="3174648" cy="30480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extLst>
                  <a:ext uri="{0D108BD9-81ED-4DB2-BD59-A6C34878D82A}">
                    <a16:rowId xmlns:a16="http://schemas.microsoft.com/office/drawing/2014/main" val="1452329833"/>
                  </a:ext>
                </a:extLst>
              </a:tr>
              <a:tr h="279240">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extLst>
                  <a:ext uri="{0D108BD9-81ED-4DB2-BD59-A6C34878D82A}">
                    <a16:rowId xmlns:a16="http://schemas.microsoft.com/office/drawing/2014/main" val="1647427329"/>
                  </a:ext>
                </a:extLst>
              </a:tr>
              <a:tr h="279240">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extLst>
                  <a:ext uri="{0D108BD9-81ED-4DB2-BD59-A6C34878D82A}">
                    <a16:rowId xmlns:a16="http://schemas.microsoft.com/office/drawing/2014/main" val="877653087"/>
                  </a:ext>
                </a:extLst>
              </a:tr>
              <a:tr h="279240">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extLst>
                  <a:ext uri="{0D108BD9-81ED-4DB2-BD59-A6C34878D82A}">
                    <a16:rowId xmlns:a16="http://schemas.microsoft.com/office/drawing/2014/main" val="2962025152"/>
                  </a:ext>
                </a:extLst>
              </a:tr>
              <a:tr h="279240">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4500</a:t>
                      </a:r>
                      <a:endParaRPr lang="en-US" sz="1400" dirty="0"/>
                    </a:p>
                  </a:txBody>
                  <a:tcPr/>
                </a:tc>
                <a:extLst>
                  <a:ext uri="{0D108BD9-81ED-4DB2-BD59-A6C34878D82A}">
                    <a16:rowId xmlns:a16="http://schemas.microsoft.com/office/drawing/2014/main" val="1389937693"/>
                  </a:ext>
                </a:extLst>
              </a:tr>
              <a:tr h="279240">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5600</a:t>
                      </a:r>
                      <a:endParaRPr lang="en-US" sz="1400" dirty="0"/>
                    </a:p>
                  </a:txBody>
                  <a:tcPr/>
                </a:tc>
                <a:extLst>
                  <a:ext uri="{0D108BD9-81ED-4DB2-BD59-A6C34878D82A}">
                    <a16:rowId xmlns:a16="http://schemas.microsoft.com/office/drawing/2014/main" val="3249558624"/>
                  </a:ext>
                </a:extLst>
              </a:tr>
              <a:tr h="279240">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8000</a:t>
                      </a:r>
                      <a:endParaRPr lang="en-US" sz="1400" dirty="0"/>
                    </a:p>
                  </a:txBody>
                  <a:tcPr/>
                </a:tc>
                <a:extLst>
                  <a:ext uri="{0D108BD9-81ED-4DB2-BD59-A6C34878D82A}">
                    <a16:rowId xmlns:a16="http://schemas.microsoft.com/office/drawing/2014/main" val="1210363720"/>
                  </a:ext>
                </a:extLst>
              </a:tr>
            </a:tbl>
          </a:graphicData>
        </a:graphic>
      </p:graphicFrame>
      <p:sp>
        <p:nvSpPr>
          <p:cNvPr id="6" name="Right Arrow 5"/>
          <p:cNvSpPr/>
          <p:nvPr/>
        </p:nvSpPr>
        <p:spPr>
          <a:xfrm>
            <a:off x="7134420" y="4824291"/>
            <a:ext cx="622214" cy="260088"/>
          </a:xfrm>
          <a:prstGeom prst="rightArrow">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38463316"/>
              </p:ext>
            </p:extLst>
          </p:nvPr>
        </p:nvGraphicFramePr>
        <p:xfrm>
          <a:off x="3900386" y="3427491"/>
          <a:ext cx="3174648" cy="3048000"/>
        </p:xfrm>
        <a:graphic>
          <a:graphicData uri="http://schemas.openxmlformats.org/drawingml/2006/table">
            <a:tbl>
              <a:tblPr firstRow="1">
                <a:tableStyleId>{616DA210-FB5B-4158-B5E0-FEB733F419BA}</a:tableStyleId>
              </a:tblPr>
              <a:tblGrid>
                <a:gridCol w="1058216">
                  <a:extLst>
                    <a:ext uri="{9D8B030D-6E8A-4147-A177-3AD203B41FA5}">
                      <a16:colId xmlns:a16="http://schemas.microsoft.com/office/drawing/2014/main" val="2171966028"/>
                    </a:ext>
                  </a:extLst>
                </a:gridCol>
                <a:gridCol w="1058216">
                  <a:extLst>
                    <a:ext uri="{9D8B030D-6E8A-4147-A177-3AD203B41FA5}">
                      <a16:colId xmlns:a16="http://schemas.microsoft.com/office/drawing/2014/main" val="1001962960"/>
                    </a:ext>
                  </a:extLst>
                </a:gridCol>
                <a:gridCol w="1058216">
                  <a:extLst>
                    <a:ext uri="{9D8B030D-6E8A-4147-A177-3AD203B41FA5}">
                      <a16:colId xmlns:a16="http://schemas.microsoft.com/office/drawing/2014/main" val="1163186597"/>
                    </a:ext>
                  </a:extLst>
                </a:gridCol>
              </a:tblGrid>
              <a:tr h="279240">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Sleep (</a:t>
                      </a:r>
                      <a:r>
                        <a:rPr lang="en-US" sz="1400" dirty="0" err="1" smtClean="0"/>
                        <a:t>hrs</a:t>
                      </a:r>
                      <a:r>
                        <a:rPr lang="en-US" sz="1400" dirty="0" smtClean="0"/>
                        <a:t>)</a:t>
                      </a:r>
                      <a:endParaRPr lang="en-US" sz="1400" dirty="0"/>
                    </a:p>
                  </a:txBody>
                  <a:tcPr/>
                </a:tc>
                <a:extLst>
                  <a:ext uri="{0D108BD9-81ED-4DB2-BD59-A6C34878D82A}">
                    <a16:rowId xmlns:a16="http://schemas.microsoft.com/office/drawing/2014/main" val="1361696390"/>
                  </a:ext>
                </a:extLst>
              </a:tr>
              <a:tr h="279240">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79240">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79240">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79240">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79240">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79240">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79240">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10</a:t>
                      </a:r>
                      <a:endParaRPr lang="en-US" sz="1400" dirty="0"/>
                    </a:p>
                  </a:txBody>
                  <a:tcPr/>
                </a:tc>
                <a:extLst>
                  <a:ext uri="{0D108BD9-81ED-4DB2-BD59-A6C34878D82A}">
                    <a16:rowId xmlns:a16="http://schemas.microsoft.com/office/drawing/2014/main" val="1389937693"/>
                  </a:ext>
                </a:extLst>
              </a:tr>
              <a:tr h="279240">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9</a:t>
                      </a:r>
                      <a:endParaRPr lang="en-US" sz="1400" dirty="0"/>
                    </a:p>
                  </a:txBody>
                  <a:tcPr/>
                </a:tc>
                <a:extLst>
                  <a:ext uri="{0D108BD9-81ED-4DB2-BD59-A6C34878D82A}">
                    <a16:rowId xmlns:a16="http://schemas.microsoft.com/office/drawing/2014/main" val="3249558624"/>
                  </a:ext>
                </a:extLst>
              </a:tr>
              <a:tr h="279240">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21036372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99530266"/>
              </p:ext>
            </p:extLst>
          </p:nvPr>
        </p:nvGraphicFramePr>
        <p:xfrm>
          <a:off x="7811984" y="3356546"/>
          <a:ext cx="4240752" cy="3178739"/>
        </p:xfrm>
        <a:graphic>
          <a:graphicData uri="http://schemas.openxmlformats.org/drawingml/2006/table">
            <a:tbl>
              <a:tblPr firstRow="1">
                <a:tableStyleId>{616DA210-FB5B-4158-B5E0-FEB733F419BA}</a:tableStyleId>
              </a:tblPr>
              <a:tblGrid>
                <a:gridCol w="1060188">
                  <a:extLst>
                    <a:ext uri="{9D8B030D-6E8A-4147-A177-3AD203B41FA5}">
                      <a16:colId xmlns:a16="http://schemas.microsoft.com/office/drawing/2014/main" val="2171966028"/>
                    </a:ext>
                  </a:extLst>
                </a:gridCol>
                <a:gridCol w="1060188">
                  <a:extLst>
                    <a:ext uri="{9D8B030D-6E8A-4147-A177-3AD203B41FA5}">
                      <a16:colId xmlns:a16="http://schemas.microsoft.com/office/drawing/2014/main" val="1001962960"/>
                    </a:ext>
                  </a:extLst>
                </a:gridCol>
                <a:gridCol w="1060188">
                  <a:extLst>
                    <a:ext uri="{9D8B030D-6E8A-4147-A177-3AD203B41FA5}">
                      <a16:colId xmlns:a16="http://schemas.microsoft.com/office/drawing/2014/main" val="1163186597"/>
                    </a:ext>
                  </a:extLst>
                </a:gridCol>
                <a:gridCol w="1060188">
                  <a:extLst>
                    <a:ext uri="{9D8B030D-6E8A-4147-A177-3AD203B41FA5}">
                      <a16:colId xmlns:a16="http://schemas.microsoft.com/office/drawing/2014/main" val="315523058"/>
                    </a:ext>
                  </a:extLst>
                </a:gridCol>
              </a:tblGrid>
              <a:tr h="435539">
                <a:tc>
                  <a:txBody>
                    <a:bodyPr/>
                    <a:lstStyle/>
                    <a:p>
                      <a:pPr algn="ctr"/>
                      <a:r>
                        <a:rPr lang="en-US" sz="1400" dirty="0" smtClean="0"/>
                        <a:t>Participant</a:t>
                      </a:r>
                      <a:endParaRPr lang="en-US" sz="1400" dirty="0"/>
                    </a:p>
                  </a:txBody>
                  <a:tcPr/>
                </a:tc>
                <a:tc>
                  <a:txBody>
                    <a:bodyPr/>
                    <a:lstStyle/>
                    <a:p>
                      <a:pPr algn="ctr"/>
                      <a:r>
                        <a:rPr lang="en-US" sz="1400" dirty="0" smtClean="0"/>
                        <a:t>Day</a:t>
                      </a:r>
                      <a:endParaRPr lang="en-US" sz="1400" dirty="0"/>
                    </a:p>
                  </a:txBody>
                  <a:tcPr/>
                </a:tc>
                <a:tc>
                  <a:txBody>
                    <a:bodyPr/>
                    <a:lstStyle/>
                    <a:p>
                      <a:pPr algn="ctr"/>
                      <a:r>
                        <a:rPr lang="en-US" sz="1400" dirty="0" smtClean="0"/>
                        <a:t>Steps</a:t>
                      </a:r>
                      <a:endParaRPr lang="en-US" sz="1400" dirty="0"/>
                    </a:p>
                  </a:txBody>
                  <a:tcPr/>
                </a:tc>
                <a:tc>
                  <a:txBody>
                    <a:bodyPr/>
                    <a:lstStyle/>
                    <a:p>
                      <a:pPr algn="ctr"/>
                      <a:r>
                        <a:rPr lang="en-US" sz="1400" dirty="0" smtClean="0"/>
                        <a:t>Sleep</a:t>
                      </a:r>
                      <a:endParaRPr lang="en-US" sz="1400" dirty="0"/>
                    </a:p>
                  </a:txBody>
                  <a:tcPr/>
                </a:tc>
                <a:extLst>
                  <a:ext uri="{0D108BD9-81ED-4DB2-BD59-A6C34878D82A}">
                    <a16:rowId xmlns:a16="http://schemas.microsoft.com/office/drawing/2014/main" val="1361696390"/>
                  </a:ext>
                </a:extLst>
              </a:tr>
              <a:tr h="290274">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1550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356123516"/>
                  </a:ext>
                </a:extLst>
              </a:tr>
              <a:tr h="290274">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1840</a:t>
                      </a:r>
                      <a:endParaRPr lang="en-US" sz="1400" dirty="0"/>
                    </a:p>
                  </a:txBody>
                  <a:tcPr/>
                </a:tc>
                <a:tc>
                  <a:txBody>
                    <a:bodyPr/>
                    <a:lstStyle/>
                    <a:p>
                      <a:pPr algn="ctr"/>
                      <a:r>
                        <a:rPr lang="en-US" sz="1400" dirty="0" smtClean="0"/>
                        <a:t>6.5</a:t>
                      </a:r>
                      <a:endParaRPr lang="en-US" sz="1400" dirty="0"/>
                    </a:p>
                  </a:txBody>
                  <a:tcPr/>
                </a:tc>
                <a:extLst>
                  <a:ext uri="{0D108BD9-81ED-4DB2-BD59-A6C34878D82A}">
                    <a16:rowId xmlns:a16="http://schemas.microsoft.com/office/drawing/2014/main" val="1752404732"/>
                  </a:ext>
                </a:extLst>
              </a:tr>
              <a:tr h="290274">
                <a:tc>
                  <a:txBody>
                    <a:bodyPr/>
                    <a:lstStyle/>
                    <a:p>
                      <a:pPr algn="ctr"/>
                      <a:r>
                        <a:rPr lang="en-US" sz="1400" dirty="0" smtClean="0"/>
                        <a:t>1</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1231</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1452329833"/>
                  </a:ext>
                </a:extLst>
              </a:tr>
              <a:tr h="290274">
                <a:tc>
                  <a:txBody>
                    <a:bodyPr/>
                    <a:lstStyle/>
                    <a:p>
                      <a:pPr algn="ctr"/>
                      <a:r>
                        <a:rPr lang="en-US" sz="1400" dirty="0" smtClean="0"/>
                        <a:t>2</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1860</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647427329"/>
                  </a:ext>
                </a:extLst>
              </a:tr>
              <a:tr h="290274">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1800</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877653087"/>
                  </a:ext>
                </a:extLst>
              </a:tr>
              <a:tr h="290274">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2962025152"/>
                  </a:ext>
                </a:extLst>
              </a:tr>
              <a:tr h="290274">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4500</a:t>
                      </a:r>
                      <a:endParaRPr lang="en-US" sz="1400" dirty="0"/>
                    </a:p>
                  </a:txBody>
                  <a:tcPr/>
                </a:tc>
                <a:tc>
                  <a:txBody>
                    <a:bodyPr/>
                    <a:lstStyle/>
                    <a:p>
                      <a:pPr algn="ctr"/>
                      <a:r>
                        <a:rPr lang="en-US" sz="1400" dirty="0" smtClean="0"/>
                        <a:t>10</a:t>
                      </a:r>
                      <a:endParaRPr lang="en-US" sz="1400" dirty="0"/>
                    </a:p>
                  </a:txBody>
                  <a:tcPr/>
                </a:tc>
                <a:extLst>
                  <a:ext uri="{0D108BD9-81ED-4DB2-BD59-A6C34878D82A}">
                    <a16:rowId xmlns:a16="http://schemas.microsoft.com/office/drawing/2014/main" val="1389937693"/>
                  </a:ext>
                </a:extLst>
              </a:tr>
              <a:tr h="290274">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5600</a:t>
                      </a:r>
                      <a:endParaRPr lang="en-US" sz="1400" dirty="0"/>
                    </a:p>
                  </a:txBody>
                  <a:tcPr/>
                </a:tc>
                <a:tc>
                  <a:txBody>
                    <a:bodyPr/>
                    <a:lstStyle/>
                    <a:p>
                      <a:pPr algn="ctr"/>
                      <a:r>
                        <a:rPr lang="en-US" sz="1400" dirty="0" smtClean="0"/>
                        <a:t>9</a:t>
                      </a:r>
                      <a:endParaRPr lang="en-US" sz="1400" dirty="0"/>
                    </a:p>
                  </a:txBody>
                  <a:tcPr/>
                </a:tc>
                <a:extLst>
                  <a:ext uri="{0D108BD9-81ED-4DB2-BD59-A6C34878D82A}">
                    <a16:rowId xmlns:a16="http://schemas.microsoft.com/office/drawing/2014/main" val="3249558624"/>
                  </a:ext>
                </a:extLst>
              </a:tr>
              <a:tr h="290274">
                <a:tc>
                  <a:txBody>
                    <a:bodyPr/>
                    <a:lstStyle/>
                    <a:p>
                      <a:pPr algn="ctr"/>
                      <a:r>
                        <a:rPr lang="en-US" sz="1400" dirty="0" smtClean="0"/>
                        <a:t>3</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8000</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1210363720"/>
                  </a:ext>
                </a:extLst>
              </a:tr>
            </a:tbl>
          </a:graphicData>
        </a:graphic>
      </p:graphicFrame>
      <p:sp>
        <p:nvSpPr>
          <p:cNvPr id="9" name="Plus 8"/>
          <p:cNvSpPr/>
          <p:nvPr/>
        </p:nvSpPr>
        <p:spPr>
          <a:xfrm>
            <a:off x="3388360" y="4713663"/>
            <a:ext cx="488037" cy="481343"/>
          </a:xfrm>
          <a:prstGeom prst="mathPl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86786" y="6471490"/>
            <a:ext cx="1777409" cy="369332"/>
          </a:xfrm>
          <a:prstGeom prst="rect">
            <a:avLst/>
          </a:prstGeom>
          <a:noFill/>
        </p:spPr>
        <p:txBody>
          <a:bodyPr wrap="square" rtlCol="0">
            <a:spAutoFit/>
          </a:bodyPr>
          <a:lstStyle/>
          <a:p>
            <a:r>
              <a:rPr lang="en-US" dirty="0" smtClean="0"/>
              <a:t>Data1</a:t>
            </a:r>
            <a:endParaRPr lang="en-US" dirty="0"/>
          </a:p>
        </p:txBody>
      </p:sp>
      <p:sp>
        <p:nvSpPr>
          <p:cNvPr id="10" name="TextBox 9"/>
          <p:cNvSpPr txBox="1"/>
          <p:nvPr/>
        </p:nvSpPr>
        <p:spPr>
          <a:xfrm>
            <a:off x="5118196" y="6471490"/>
            <a:ext cx="1777409" cy="369332"/>
          </a:xfrm>
          <a:prstGeom prst="rect">
            <a:avLst/>
          </a:prstGeom>
          <a:noFill/>
        </p:spPr>
        <p:txBody>
          <a:bodyPr wrap="square" rtlCol="0">
            <a:spAutoFit/>
          </a:bodyPr>
          <a:lstStyle/>
          <a:p>
            <a:r>
              <a:rPr lang="en-US" dirty="0" smtClean="0"/>
              <a:t>Data2</a:t>
            </a:r>
            <a:endParaRPr lang="en-US" dirty="0"/>
          </a:p>
        </p:txBody>
      </p:sp>
    </p:spTree>
    <p:extLst>
      <p:ext uri="{BB962C8B-B14F-4D97-AF65-F5344CB8AC3E}">
        <p14:creationId xmlns:p14="http://schemas.microsoft.com/office/powerpoint/2010/main" val="3039826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1697</Words>
  <Application>Microsoft Office PowerPoint</Application>
  <PresentationFormat>Widescreen</PresentationFormat>
  <Paragraphs>757</Paragraphs>
  <Slides>18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Tidyverse Functions I Have Found Helpful</vt:lpstr>
      <vt:lpstr>A Super Helpful Reference</vt:lpstr>
      <vt:lpstr>What is tidyverse?</vt:lpstr>
      <vt:lpstr>Typical Workflow of Data Analysis</vt:lpstr>
      <vt:lpstr>Typical Workflow of Data Analysis</vt:lpstr>
      <vt:lpstr>What is tidy data?</vt:lpstr>
      <vt:lpstr>Common Challenges in Tidying Data:</vt:lpstr>
      <vt:lpstr>Common Challenges in Tidying Data:</vt:lpstr>
      <vt:lpstr>What about combining two datasets?</vt:lpstr>
      <vt:lpstr>Common Challenges in Tidying Data:</vt:lpstr>
      <vt:lpstr>Data Transformation</vt:lpstr>
      <vt:lpstr>Pick observations by their values: filter()</vt:lpstr>
      <vt:lpstr>Reorder the rows: arrange()</vt:lpstr>
      <vt:lpstr>Reorder the columns: relocate() </vt:lpstr>
      <vt:lpstr>Pick variables by their names: select()</vt:lpstr>
      <vt:lpstr>Create new variables from functions of existing variables: mutate()</vt:lpstr>
      <vt:lpstr>Collapse many values down to a single summary: summarise()</vt:lpstr>
      <vt:lpstr>Grouping data: group_by()</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Tidyverse Functions I Have Found Helpful</dc:title>
  <dc:creator>Miller, Allison</dc:creator>
  <cp:lastModifiedBy>Miller, Allison</cp:lastModifiedBy>
  <cp:revision>62</cp:revision>
  <dcterms:created xsi:type="dcterms:W3CDTF">2023-10-16T15:51:44Z</dcterms:created>
  <dcterms:modified xsi:type="dcterms:W3CDTF">2024-02-27T19:41:44Z</dcterms:modified>
</cp:coreProperties>
</file>