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8"/>
    <p:restoredTop sz="94640"/>
  </p:normalViewPr>
  <p:slideViewPr>
    <p:cSldViewPr snapToGrid="0" snapToObjects="1">
      <p:cViewPr varScale="1">
        <p:scale>
          <a:sx n="121" d="100"/>
          <a:sy n="121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03BF0-BAB1-034C-84EC-A5B3C7D9A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FBBD041-135E-1547-95C8-D43B0F77D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621A03-DA7D-9149-8E68-F1E00199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F4F-DB5C-A54B-AB51-6A4C3C40650B}" type="datetimeFigureOut">
              <a:rPr lang="da-DK" smtClean="0"/>
              <a:t>11/05/2021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64BA46-9F2B-0B40-A00E-79601F09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D0C3CAE-EB26-DA44-B398-F71317B9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421-22BF-1743-8927-C4DF983FB1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66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E6567-E65D-AD4A-889A-DCF0B36C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D24FC18-0759-1F43-8420-BAECC58C5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3498CE3-7621-6C4D-B334-1990D425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F4F-DB5C-A54B-AB51-6A4C3C40650B}" type="datetimeFigureOut">
              <a:rPr lang="da-DK" smtClean="0"/>
              <a:t>11/05/2021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102BF3B-5736-7A49-9DE3-2D42B266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009C4E0-B244-5C4E-8EAB-85C74489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421-22BF-1743-8927-C4DF983FB1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762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EF07F6D-5044-724C-B931-FEB9601D3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F77432B-E925-5242-B08A-A5C1AB01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0C9C91F-32A2-D147-A6DE-DB249E53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F4F-DB5C-A54B-AB51-6A4C3C40650B}" type="datetimeFigureOut">
              <a:rPr lang="da-DK" smtClean="0"/>
              <a:t>11/05/2021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D90C4E1-6529-3C42-875C-0D7F1B2B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1C1A449-ED17-D947-A63C-D1902303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421-22BF-1743-8927-C4DF983FB1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197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6BF01-6B3D-DE47-BE20-4F08CD02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1C2A3A-5E1E-3945-825A-F482F87B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347D88-E052-AF44-B9D1-D34A1915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F4F-DB5C-A54B-AB51-6A4C3C40650B}" type="datetimeFigureOut">
              <a:rPr lang="da-DK" smtClean="0"/>
              <a:t>11/05/2021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F81E1EE-0C76-3541-A6EA-7BF499DF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613C0E8-9981-1749-8AAA-3942ECDD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421-22BF-1743-8927-C4DF983FB1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18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22F73-E747-BF41-AA99-CBBB7601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18BB71E-1ABE-B542-9BD1-FF8F40180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090C3E7-143F-324F-A26F-45C04589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F4F-DB5C-A54B-AB51-6A4C3C40650B}" type="datetimeFigureOut">
              <a:rPr lang="da-DK" smtClean="0"/>
              <a:t>11/05/2021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89FE01-C5CC-7242-95B9-6F762BF7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4263A3-9671-6A4C-B928-CCD362FE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421-22BF-1743-8927-C4DF983FB1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774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31F55-99B4-F545-9E39-BBEC5531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46F669-6114-7C42-92A9-02D84ABF1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640350E-A9B1-CC40-B824-CEF369C7A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6F7640A-7E19-0049-B39A-DC8836C4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F4F-DB5C-A54B-AB51-6A4C3C40650B}" type="datetimeFigureOut">
              <a:rPr lang="da-DK" smtClean="0"/>
              <a:t>11/05/2021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EC706E0-AD68-454C-8CC9-5A91EB2C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61A191D-69EE-E247-B3A4-392B8D72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421-22BF-1743-8927-C4DF983FB1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101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F8599-6336-384E-A94D-FA4E4E8E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5B44120-DBA2-324A-A176-B9619CD7D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A31B6B3-FFAF-9A4B-8252-3167A540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5250613-BCCB-E341-AB5F-F366E18B8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5A8C934-89D4-B344-A77A-CB24BCE67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25161D8-F976-8D4E-9C1E-7AB2A202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F4F-DB5C-A54B-AB51-6A4C3C40650B}" type="datetimeFigureOut">
              <a:rPr lang="da-DK" smtClean="0"/>
              <a:t>11/05/2021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58C7DF8-0F53-A642-ACB7-0C43C382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90E1F94-CC9D-544F-8DC2-FF697C89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421-22BF-1743-8927-C4DF983FB1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378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E82FF-AF96-2145-A557-C5D75591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8D66025-92E5-F84E-BBBF-8916BA6E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F4F-DB5C-A54B-AB51-6A4C3C40650B}" type="datetimeFigureOut">
              <a:rPr lang="da-DK" smtClean="0"/>
              <a:t>11/05/2021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F9A5CF8-970B-2C41-863D-A444986D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893F327-2411-7B42-8A30-6611274D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421-22BF-1743-8927-C4DF983FB1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048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9BD03B4-1059-DB4F-A16C-9E142FF7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F4F-DB5C-A54B-AB51-6A4C3C40650B}" type="datetimeFigureOut">
              <a:rPr lang="da-DK" smtClean="0"/>
              <a:t>11/05/2021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6D8FB23-5B05-244A-BBC7-1C927F2D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D4DAD32-7525-F242-8303-AA6F8212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421-22BF-1743-8927-C4DF983FB1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362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A661E-93B7-2C4A-B145-E88F77F71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58C6E7E-9A7E-F448-95E6-579F6509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0908DEF-CDB0-A340-B9B8-EF4BF64EB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678E160-2FC8-CC42-A015-F4194D0C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F4F-DB5C-A54B-AB51-6A4C3C40650B}" type="datetimeFigureOut">
              <a:rPr lang="da-DK" smtClean="0"/>
              <a:t>11/05/2021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BAB5749-FC06-5441-BDE3-E4E0FF26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BF76ED7-1D77-C64C-9CE0-BD4CC8D0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421-22BF-1743-8927-C4DF983FB1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0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BADAE-1042-E943-8C93-A9A36816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37896AB-70AF-6E42-8E91-F58260955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F52C17C-D8CB-2A4B-A695-4776B4368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5953F66-6C3E-2C4F-AEC5-4D58A510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F4F-DB5C-A54B-AB51-6A4C3C40650B}" type="datetimeFigureOut">
              <a:rPr lang="da-DK" smtClean="0"/>
              <a:t>11/05/2021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A34C2C0-74A8-AF44-85D6-9AC23C46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8BCA39F-2776-7C43-A104-0DD6D2F9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421-22BF-1743-8927-C4DF983FB1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287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0D08875-46AA-C744-88D4-C625CA5B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A7233FE-3A12-7B4D-8C42-C3DAE3240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67801A-4D35-DF48-A50F-B0C83BD8F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EAF4F-DB5C-A54B-AB51-6A4C3C40650B}" type="datetimeFigureOut">
              <a:rPr lang="da-DK" smtClean="0"/>
              <a:t>11/05/2021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096D7AC-B258-474C-A884-8B48DE411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6C9E32-479A-964E-8F52-A9F741FB5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F421-22BF-1743-8927-C4DF983FB1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060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176EFF-F4E7-6F4C-9DED-BEB2A3A45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da-DK" sz="6600" b="1" dirty="0">
                <a:solidFill>
                  <a:srgbClr val="FFFFFF"/>
                </a:solidFill>
              </a:rPr>
              <a:t>Talepapir til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DDEC47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92CEEBB-FDE0-B142-BF4E-7658AADDB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da-DK" sz="4800" dirty="0">
                <a:solidFill>
                  <a:srgbClr val="1B1B1B"/>
                </a:solidFill>
              </a:rPr>
              <a:t>Mundtlig SOP-prøve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rgbClr val="2C6368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126BD0E-00CE-624F-9C5F-68358E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332" y="2762192"/>
            <a:ext cx="1819434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5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4C86A-0C75-EF42-BD2F-DE36A7F7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da-DK" sz="3600" b="1" dirty="0"/>
            </a:br>
            <a:r>
              <a:rPr lang="da-DK" sz="3600" b="1" dirty="0"/>
              <a:t>Vurdering af kvaliteten af den opnåede viden </a:t>
            </a:r>
            <a:br>
              <a:rPr lang="da-DK" sz="3600" b="1" dirty="0"/>
            </a:br>
            <a:r>
              <a:rPr lang="da-DK" sz="3600" b="1" dirty="0"/>
              <a:t>(resultater i din undersøgelse)? </a:t>
            </a:r>
            <a:br>
              <a:rPr lang="da-DK" sz="3600" b="1" dirty="0"/>
            </a:br>
            <a:endParaRPr lang="da-DK" sz="3600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D8F5568-17B4-334C-96C3-1727F5AE5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da-DK" dirty="0"/>
          </a:p>
          <a:p>
            <a:pPr lvl="0"/>
            <a:r>
              <a:rPr lang="da-DK" b="1" dirty="0"/>
              <a:t>Muligheder og begrænsninger ved de anvendte metoder og fag?</a:t>
            </a:r>
          </a:p>
          <a:p>
            <a:pPr lvl="0"/>
            <a:r>
              <a:rPr lang="da-DK" dirty="0"/>
              <a:t>Eks. Hvordan har du kunne bruge fagenes metoder til at svare på din problemformulering?</a:t>
            </a:r>
          </a:p>
          <a:p>
            <a:pPr lvl="0"/>
            <a:r>
              <a:rPr lang="da-DK" dirty="0"/>
              <a:t>Eks. Er der pointer/ konklusioner, som metoderne ikke kunne belyse?</a:t>
            </a:r>
          </a:p>
          <a:p>
            <a:pPr lvl="0"/>
            <a:r>
              <a:rPr lang="da-DK" dirty="0"/>
              <a:t>Eks. Hvad har det i så fald betydet for din endelig konklusion?</a:t>
            </a:r>
          </a:p>
          <a:p>
            <a:pPr lvl="0"/>
            <a:endParaRPr lang="da-DK" dirty="0"/>
          </a:p>
          <a:p>
            <a:pPr lvl="0"/>
            <a:r>
              <a:rPr lang="da-DK" b="1" dirty="0"/>
              <a:t>Hvordan har de to fag arbejdet sammen i din undersøgelse?</a:t>
            </a:r>
            <a:br>
              <a:rPr lang="da-DK" dirty="0"/>
            </a:br>
            <a:r>
              <a:rPr lang="da-DK" dirty="0"/>
              <a:t>Her viser du det </a:t>
            </a:r>
            <a:r>
              <a:rPr lang="da-DK" u="sng" dirty="0"/>
              <a:t>tværlige </a:t>
            </a:r>
            <a:r>
              <a:rPr lang="da-DK" dirty="0"/>
              <a:t>element i SOPPEN</a:t>
            </a:r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61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2CF84-9053-6641-ACC9-6AEF0BCB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Anvendte studiemetoder  i projektforløbet</a:t>
            </a:r>
            <a:r>
              <a:rPr lang="da-DK" b="1" dirty="0">
                <a:effectLst/>
              </a:rPr>
              <a:t> </a:t>
            </a:r>
            <a:endParaRPr lang="da-DK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9CA209-EAB1-0E46-AD22-000FA0BF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da-DK" dirty="0"/>
              <a:t>Hvilke studiemetoder har været relevante og brugbare i dit projekt?</a:t>
            </a:r>
          </a:p>
          <a:p>
            <a:r>
              <a:rPr lang="da-DK" dirty="0"/>
              <a:t>Forbered eksempler på anvendte studiemetoder, hvis du bliver spurgt.</a:t>
            </a:r>
            <a:r>
              <a:rPr lang="da-DK" dirty="0">
                <a:effectLst/>
              </a:rPr>
              <a:t> </a:t>
            </a:r>
          </a:p>
          <a:p>
            <a:endParaRPr lang="da-DK" dirty="0"/>
          </a:p>
          <a:p>
            <a:r>
              <a:rPr lang="da-DK" dirty="0"/>
              <a:t>Eksempler på forsk. metoder til: </a:t>
            </a:r>
            <a:br>
              <a:rPr lang="da-DK" dirty="0"/>
            </a:br>
            <a:br>
              <a:rPr lang="da-DK" dirty="0"/>
            </a:br>
            <a:r>
              <a:rPr lang="da-DK" dirty="0"/>
              <a:t>- informationssøgning </a:t>
            </a:r>
            <a:br>
              <a:rPr lang="da-DK" dirty="0"/>
            </a:br>
            <a:r>
              <a:rPr lang="da-DK" dirty="0"/>
              <a:t>- kildekritik</a:t>
            </a:r>
            <a:br>
              <a:rPr lang="da-DK" dirty="0"/>
            </a:br>
            <a:r>
              <a:rPr lang="da-DK" dirty="0"/>
              <a:t>- notatteknik</a:t>
            </a:r>
            <a:br>
              <a:rPr lang="da-DK" dirty="0"/>
            </a:br>
            <a:r>
              <a:rPr lang="da-DK" dirty="0"/>
              <a:t>- evaluering</a:t>
            </a:r>
          </a:p>
          <a:p>
            <a:endParaRPr lang="da-DK" dirty="0"/>
          </a:p>
          <a:p>
            <a:r>
              <a:rPr lang="da-DK" dirty="0"/>
              <a:t>Se eksempler på studiemetoder finder du i </a:t>
            </a:r>
            <a:r>
              <a:rPr lang="da-DK" dirty="0" err="1"/>
              <a:t>sprutten.otg.dk</a:t>
            </a:r>
            <a:r>
              <a:rPr lang="da-DK" dirty="0"/>
              <a:t>: </a:t>
            </a:r>
          </a:p>
          <a:p>
            <a:pPr marL="0" indent="0">
              <a:buNone/>
            </a:pPr>
            <a:r>
              <a:rPr lang="da-DK" dirty="0"/>
              <a:t>-Studieområdet (SO1- SO7)</a:t>
            </a:r>
            <a:br>
              <a:rPr lang="da-DK" dirty="0"/>
            </a:br>
            <a:r>
              <a:rPr lang="da-DK" dirty="0"/>
              <a:t>-Tværgående studiemetoder</a:t>
            </a:r>
          </a:p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45308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98380-7731-0B43-BECC-8B013800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dirty="0"/>
              <a:t>Bedømmelseskriterier ved den mundtlige eksamen: </a:t>
            </a:r>
            <a:br>
              <a:rPr lang="da-DK" sz="3600" dirty="0"/>
            </a:br>
            <a:endParaRPr lang="da-DK" sz="36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C9D9BE1-CA37-4F45-93C4-88C95A88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da-DK" dirty="0"/>
              <a:t>Den mundtlige præsentation af projektet og dets vigtigste konklusioner </a:t>
            </a:r>
          </a:p>
          <a:p>
            <a:pPr lvl="0"/>
            <a:r>
              <a:rPr lang="da-DK" dirty="0"/>
              <a:t>Faglig dybde og selvstændighed i den faglige dialog om projektet </a:t>
            </a:r>
          </a:p>
          <a:p>
            <a:pPr lvl="0"/>
            <a:r>
              <a:rPr lang="da-DK" dirty="0" err="1"/>
              <a:t>Forståelse</a:t>
            </a:r>
            <a:r>
              <a:rPr lang="da-DK" dirty="0"/>
              <a:t> af de </a:t>
            </a:r>
            <a:r>
              <a:rPr lang="da-DK" dirty="0" err="1"/>
              <a:t>indgående</a:t>
            </a:r>
            <a:r>
              <a:rPr lang="da-DK" dirty="0"/>
              <a:t> fags og faglige metoders muligheder og begrænsninger i forhold til arbejdet med den valgte problemstilling, og overvejelser om kvaliteten af den </a:t>
            </a:r>
            <a:r>
              <a:rPr lang="da-DK" dirty="0" err="1"/>
              <a:t>opnåede</a:t>
            </a:r>
            <a:r>
              <a:rPr lang="da-DK" dirty="0"/>
              <a:t> viden </a:t>
            </a:r>
          </a:p>
          <a:p>
            <a:pPr lvl="0"/>
            <a:r>
              <a:rPr lang="da-DK" dirty="0"/>
              <a:t>Refleksion over de anvendte studiemetoder i forhold til gennemførelse af det konkrete projektforløb. </a:t>
            </a:r>
          </a:p>
          <a:p>
            <a:r>
              <a:rPr lang="da-DK" dirty="0"/>
              <a:t>Der gives </a:t>
            </a:r>
            <a:r>
              <a:rPr lang="da-DK" dirty="0" err="1"/>
              <a:t>én</a:t>
            </a:r>
            <a:r>
              <a:rPr lang="da-DK" dirty="0"/>
              <a:t> karakter på grundlag af en helhedsvurdering af eksaminandens præstation, som omfatter den skriftlige opgavebesvarelse og den mundtlige eksamination.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283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45DB55-DCFF-6843-8F59-92F5AF4C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 err="1">
                <a:solidFill>
                  <a:schemeClr val="bg1"/>
                </a:solidFill>
              </a:rPr>
              <a:t>Sprutten.otg.dk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090B2C6B-7EDE-C34C-92E2-A0AB0A3E7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07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1D93A2-2EE7-0C4E-A36F-048506D28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da-DK" sz="2200"/>
              <a:t>Under ’Studieområdeprojekt’ (SOP) - mundtlig eksamen i SOP: </a:t>
            </a:r>
            <a:br>
              <a:rPr lang="da-DK" sz="2200"/>
            </a:br>
            <a:br>
              <a:rPr lang="da-DK" sz="2200"/>
            </a:br>
            <a:r>
              <a:rPr lang="da-DK" sz="2200"/>
              <a:t>Eksempler på talepapir og elevpræsentation</a:t>
            </a:r>
          </a:p>
          <a:p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176083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FEFE8BE-34F8-EB45-8EC8-A8D8C29BA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74" y="918640"/>
            <a:ext cx="3674876" cy="4589025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634A702-755E-944B-9929-ACCD8536E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451945"/>
            <a:ext cx="5754896" cy="51514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>
              <a:latin typeface="Viner Hand ITC" panose="020F0502020204030204" pitchFamily="34" charset="0"/>
              <a:cs typeface="Viner Hand ITC" panose="020F0502020204030204" pitchFamily="34" charset="0"/>
            </a:endParaRPr>
          </a:p>
          <a:p>
            <a:pPr marL="0" indent="0">
              <a:buNone/>
            </a:pPr>
            <a:r>
              <a:rPr lang="da-DK" sz="4000" dirty="0">
                <a:cs typeface="Viner Hand ITC" panose="020F0502020204030204" pitchFamily="34" charset="0"/>
              </a:rPr>
              <a:t>God fornøjelse med forberedelserne!</a:t>
            </a:r>
          </a:p>
          <a:p>
            <a:pPr marL="0" indent="0">
              <a:buNone/>
            </a:pPr>
            <a:endParaRPr lang="da-DK" sz="4000" dirty="0">
              <a:cs typeface="Viner Hand ITC" panose="020F0502020204030204" pitchFamily="34" charset="0"/>
            </a:endParaRPr>
          </a:p>
          <a:p>
            <a:pPr marL="0" indent="0">
              <a:buNone/>
            </a:pPr>
            <a:r>
              <a:rPr lang="da-DK" sz="4000" dirty="0">
                <a:cs typeface="Viner Hand ITC" panose="020F0502020204030204" pitchFamily="34" charset="0"/>
              </a:rPr>
              <a:t>Og held og lykke </a:t>
            </a:r>
            <a:r>
              <a:rPr lang="da-DK" sz="4000" dirty="0">
                <a:cs typeface="Viner Hand ITC" panose="020F0502020204030204" pitchFamily="34" charset="0"/>
                <a:sym typeface="Wingdings" pitchFamily="2" charset="2"/>
              </a:rPr>
              <a:t></a:t>
            </a:r>
            <a:endParaRPr lang="da-DK" sz="4000" dirty="0">
              <a:cs typeface="Viner Hand ITC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8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82D86-7ACF-D248-A59E-F86B131A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a-DK" b="1" dirty="0"/>
              <a:t>Rammerne for den mundtlige prøve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EC02C0-7D94-7C41-8F98-BB450533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855"/>
            <a:ext cx="10515600" cy="480010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da-DK" dirty="0"/>
              <a:t>Eksaminationstiden</a:t>
            </a:r>
            <a:r>
              <a:rPr lang="da-DK" u="sng" dirty="0"/>
              <a:t>: 30 min. </a:t>
            </a:r>
            <a:r>
              <a:rPr lang="da-DK" dirty="0"/>
              <a:t>inklusiv oplæg og faglig samtale mellem elev, eksaminator og evt. censor. Der gives ingen forberedelsestid. </a:t>
            </a:r>
            <a:br>
              <a:rPr lang="da-DK" dirty="0"/>
            </a:br>
            <a:endParaRPr lang="da-DK" dirty="0"/>
          </a:p>
          <a:p>
            <a:pPr lvl="0"/>
            <a:r>
              <a:rPr lang="da-DK" dirty="0"/>
              <a:t>Eleverne har max </a:t>
            </a:r>
            <a:r>
              <a:rPr lang="da-DK" u="sng" dirty="0"/>
              <a:t>10 min</a:t>
            </a:r>
            <a:r>
              <a:rPr lang="da-DK" dirty="0"/>
              <a:t>. til præsentation og fremlæggelse af deres projekt. </a:t>
            </a:r>
            <a:br>
              <a:rPr lang="da-DK" dirty="0"/>
            </a:br>
            <a:r>
              <a:rPr lang="da-DK" dirty="0"/>
              <a:t>Herefter former eksamen sig som en faglig samtale mellem elev, eksaminator og evt. censor</a:t>
            </a:r>
            <a:br>
              <a:rPr lang="da-DK" dirty="0"/>
            </a:br>
            <a:endParaRPr lang="da-DK" dirty="0"/>
          </a:p>
          <a:p>
            <a:pPr lvl="0"/>
            <a:r>
              <a:rPr lang="da-DK" dirty="0"/>
              <a:t>Eleverne </a:t>
            </a:r>
            <a:r>
              <a:rPr lang="da-DK" u="sng" dirty="0"/>
              <a:t>kan </a:t>
            </a:r>
            <a:r>
              <a:rPr lang="da-DK" dirty="0"/>
              <a:t>udarbejde en </a:t>
            </a:r>
            <a:r>
              <a:rPr lang="da-DK" dirty="0" err="1"/>
              <a:t>powerpoint</a:t>
            </a:r>
            <a:r>
              <a:rPr lang="da-DK" dirty="0"/>
              <a:t> eller andet relevant præsentationsmedie til den mundtlige præsentation samt evt. talepapir med uddybende noter som støtte. </a:t>
            </a:r>
            <a:br>
              <a:rPr lang="da-DK" dirty="0"/>
            </a:br>
            <a:br>
              <a:rPr lang="da-DK" dirty="0"/>
            </a:br>
            <a:r>
              <a:rPr lang="da-DK" dirty="0"/>
              <a:t>En evt. </a:t>
            </a:r>
            <a:r>
              <a:rPr lang="da-DK" dirty="0" err="1"/>
              <a:t>powerpoint</a:t>
            </a:r>
            <a:r>
              <a:rPr lang="da-DK" dirty="0"/>
              <a:t>, skal være på egen computer og åben inden, du kommer ind til eksaminationen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986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FDDA3-8225-BE44-9E72-64122E74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Skabelon til talepapir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53273308-3786-BA46-AA46-D79F68E2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1" dirty="0"/>
              <a:t>Forslag til: </a:t>
            </a:r>
          </a:p>
          <a:p>
            <a:endParaRPr lang="da-DK" dirty="0"/>
          </a:p>
          <a:p>
            <a:r>
              <a:rPr lang="da-DK" dirty="0"/>
              <a:t>Hvilke punkter, du skal have med i oplægget</a:t>
            </a:r>
          </a:p>
          <a:p>
            <a:r>
              <a:rPr lang="da-DK" dirty="0"/>
              <a:t>Hvordan du kan strukturere dit oplæg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86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131BE-C772-4B4B-9B51-A31E4EBF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1. Præsentation af din problemformulering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3100BA-1DCD-EF40-B0AF-F2CA89E6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Start med en </a:t>
            </a:r>
            <a:r>
              <a:rPr lang="da-DK" u="sng" dirty="0"/>
              <a:t>kort</a:t>
            </a:r>
            <a:r>
              <a:rPr lang="da-DK" dirty="0"/>
              <a:t> præsentation af din overordnede problemformulering samt underspørgsmål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80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2CA32-53B2-464F-921C-41670E4A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2. Projektets samlede konklusion</a:t>
            </a:r>
            <a:br>
              <a:rPr lang="da-DK" b="1" dirty="0"/>
            </a:br>
            <a:endParaRPr lang="da-DK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56E29F7-5F90-174A-A94D-E5C6A2B6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da-DK" dirty="0"/>
          </a:p>
          <a:p>
            <a:pPr lvl="0"/>
            <a:r>
              <a:rPr lang="da-DK" dirty="0"/>
              <a:t>Fremlæg projektets konklusion (kortfattet)</a:t>
            </a:r>
            <a:br>
              <a:rPr lang="da-DK" dirty="0"/>
            </a:br>
            <a:endParaRPr lang="da-DK" dirty="0"/>
          </a:p>
          <a:p>
            <a:r>
              <a:rPr lang="da-DK" dirty="0"/>
              <a:t>Dette er dine svar på den overordnede problemformulering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4083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C998B-C328-8F43-A7FC-9CA0FE2B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dirty="0"/>
              <a:t>3. Delkonklusioner der har ført frem til konklusionen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CCB179-ACCA-E642-B824-F21D90DF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u="sng" dirty="0"/>
              <a:t>Udvælg </a:t>
            </a:r>
            <a:r>
              <a:rPr lang="da-DK" dirty="0"/>
              <a:t>delkonklusioner/ pointer fra projektets analyse til at vise, hvordan du er kommet frem til konklusionen </a:t>
            </a:r>
          </a:p>
        </p:txBody>
      </p:sp>
    </p:spTree>
    <p:extLst>
      <p:ext uri="{BB962C8B-B14F-4D97-AF65-F5344CB8AC3E}">
        <p14:creationId xmlns:p14="http://schemas.microsoft.com/office/powerpoint/2010/main" val="265122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EDC8B-23C0-B840-AA60-669F489E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4000" b="1" dirty="0"/>
              <a:t>Kort opsummering af de 3 første punkter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21E06E6-79F3-6F49-B172-7607BE9F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Fremlæg som om lærer/censor ikke har læst din opgave</a:t>
            </a:r>
            <a:br>
              <a:rPr lang="da-DK" dirty="0"/>
            </a:br>
            <a:endParaRPr lang="da-DK" dirty="0"/>
          </a:p>
          <a:p>
            <a:r>
              <a:rPr lang="da-DK" dirty="0"/>
              <a:t>Vær OBS på, at du lige efter problemformuleringen skal præsentere konklusioner/ delkonklusioner. </a:t>
            </a:r>
          </a:p>
        </p:txBody>
      </p:sp>
    </p:spTree>
    <p:extLst>
      <p:ext uri="{BB962C8B-B14F-4D97-AF65-F5344CB8AC3E}">
        <p14:creationId xmlns:p14="http://schemas.microsoft.com/office/powerpoint/2010/main" val="14108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E93EB-D264-8146-8800-A2FB0610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dirty="0"/>
              <a:t>Efter præsentation af problemformulering + konklusion/delkonklusioner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586F08A-D3B4-5C41-B499-314D21079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Uddyb mindst to af følgende punkter (de næste slides)</a:t>
            </a:r>
            <a:br>
              <a:rPr lang="da-DK" dirty="0"/>
            </a:br>
            <a:endParaRPr lang="da-DK" dirty="0"/>
          </a:p>
          <a:p>
            <a:r>
              <a:rPr lang="da-DK" dirty="0"/>
              <a:t>Vær dog forberedt på at kunne svare på alle punkter, hvis eksaminator og censor spørger ind:</a:t>
            </a:r>
            <a:r>
              <a:rPr lang="da-DK" dirty="0">
                <a:effectLst/>
              </a:rPr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6225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1B401-CE9A-4144-B867-9DD1338A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Hvordan har du brugt de to fag i projektet?</a:t>
            </a:r>
            <a:br>
              <a:rPr lang="da-DK" b="1" dirty="0"/>
            </a:br>
            <a:endParaRPr lang="da-DK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CC1ED8-2E8F-C948-A7B3-523648A0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lvl="0"/>
            <a:r>
              <a:rPr lang="da-DK" dirty="0"/>
              <a:t>Hvilken empiri har du brugt? </a:t>
            </a:r>
            <a:br>
              <a:rPr lang="da-DK" dirty="0"/>
            </a:br>
            <a:endParaRPr lang="da-DK" dirty="0"/>
          </a:p>
          <a:p>
            <a:pPr lvl="0"/>
            <a:r>
              <a:rPr lang="da-DK" dirty="0"/>
              <a:t>Inden for hvert fag arbejder vi med forskellige teorier og metoder: </a:t>
            </a:r>
            <a:br>
              <a:rPr lang="da-DK" dirty="0"/>
            </a:br>
            <a:r>
              <a:rPr lang="da-DK" dirty="0"/>
              <a:t>Hvilke teorier og metoder har du brugt?</a:t>
            </a:r>
            <a:br>
              <a:rPr lang="da-DK" dirty="0"/>
            </a:br>
            <a:r>
              <a:rPr lang="da-DK" dirty="0"/>
              <a:t>Hvorfor har du valgt netop dem?</a:t>
            </a:r>
            <a:br>
              <a:rPr lang="da-DK" dirty="0"/>
            </a:br>
            <a:endParaRPr lang="da-DK" dirty="0"/>
          </a:p>
          <a:p>
            <a:pPr lvl="0"/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766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608</Words>
  <Application>Microsoft Macintosh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Viner Hand ITC</vt:lpstr>
      <vt:lpstr>Office-tema</vt:lpstr>
      <vt:lpstr>Talepapir til  </vt:lpstr>
      <vt:lpstr>Rammerne for den mundtlige prøve </vt:lpstr>
      <vt:lpstr>Skabelon til talepapir</vt:lpstr>
      <vt:lpstr>1. Præsentation af din problemformulering </vt:lpstr>
      <vt:lpstr>2. Projektets samlede konklusion </vt:lpstr>
      <vt:lpstr>3. Delkonklusioner der har ført frem til konklusionen </vt:lpstr>
      <vt:lpstr>Kort opsummering af de 3 første punkter </vt:lpstr>
      <vt:lpstr>Efter præsentation af problemformulering + konklusion/delkonklusioner</vt:lpstr>
      <vt:lpstr>Hvordan har du brugt de to fag i projektet? </vt:lpstr>
      <vt:lpstr> Vurdering af kvaliteten af den opnåede viden  (resultater i din undersøgelse)?  </vt:lpstr>
      <vt:lpstr>Anvendte studiemetoder  i projektforløbet </vt:lpstr>
      <vt:lpstr>Bedømmelseskriterier ved den mundtlige eksamen:  </vt:lpstr>
      <vt:lpstr>Sprutten.otg.dk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Talepapir til  </dc:title>
  <dc:creator>Lene Riis Jensen</dc:creator>
  <cp:lastModifiedBy>Lene Riis Jensen</cp:lastModifiedBy>
  <cp:revision>3</cp:revision>
  <dcterms:created xsi:type="dcterms:W3CDTF">2021-05-10T09:32:42Z</dcterms:created>
  <dcterms:modified xsi:type="dcterms:W3CDTF">2021-05-11T10:28:59Z</dcterms:modified>
</cp:coreProperties>
</file>