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embeddedFontLst>
    <p:embeddedFont>
      <p:font typeface="Economica" panose="02000506040000020004"/>
      <p:regular r:id="rId24"/>
    </p:embeddedFont>
    <p:embeddedFont>
      <p:font typeface="Open Sans" panose="020B0606030504020204"/>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g1302dadd40b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02dadd40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12ffd44df75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ffd44df75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130817a29f4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30817a29f4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130817a29f4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30817a29f4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130817a29f4_0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30817a29f4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130817a29f4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0817a29f4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130817a29f4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0817a29f4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130817a29f4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30817a29f4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130817a29f4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0817a29f4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d8c71dfaf2_0_8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8c71dfaf2_0_8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d8c71dfaf2_0_10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8c71dfaf2_0_10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d8c71dfaf2_0_10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8c71dfaf2_0_10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130817a29f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0817a29f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d8c71dfaf2_0_10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8c71dfaf2_0_10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d8c71dfaf2_0_10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8c71dfaf2_0_10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d8c71dfaf2_0_10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8c71dfaf2_0_10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1pPr>
            <a:lvl2pPr lvl="1"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2pPr>
            <a:lvl3pPr lvl="2"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3pPr>
            <a:lvl4pPr lvl="3"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4pPr>
            <a:lvl5pPr lvl="4"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5pPr>
            <a:lvl6pPr lvl="5"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6pPr>
            <a:lvl7pPr lvl="6"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7pPr>
            <a:lvl8pPr lvl="7"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8pPr>
            <a:lvl9pPr lvl="8"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9pPr>
          </a:lstStyle>
          <a:p/>
        </p:txBody>
      </p:sp>
      <p:sp>
        <p:nvSpPr>
          <p:cNvPr id="14" name="Google Shape;14;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1"/>
          <p:cNvSpPr txBox="1"/>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5" name="Google Shape;55;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6" name="Shape 56"/>
        <p:cNvGrpSpPr/>
        <p:nvPr/>
      </p:nvGrpSpPr>
      <p:grpSpPr>
        <a:xfrm>
          <a:off x="0" y="0"/>
          <a:ext cx="0" cy="0"/>
          <a:chOff x="0" y="0"/>
          <a:chExt cx="0" cy="0"/>
        </a:xfrm>
      </p:grpSpPr>
      <p:sp>
        <p:nvSpPr>
          <p:cNvPr id="57" name="Google Shape;57;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4"/>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4" name="Google Shape;24;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8" name="Google Shape;28;p5"/>
          <p:cNvSpPr txBox="1"/>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9" name="Google Shape;29;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6" name="Google Shape;36;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8"/>
          <p:cNvSpPr txBox="1"/>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1pPr>
            <a:lvl2pPr lvl="1"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2pPr>
            <a:lvl3pPr lvl="2"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3pPr>
            <a:lvl4pPr lvl="3"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4pPr>
            <a:lvl5pPr lvl="4"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5pPr>
            <a:lvl6pPr lvl="5"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6pPr>
            <a:lvl7pPr lvl="6"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7pPr>
            <a:lvl8pPr lvl="7"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8pPr>
            <a:lvl9pPr lvl="8"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9pPr>
          </a:lstStyle>
          <a:p/>
        </p:txBody>
      </p:sp>
      <p:sp>
        <p:nvSpPr>
          <p:cNvPr id="46" name="Google Shape;46;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8" name="Shape 48"/>
        <p:cNvGrpSpPr/>
        <p:nvPr/>
      </p:nvGrpSpPr>
      <p:grpSpPr>
        <a:xfrm>
          <a:off x="0" y="0"/>
          <a:ext cx="0" cy="0"/>
          <a:chOff x="0" y="0"/>
          <a:chExt cx="0" cy="0"/>
        </a:xfrm>
      </p:grpSpPr>
      <p:sp>
        <p:nvSpPr>
          <p:cNvPr id="49" name="Google Shape;49;p10"/>
          <p:cNvSpPr txBox="1"/>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1pPr>
          </a:lstStyle>
          <a:p/>
        </p:txBody>
      </p:sp>
      <p:sp>
        <p:nvSpPr>
          <p:cNvPr id="50" name="Google Shape;50;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1pPr>
            <a:lvl2pPr lvl="1">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2pPr>
            <a:lvl3pPr lvl="2">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3pPr>
            <a:lvl4pPr lvl="3">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4pPr>
            <a:lvl5pPr lvl="4">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5pPr>
            <a:lvl6pPr lvl="5">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6pPr>
            <a:lvl7pPr lvl="6">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7pPr>
            <a:lvl8pPr lvl="7">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8pPr>
            <a:lvl9pPr lvl="8">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9pPr>
          </a:lstStyle>
          <a:p/>
        </p:txBody>
      </p:sp>
      <p:sp>
        <p:nvSpPr>
          <p:cNvPr id="7" name="Google Shape;7;p1"/>
          <p:cNvSpPr txBox="1"/>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panose="020B0606030504020204"/>
              <a:buChar char="●"/>
              <a:defRPr sz="1800">
                <a:solidFill>
                  <a:schemeClr val="dk1"/>
                </a:solidFill>
                <a:latin typeface="Open Sans" panose="020B0606030504020204"/>
                <a:ea typeface="Open Sans" panose="020B0606030504020204"/>
                <a:cs typeface="Open Sans" panose="020B0606030504020204"/>
                <a:sym typeface="Open Sans" panose="020B0606030504020204"/>
              </a:defRPr>
            </a:lvl1pPr>
            <a:lvl2pPr marL="914400" lvl="1" indent="-317500">
              <a:lnSpc>
                <a:spcPct val="115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2pPr>
            <a:lvl3pPr marL="1371600" lvl="2" indent="-317500">
              <a:lnSpc>
                <a:spcPct val="115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3pPr>
            <a:lvl4pPr marL="1828800" lvl="3" indent="-317500">
              <a:lnSpc>
                <a:spcPct val="115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4pPr>
            <a:lvl5pPr marL="2286000" lvl="4" indent="-317500">
              <a:lnSpc>
                <a:spcPct val="115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5pPr>
            <a:lvl6pPr marL="2743200" lvl="5" indent="-317500">
              <a:lnSpc>
                <a:spcPct val="115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6pPr>
            <a:lvl7pPr marL="3200400" lvl="6" indent="-317500">
              <a:lnSpc>
                <a:spcPct val="115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7pPr>
            <a:lvl8pPr marL="3657600" lvl="7" indent="-317500">
              <a:lnSpc>
                <a:spcPct val="115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8pPr>
            <a:lvl9pPr marL="4114800" lvl="8" indent="-317500">
              <a:lnSpc>
                <a:spcPct val="115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1pPr>
            <a:lvl2pPr lvl="1"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2pPr>
            <a:lvl3pPr lvl="2"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3pPr>
            <a:lvl4pPr lvl="3"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4pPr>
            <a:lvl5pPr lvl="4"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5pPr>
            <a:lvl6pPr lvl="5"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6pPr>
            <a:lvl7pPr lvl="6"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7pPr>
            <a:lvl8pPr lvl="7"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8pPr>
            <a:lvl9pPr lvl="8"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1" name="Shape 61"/>
        <p:cNvGrpSpPr/>
        <p:nvPr/>
      </p:nvGrpSpPr>
      <p:grpSpPr>
        <a:xfrm>
          <a:off x="0" y="0"/>
          <a:ext cx="0" cy="0"/>
          <a:chOff x="0" y="0"/>
          <a:chExt cx="0" cy="0"/>
        </a:xfrm>
      </p:grpSpPr>
      <p:pic>
        <p:nvPicPr>
          <p:cNvPr id="62" name="Google Shape;62;p13"/>
          <p:cNvPicPr preferRelativeResize="0"/>
          <p:nvPr/>
        </p:nvPicPr>
        <p:blipFill>
          <a:blip r:embed="rId1"/>
          <a:stretch>
            <a:fillRect/>
          </a:stretch>
        </p:blipFill>
        <p:spPr>
          <a:xfrm>
            <a:off x="2731025" y="152400"/>
            <a:ext cx="3996968" cy="483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Software Specifications</a:t>
            </a:r>
            <a:endParaRPr lang="en-GB"/>
          </a:p>
        </p:txBody>
      </p:sp>
      <p:sp>
        <p:nvSpPr>
          <p:cNvPr id="118" name="Google Shape;118;p22"/>
          <p:cNvSpPr txBox="1"/>
          <p:nvPr>
            <p:ph type="body" idx="1"/>
          </p:nvPr>
        </p:nvSpPr>
        <p:spPr>
          <a:xfrm>
            <a:off x="311700" y="1225225"/>
            <a:ext cx="8520600" cy="3354000"/>
          </a:xfrm>
          <a:prstGeom prst="rect">
            <a:avLst/>
          </a:prstGeom>
        </p:spPr>
        <p:txBody>
          <a:bodyPr spcFirstLastPara="1" wrap="square" lIns="91425" tIns="91425" rIns="91425" bIns="91425" anchor="t" anchorCtr="0">
            <a:normAutofit fontScale="85000" lnSpcReduction="20000"/>
          </a:bodyPr>
          <a:lstStyle/>
          <a:p>
            <a:pPr marL="457200" marR="419100" lvl="0" indent="457200" algn="just" rtl="0">
              <a:lnSpc>
                <a:spcPct val="150000"/>
              </a:lnSpc>
              <a:spcBef>
                <a:spcPts val="0"/>
              </a:spcBef>
              <a:spcAft>
                <a:spcPts val="0"/>
              </a:spcAft>
              <a:buClr>
                <a:schemeClr val="dk1"/>
              </a:buClr>
              <a:buSzPct val="84000"/>
              <a:buFont typeface="Arial" panose="020B0604020202020204"/>
              <a:buNone/>
            </a:pPr>
            <a:r>
              <a:rPr lang="en-GB" sz="1310">
                <a:latin typeface="Economica" panose="02000506040000020004"/>
                <a:ea typeface="Economica" panose="02000506040000020004"/>
                <a:cs typeface="Economica" panose="02000506040000020004"/>
                <a:sym typeface="Economica" panose="02000506040000020004"/>
              </a:rPr>
              <a:t>As this project is software-intensive there are quite a few dependencies that are required for its functionality</a:t>
            </a:r>
            <a:endParaRPr sz="1310">
              <a:latin typeface="Economica" panose="02000506040000020004"/>
              <a:ea typeface="Economica" panose="02000506040000020004"/>
              <a:cs typeface="Economica" panose="02000506040000020004"/>
              <a:sym typeface="Economica" panose="02000506040000020004"/>
            </a:endParaRPr>
          </a:p>
          <a:p>
            <a:pPr marL="0" lvl="0" indent="0" algn="just" rtl="0">
              <a:lnSpc>
                <a:spcPct val="138000"/>
              </a:lnSpc>
              <a:spcBef>
                <a:spcPts val="0"/>
              </a:spcBef>
              <a:spcAft>
                <a:spcPts val="0"/>
              </a:spcAft>
              <a:buClr>
                <a:schemeClr val="dk1"/>
              </a:buClr>
              <a:buSzPct val="84000"/>
              <a:buFont typeface="Arial" panose="020B0604020202020204"/>
              <a:buNone/>
            </a:pPr>
            <a:r>
              <a:rPr lang="en-GB" sz="1310">
                <a:latin typeface="Economica" panose="02000506040000020004"/>
                <a:ea typeface="Economica" panose="02000506040000020004"/>
                <a:cs typeface="Economica" panose="02000506040000020004"/>
                <a:sym typeface="Economica" panose="02000506040000020004"/>
              </a:rPr>
              <a:t>		The program is made using python version 3.9 and some modules </a:t>
            </a:r>
            <a:endParaRPr sz="1310">
              <a:latin typeface="Economica" panose="02000506040000020004"/>
              <a:ea typeface="Economica" panose="02000506040000020004"/>
              <a:cs typeface="Economica" panose="02000506040000020004"/>
              <a:sym typeface="Economica" panose="02000506040000020004"/>
            </a:endParaRPr>
          </a:p>
          <a:p>
            <a:pPr marL="0" lvl="0" indent="0" algn="just" rtl="0">
              <a:lnSpc>
                <a:spcPct val="138000"/>
              </a:lnSpc>
              <a:spcBef>
                <a:spcPts val="0"/>
              </a:spcBef>
              <a:spcAft>
                <a:spcPts val="0"/>
              </a:spcAft>
              <a:buNone/>
            </a:pPr>
            <a:r>
              <a:rPr lang="en-GB" sz="1310">
                <a:latin typeface="Economica" panose="02000506040000020004"/>
                <a:ea typeface="Economica" panose="02000506040000020004"/>
                <a:cs typeface="Economica" panose="02000506040000020004"/>
                <a:sym typeface="Economica" panose="02000506040000020004"/>
              </a:rPr>
              <a:t>		Here I have divided the required modules into their own categories:</a:t>
            </a:r>
            <a:endParaRPr sz="1310">
              <a:latin typeface="Economica" panose="02000506040000020004"/>
              <a:ea typeface="Economica" panose="02000506040000020004"/>
              <a:cs typeface="Economica" panose="02000506040000020004"/>
              <a:sym typeface="Economica" panose="02000506040000020004"/>
            </a:endParaRPr>
          </a:p>
          <a:p>
            <a:pPr marL="0" lvl="0" indent="0" algn="just" rtl="0">
              <a:lnSpc>
                <a:spcPct val="138000"/>
              </a:lnSpc>
              <a:spcBef>
                <a:spcPts val="0"/>
              </a:spcBef>
              <a:spcAft>
                <a:spcPts val="0"/>
              </a:spcAft>
              <a:buClr>
                <a:schemeClr val="dk1"/>
              </a:buClr>
              <a:buSzPct val="84000"/>
              <a:buFont typeface="Arial" panose="020B0604020202020204"/>
              <a:buNone/>
            </a:pPr>
            <a:endParaRPr sz="1310">
              <a:latin typeface="Economica" panose="02000506040000020004"/>
              <a:ea typeface="Economica" panose="02000506040000020004"/>
              <a:cs typeface="Economica" panose="02000506040000020004"/>
              <a:sym typeface="Economica" panose="02000506040000020004"/>
            </a:endParaRPr>
          </a:p>
          <a:p>
            <a:pPr marL="914400" lvl="0" indent="0" algn="just" rtl="0">
              <a:lnSpc>
                <a:spcPct val="138000"/>
              </a:lnSpc>
              <a:spcBef>
                <a:spcPts val="0"/>
              </a:spcBef>
              <a:spcAft>
                <a:spcPts val="0"/>
              </a:spcAft>
              <a:buNone/>
            </a:pPr>
            <a:r>
              <a:rPr lang="en-GB" sz="1310" b="1">
                <a:latin typeface="Economica" panose="02000506040000020004"/>
                <a:ea typeface="Economica" panose="02000506040000020004"/>
                <a:cs typeface="Economica" panose="02000506040000020004"/>
                <a:sym typeface="Economica" panose="02000506040000020004"/>
              </a:rPr>
              <a:t>OpenCV</a:t>
            </a:r>
            <a:endParaRPr sz="1310">
              <a:latin typeface="Economica" panose="02000506040000020004"/>
              <a:ea typeface="Economica" panose="02000506040000020004"/>
              <a:cs typeface="Economica" panose="02000506040000020004"/>
              <a:sym typeface="Economica" panose="02000506040000020004"/>
            </a:endParaRPr>
          </a:p>
          <a:p>
            <a:pPr marL="914400" lvl="0" indent="0" algn="just" rtl="0">
              <a:lnSpc>
                <a:spcPct val="138000"/>
              </a:lnSpc>
              <a:spcBef>
                <a:spcPts val="0"/>
              </a:spcBef>
              <a:spcAft>
                <a:spcPts val="0"/>
              </a:spcAft>
              <a:buClr>
                <a:schemeClr val="dk1"/>
              </a:buClr>
              <a:buSzPct val="84000"/>
              <a:buFont typeface="Arial" panose="020B0604020202020204"/>
              <a:buNone/>
            </a:pPr>
            <a:r>
              <a:rPr lang="en-GB" sz="1310">
                <a:latin typeface="Economica" panose="02000506040000020004"/>
                <a:ea typeface="Economica" panose="02000506040000020004"/>
                <a:cs typeface="Economica" panose="02000506040000020004"/>
                <a:sym typeface="Economica" panose="02000506040000020004"/>
              </a:rPr>
              <a:t>	</a:t>
            </a:r>
            <a:r>
              <a:rPr lang="en-GB" sz="1310">
                <a:highlight>
                  <a:srgbClr val="FFFFFF"/>
                </a:highlight>
                <a:latin typeface="Economica" panose="02000506040000020004"/>
                <a:ea typeface="Economica" panose="02000506040000020004"/>
                <a:cs typeface="Economica" panose="02000506040000020004"/>
                <a:sym typeface="Economica" panose="02000506040000020004"/>
              </a:rPr>
              <a:t>OpenCV (Open Source Computer Vision Library) is an open-source computer vision and machine learning software library. OpenCV was built to provide a common infrastructure for computer vision applications and to accelerate the use of machine perception in commercial products. Being a BSD-licensed product, OpenCV makes it easy for businesses to utilize and modify the code.</a:t>
            </a:r>
            <a:endParaRPr sz="1310">
              <a:highlight>
                <a:srgbClr val="FFFFFF"/>
              </a:highlight>
              <a:latin typeface="Economica" panose="02000506040000020004"/>
              <a:ea typeface="Economica" panose="02000506040000020004"/>
              <a:cs typeface="Economica" panose="02000506040000020004"/>
              <a:sym typeface="Economica" panose="02000506040000020004"/>
            </a:endParaRPr>
          </a:p>
          <a:p>
            <a:pPr marL="914400" lvl="0" indent="0" algn="just" rtl="0">
              <a:lnSpc>
                <a:spcPct val="138000"/>
              </a:lnSpc>
              <a:spcBef>
                <a:spcPts val="0"/>
              </a:spcBef>
              <a:spcAft>
                <a:spcPts val="0"/>
              </a:spcAft>
              <a:buClr>
                <a:schemeClr val="dk1"/>
              </a:buClr>
              <a:buSzPct val="84000"/>
              <a:buFont typeface="Arial" panose="020B0604020202020204"/>
              <a:buNone/>
            </a:pPr>
            <a:r>
              <a:rPr lang="en-GB" sz="1310" b="1">
                <a:highlight>
                  <a:srgbClr val="FFFFFF"/>
                </a:highlight>
                <a:latin typeface="Economica" panose="02000506040000020004"/>
                <a:ea typeface="Economica" panose="02000506040000020004"/>
                <a:cs typeface="Economica" panose="02000506040000020004"/>
                <a:sym typeface="Economica" panose="02000506040000020004"/>
              </a:rPr>
              <a:t>Numpy</a:t>
            </a:r>
            <a:endParaRPr sz="1310">
              <a:highlight>
                <a:srgbClr val="FFFFFF"/>
              </a:highlight>
              <a:latin typeface="Economica" panose="02000506040000020004"/>
              <a:ea typeface="Economica" panose="02000506040000020004"/>
              <a:cs typeface="Economica" panose="02000506040000020004"/>
              <a:sym typeface="Economica" panose="02000506040000020004"/>
            </a:endParaRPr>
          </a:p>
          <a:p>
            <a:pPr marL="914400" lvl="0" indent="457200" algn="just" rtl="0">
              <a:lnSpc>
                <a:spcPct val="138000"/>
              </a:lnSpc>
              <a:spcBef>
                <a:spcPts val="0"/>
              </a:spcBef>
              <a:spcAft>
                <a:spcPts val="0"/>
              </a:spcAft>
              <a:buClr>
                <a:schemeClr val="dk1"/>
              </a:buClr>
              <a:buSzPct val="84000"/>
              <a:buFont typeface="Arial" panose="020B0604020202020204"/>
              <a:buNone/>
            </a:pPr>
            <a:r>
              <a:rPr lang="en-GB" sz="1310">
                <a:solidFill>
                  <a:srgbClr val="333333"/>
                </a:solidFill>
                <a:highlight>
                  <a:srgbClr val="FFFFFF"/>
                </a:highlight>
                <a:latin typeface="Economica" panose="02000506040000020004"/>
                <a:ea typeface="Economica" panose="02000506040000020004"/>
                <a:cs typeface="Economica" panose="02000506040000020004"/>
                <a:sym typeface="Economica" panose="02000506040000020004"/>
              </a:rPr>
              <a:t>NumPy is the fundamental package for scientific computing in Python. It is a Python library that provides a multidimensional array object, various derived objects (such as masked arrays and matrices), and an assortment of routines for fast operations on arrays, including mathematical, logical, shape manipulation, sorting, selecting, and I/O.</a:t>
            </a:r>
            <a:endParaRPr sz="1710">
              <a:highlight>
                <a:srgbClr val="FFFFFF"/>
              </a:highlight>
              <a:latin typeface="Economica" panose="02000506040000020004"/>
              <a:ea typeface="Economica" panose="02000506040000020004"/>
              <a:cs typeface="Economica" panose="02000506040000020004"/>
              <a:sym typeface="Economica" panose="02000506040000020004"/>
            </a:endParaRPr>
          </a:p>
          <a:p>
            <a:pPr marL="914400" lvl="0" indent="0" algn="just" rtl="0">
              <a:lnSpc>
                <a:spcPct val="138000"/>
              </a:lnSpc>
              <a:spcBef>
                <a:spcPts val="0"/>
              </a:spcBef>
              <a:spcAft>
                <a:spcPts val="0"/>
              </a:spcAft>
              <a:buClr>
                <a:schemeClr val="dk1"/>
              </a:buClr>
              <a:buSzPct val="84000"/>
              <a:buFont typeface="Arial" panose="020B0604020202020204"/>
              <a:buNone/>
            </a:pPr>
            <a:r>
              <a:rPr lang="en-GB" sz="1310" b="1">
                <a:highlight>
                  <a:srgbClr val="FFFFFF"/>
                </a:highlight>
                <a:latin typeface="Economica" panose="02000506040000020004"/>
                <a:ea typeface="Economica" panose="02000506040000020004"/>
                <a:cs typeface="Economica" panose="02000506040000020004"/>
                <a:sym typeface="Economica" panose="02000506040000020004"/>
              </a:rPr>
              <a:t>MediaPipe</a:t>
            </a:r>
            <a:r>
              <a:rPr lang="en-GB" sz="1710">
                <a:highlight>
                  <a:srgbClr val="FFFFFF"/>
                </a:highlight>
                <a:latin typeface="Economica" panose="02000506040000020004"/>
                <a:ea typeface="Economica" panose="02000506040000020004"/>
                <a:cs typeface="Economica" panose="02000506040000020004"/>
                <a:sym typeface="Economica" panose="02000506040000020004"/>
              </a:rPr>
              <a:t>	</a:t>
            </a:r>
            <a:endParaRPr sz="1710">
              <a:highlight>
                <a:srgbClr val="FFFFFF"/>
              </a:highlight>
              <a:latin typeface="Economica" panose="02000506040000020004"/>
              <a:ea typeface="Economica" panose="02000506040000020004"/>
              <a:cs typeface="Economica" panose="02000506040000020004"/>
              <a:sym typeface="Economica" panose="02000506040000020004"/>
            </a:endParaRPr>
          </a:p>
          <a:p>
            <a:pPr marL="914400" lvl="0" indent="457200" algn="just" rtl="0">
              <a:lnSpc>
                <a:spcPct val="138000"/>
              </a:lnSpc>
              <a:spcBef>
                <a:spcPts val="0"/>
              </a:spcBef>
              <a:spcAft>
                <a:spcPts val="0"/>
              </a:spcAft>
              <a:buClr>
                <a:schemeClr val="dk1"/>
              </a:buClr>
              <a:buSzPct val="84000"/>
              <a:buFont typeface="Arial" panose="020B0604020202020204"/>
              <a:buNone/>
            </a:pPr>
            <a:r>
              <a:rPr lang="en-GB" sz="1310">
                <a:highlight>
                  <a:srgbClr val="FFFFFF"/>
                </a:highlight>
                <a:latin typeface="Economica" panose="02000506040000020004"/>
                <a:ea typeface="Economica" panose="02000506040000020004"/>
                <a:cs typeface="Economica" panose="02000506040000020004"/>
                <a:sym typeface="Economica" panose="02000506040000020004"/>
              </a:rPr>
              <a:t>MediaPipe is a</a:t>
            </a:r>
            <a:r>
              <a:rPr lang="en-GB" sz="1310" b="1">
                <a:highlight>
                  <a:srgbClr val="FFFFFF"/>
                </a:highlight>
                <a:latin typeface="Economica" panose="02000506040000020004"/>
                <a:ea typeface="Economica" panose="02000506040000020004"/>
                <a:cs typeface="Economica" panose="02000506040000020004"/>
                <a:sym typeface="Economica" panose="02000506040000020004"/>
              </a:rPr>
              <a:t> </a:t>
            </a:r>
            <a:r>
              <a:rPr lang="en-GB" sz="1310">
                <a:highlight>
                  <a:srgbClr val="FFFFFF"/>
                </a:highlight>
                <a:latin typeface="Economica" panose="02000506040000020004"/>
                <a:ea typeface="Economica" panose="02000506040000020004"/>
                <a:cs typeface="Economica" panose="02000506040000020004"/>
                <a:sym typeface="Economica" panose="02000506040000020004"/>
              </a:rPr>
              <a:t>Framework for building machine learning pipelines for processing time-series data like video, audio, etc. This cross-platform Framework works in Desktop/Server, Android, iOS, and embedded devices like Raspberry Pi and Jetson Nano.</a:t>
            </a:r>
            <a:endParaRPr sz="2410">
              <a:latin typeface="Economica" panose="02000506040000020004"/>
              <a:ea typeface="Economica" panose="02000506040000020004"/>
              <a:cs typeface="Economica" panose="02000506040000020004"/>
              <a:sym typeface="Economica" panose="020005060400000200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Software Development</a:t>
            </a:r>
            <a:endParaRPr lang="en-GB"/>
          </a:p>
        </p:txBody>
      </p:sp>
      <p:sp>
        <p:nvSpPr>
          <p:cNvPr id="124" name="Google Shape;124;p23"/>
          <p:cNvSpPr txBox="1"/>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525780" lvl="0" indent="0" algn="ctr" rtl="0">
              <a:spcBef>
                <a:spcPts val="0"/>
              </a:spcBef>
              <a:spcAft>
                <a:spcPts val="0"/>
              </a:spcAft>
              <a:buNone/>
            </a:pPr>
            <a:r>
              <a:rPr lang="en-GB" sz="2300" b="1">
                <a:latin typeface="Economica" panose="02000506040000020004"/>
                <a:ea typeface="Economica" panose="02000506040000020004"/>
                <a:cs typeface="Economica" panose="02000506040000020004"/>
                <a:sym typeface="Economica" panose="02000506040000020004"/>
              </a:rPr>
              <a:t>Algorithm</a:t>
            </a:r>
            <a:r>
              <a:rPr lang="en-GB" sz="2300">
                <a:latin typeface="Economica" panose="02000506040000020004"/>
                <a:ea typeface="Economica" panose="02000506040000020004"/>
                <a:cs typeface="Economica" panose="02000506040000020004"/>
                <a:sym typeface="Economica" panose="02000506040000020004"/>
              </a:rPr>
              <a:t> </a:t>
            </a:r>
            <a:endParaRPr sz="2300">
              <a:latin typeface="Economica" panose="02000506040000020004"/>
              <a:ea typeface="Economica" panose="02000506040000020004"/>
              <a:cs typeface="Economica" panose="02000506040000020004"/>
              <a:sym typeface="Economica" panose="02000506040000020004"/>
            </a:endParaRPr>
          </a:p>
          <a:p>
            <a:pPr marL="525780" lvl="0" indent="0" algn="ctr" rtl="0">
              <a:spcBef>
                <a:spcPts val="0"/>
              </a:spcBef>
              <a:spcAft>
                <a:spcPts val="0"/>
              </a:spcAft>
              <a:buClr>
                <a:schemeClr val="dk1"/>
              </a:buClr>
              <a:buSzPts val="1100"/>
              <a:buFont typeface="Arial" panose="020B0604020202020204"/>
              <a:buNone/>
            </a:pPr>
            <a:r>
              <a:rPr lang="en-GB">
                <a:solidFill>
                  <a:srgbClr val="292929"/>
                </a:solidFill>
                <a:highlight>
                  <a:srgbClr val="FFFFFF"/>
                </a:highlight>
                <a:latin typeface="Economica" panose="02000506040000020004"/>
                <a:ea typeface="Economica" panose="02000506040000020004"/>
                <a:cs typeface="Economica" panose="02000506040000020004"/>
                <a:sym typeface="Economica" panose="02000506040000020004"/>
              </a:rPr>
              <a:t>This Project is about taking a gentle look at the </a:t>
            </a:r>
            <a:r>
              <a:rPr lang="en-GB" b="1">
                <a:solidFill>
                  <a:srgbClr val="292929"/>
                </a:solidFill>
                <a:highlight>
                  <a:srgbClr val="FFFFFF"/>
                </a:highlight>
                <a:latin typeface="Economica" panose="02000506040000020004"/>
                <a:ea typeface="Economica" panose="02000506040000020004"/>
                <a:cs typeface="Economica" panose="02000506040000020004"/>
                <a:sym typeface="Economica" panose="02000506040000020004"/>
              </a:rPr>
              <a:t>Viola-Jones Face Detection Technique</a:t>
            </a:r>
            <a:r>
              <a:rPr lang="en-GB">
                <a:solidFill>
                  <a:srgbClr val="292929"/>
                </a:solidFill>
                <a:highlight>
                  <a:srgbClr val="FFFFFF"/>
                </a:highlight>
                <a:latin typeface="Economica" panose="02000506040000020004"/>
                <a:ea typeface="Economica" panose="02000506040000020004"/>
                <a:cs typeface="Economica" panose="02000506040000020004"/>
                <a:sym typeface="Economica" panose="02000506040000020004"/>
              </a:rPr>
              <a:t>, popularly known as </a:t>
            </a:r>
            <a:r>
              <a:rPr lang="en-GB" b="1">
                <a:solidFill>
                  <a:srgbClr val="292929"/>
                </a:solidFill>
                <a:highlight>
                  <a:srgbClr val="FFFFFF"/>
                </a:highlight>
                <a:latin typeface="Economica" panose="02000506040000020004"/>
                <a:ea typeface="Economica" panose="02000506040000020004"/>
                <a:cs typeface="Economica" panose="02000506040000020004"/>
                <a:sym typeface="Economica" panose="02000506040000020004"/>
              </a:rPr>
              <a:t>Haar Cascades</a:t>
            </a:r>
            <a:r>
              <a:rPr lang="en-GB">
                <a:solidFill>
                  <a:srgbClr val="292929"/>
                </a:solidFill>
                <a:highlight>
                  <a:srgbClr val="FFFFFF"/>
                </a:highlight>
                <a:latin typeface="Economica" panose="02000506040000020004"/>
                <a:ea typeface="Economica" panose="02000506040000020004"/>
                <a:cs typeface="Economica" panose="02000506040000020004"/>
                <a:sym typeface="Economica" panose="02000506040000020004"/>
              </a:rPr>
              <a:t>, and exploring some of the interesting concepts proposed by them. This piece of work was done long before the Deep Learning Era had even started. But it’s an excellent work in comparison to the powerful models that can be built with the modern-day Deep Learning Techniques. The algorithm is still found to be used almost everywhere. It has fully trained models available on GitHub. It’s fast. It’s quite accurate.</a:t>
            </a:r>
            <a:endParaRPr>
              <a:latin typeface="Economica" panose="02000506040000020004"/>
              <a:ea typeface="Economica" panose="02000506040000020004"/>
              <a:cs typeface="Economica" panose="02000506040000020004"/>
              <a:sym typeface="Economica" panose="020005060400000200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59925"/>
            <a:ext cx="8520600" cy="831300"/>
          </a:xfrm>
          <a:prstGeom prst="rect">
            <a:avLst/>
          </a:prstGeom>
        </p:spPr>
        <p:txBody>
          <a:bodyPr spcFirstLastPara="1" wrap="square" lIns="91425" tIns="91425" rIns="91425" bIns="91425" anchor="b" anchorCtr="0">
            <a:noAutofit/>
          </a:bodyPr>
          <a:lstStyle/>
          <a:p>
            <a:pPr marL="0" marR="419100" lvl="0" indent="0" algn="ctr" rtl="0">
              <a:spcBef>
                <a:spcPts val="5"/>
              </a:spcBef>
              <a:spcAft>
                <a:spcPts val="0"/>
              </a:spcAft>
              <a:buNone/>
            </a:pPr>
            <a:r>
              <a:rPr lang="en-GB"/>
              <a:t>Results</a:t>
            </a:r>
            <a:endParaRPr lang="en-GB"/>
          </a:p>
        </p:txBody>
      </p:sp>
      <p:sp>
        <p:nvSpPr>
          <p:cNvPr id="130" name="Google Shape;130;p24"/>
          <p:cNvSpPr txBox="1"/>
          <p:nvPr>
            <p:ph type="body" idx="1"/>
          </p:nvPr>
        </p:nvSpPr>
        <p:spPr>
          <a:xfrm>
            <a:off x="311700" y="1239900"/>
            <a:ext cx="8520600" cy="3354000"/>
          </a:xfrm>
          <a:prstGeom prst="rect">
            <a:avLst/>
          </a:prstGeom>
        </p:spPr>
        <p:txBody>
          <a:bodyPr spcFirstLastPara="1" wrap="square" lIns="91425" tIns="91425" rIns="91425" bIns="91425" anchor="t" anchorCtr="0">
            <a:normAutofit/>
          </a:bodyPr>
          <a:lstStyle/>
          <a:p>
            <a:pPr marL="525780" lvl="0" indent="0" algn="ctr" rtl="0">
              <a:spcBef>
                <a:spcPts val="0"/>
              </a:spcBef>
              <a:spcAft>
                <a:spcPts val="0"/>
              </a:spcAft>
              <a:buClr>
                <a:schemeClr val="dk1"/>
              </a:buClr>
              <a:buSzPts val="1100"/>
              <a:buFont typeface="Arial" panose="020B0604020202020204"/>
              <a:buNone/>
            </a:pPr>
            <a:r>
              <a:rPr lang="en-GB">
                <a:solidFill>
                  <a:srgbClr val="292929"/>
                </a:solidFill>
                <a:latin typeface="Economica" panose="02000506040000020004"/>
                <a:ea typeface="Economica" panose="02000506040000020004"/>
                <a:cs typeface="Economica" panose="02000506040000020004"/>
                <a:sym typeface="Economica" panose="02000506040000020004"/>
              </a:rPr>
              <a:t>Haar Cascade Detection is one of the oldest yet most powerful face detection algorithms invented. It has been there for a long, a long before Deep Learning became famous. Haar Features were not only used to detect faces but also for eyes, lips, license number plates, etc. The models are stored on GitHub, and we can access them with OpenCV methods.</a:t>
            </a:r>
            <a:endParaRPr>
              <a:latin typeface="Economica" panose="02000506040000020004"/>
              <a:ea typeface="Economica" panose="02000506040000020004"/>
              <a:cs typeface="Economica" panose="02000506040000020004"/>
              <a:sym typeface="Economica" panose="02000506040000020004"/>
            </a:endParaRPr>
          </a:p>
        </p:txBody>
      </p:sp>
      <p:pic>
        <p:nvPicPr>
          <p:cNvPr id="131" name="Google Shape;131;p24"/>
          <p:cNvPicPr preferRelativeResize="0"/>
          <p:nvPr/>
        </p:nvPicPr>
        <p:blipFill>
          <a:blip r:embed="rId1"/>
          <a:stretch>
            <a:fillRect/>
          </a:stretch>
        </p:blipFill>
        <p:spPr>
          <a:xfrm>
            <a:off x="842125" y="2812725"/>
            <a:ext cx="2657825" cy="1781175"/>
          </a:xfrm>
          <a:prstGeom prst="rect">
            <a:avLst/>
          </a:prstGeom>
          <a:noFill/>
          <a:ln>
            <a:noFill/>
          </a:ln>
        </p:spPr>
      </p:pic>
      <p:pic>
        <p:nvPicPr>
          <p:cNvPr id="132" name="Google Shape;132;p24"/>
          <p:cNvPicPr preferRelativeResize="0"/>
          <p:nvPr/>
        </p:nvPicPr>
        <p:blipFill>
          <a:blip r:embed="rId2"/>
          <a:stretch>
            <a:fillRect/>
          </a:stretch>
        </p:blipFill>
        <p:spPr>
          <a:xfrm>
            <a:off x="6048050" y="2812725"/>
            <a:ext cx="2784250" cy="1781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77750" y="323275"/>
            <a:ext cx="8520600" cy="831300"/>
          </a:xfrm>
          <a:prstGeom prst="rect">
            <a:avLst/>
          </a:prstGeom>
        </p:spPr>
        <p:txBody>
          <a:bodyPr spcFirstLastPara="1" wrap="square" lIns="91425" tIns="91425" rIns="91425" bIns="91425" anchor="b" anchorCtr="0">
            <a:noAutofit/>
          </a:bodyPr>
          <a:lstStyle/>
          <a:p>
            <a:pPr marL="514350" marR="419100" lvl="0" indent="-222885" algn="ctr" rtl="0">
              <a:spcBef>
                <a:spcPts val="0"/>
              </a:spcBef>
              <a:spcAft>
                <a:spcPts val="0"/>
              </a:spcAft>
              <a:buClr>
                <a:schemeClr val="dk1"/>
              </a:buClr>
              <a:buSzPts val="1100"/>
              <a:buFont typeface="Arial" panose="020B0604020202020204"/>
              <a:buNone/>
            </a:pPr>
            <a:r>
              <a:rPr lang="en-GB"/>
              <a:t>ADVANTAGES </a:t>
            </a:r>
            <a:endParaRPr lang="en-GB"/>
          </a:p>
        </p:txBody>
      </p:sp>
      <p:sp>
        <p:nvSpPr>
          <p:cNvPr id="138" name="Google Shape;138;p25"/>
          <p:cNvSpPr txBox="1"/>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457200" algn="ctr" rtl="0">
              <a:lnSpc>
                <a:spcPct val="138000"/>
              </a:lnSpc>
              <a:spcBef>
                <a:spcPts val="0"/>
              </a:spcBef>
              <a:spcAft>
                <a:spcPts val="0"/>
              </a:spcAft>
              <a:buClr>
                <a:schemeClr val="dk1"/>
              </a:buClr>
              <a:buSzPts val="1100"/>
              <a:buFont typeface="Arial" panose="020B0604020202020204"/>
              <a:buNone/>
            </a:pPr>
            <a:r>
              <a:rPr lang="en-GB">
                <a:latin typeface="Economica" panose="02000506040000020004"/>
                <a:ea typeface="Economica" panose="02000506040000020004"/>
                <a:cs typeface="Economica" panose="02000506040000020004"/>
                <a:sym typeface="Economica" panose="02000506040000020004"/>
              </a:rPr>
              <a:t>	The advantage of OpenCV (Face detection) are enormous and can be used in almost every industry.</a:t>
            </a:r>
            <a:endParaRPr>
              <a:latin typeface="Economica" panose="02000506040000020004"/>
              <a:ea typeface="Economica" panose="02000506040000020004"/>
              <a:cs typeface="Economica" panose="02000506040000020004"/>
              <a:sym typeface="Economica" panose="02000506040000020004"/>
            </a:endParaRPr>
          </a:p>
          <a:p>
            <a:pPr marL="0" lvl="0" indent="0" algn="ctr" rtl="0">
              <a:lnSpc>
                <a:spcPct val="138000"/>
              </a:lnSpc>
              <a:spcBef>
                <a:spcPts val="0"/>
              </a:spcBef>
              <a:spcAft>
                <a:spcPts val="0"/>
              </a:spcAft>
              <a:buNone/>
            </a:pPr>
            <a:r>
              <a:rPr lang="en-GB">
                <a:latin typeface="Economica" panose="02000506040000020004"/>
                <a:ea typeface="Economica" panose="02000506040000020004"/>
                <a:cs typeface="Economica" panose="02000506040000020004"/>
                <a:sym typeface="Economica" panose="02000506040000020004"/>
              </a:rPr>
              <a:t>	Face detection with Haar Cascade is a very efficient way of detecting faces as its requirement are very less due to the use of</a:t>
            </a:r>
            <a:r>
              <a:rPr lang="en-GB">
                <a:latin typeface="Economica" panose="02000506040000020004"/>
                <a:ea typeface="Economica" panose="02000506040000020004"/>
                <a:cs typeface="Economica" panose="02000506040000020004"/>
                <a:sym typeface="Economica" panose="02000506040000020004"/>
              </a:rPr>
              <a:t> </a:t>
            </a:r>
            <a:r>
              <a:rPr lang="en-GB">
                <a:latin typeface="Economica" panose="02000506040000020004"/>
                <a:ea typeface="Economica" panose="02000506040000020004"/>
                <a:cs typeface="Economica" panose="02000506040000020004"/>
                <a:sym typeface="Economica" panose="02000506040000020004"/>
              </a:rPr>
              <a:t>things like the use of XML and Python.</a:t>
            </a:r>
            <a:endParaRPr>
              <a:latin typeface="Economica" panose="02000506040000020004"/>
              <a:ea typeface="Economica" panose="02000506040000020004"/>
              <a:cs typeface="Economica" panose="02000506040000020004"/>
              <a:sym typeface="Economica" panose="02000506040000020004"/>
            </a:endParaRPr>
          </a:p>
          <a:p>
            <a:pPr marL="0" lvl="0" indent="0" algn="ctr" rtl="0">
              <a:lnSpc>
                <a:spcPct val="138000"/>
              </a:lnSpc>
              <a:spcBef>
                <a:spcPts val="0"/>
              </a:spcBef>
              <a:spcAft>
                <a:spcPts val="0"/>
              </a:spcAft>
              <a:buClr>
                <a:schemeClr val="dk1"/>
              </a:buClr>
              <a:buSzPts val="1100"/>
              <a:buFont typeface="Arial" panose="020B0604020202020204"/>
              <a:buNone/>
            </a:pP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38000"/>
              </a:lnSpc>
              <a:spcBef>
                <a:spcPts val="0"/>
              </a:spcBef>
              <a:spcAft>
                <a:spcPts val="0"/>
              </a:spcAft>
              <a:buClr>
                <a:schemeClr val="dk1"/>
              </a:buClr>
              <a:buSzPts val="1100"/>
              <a:buFont typeface="Arial" panose="020B0604020202020204"/>
              <a:buNone/>
            </a:pPr>
            <a:r>
              <a:rPr lang="en-GB">
                <a:latin typeface="Economica" panose="02000506040000020004"/>
                <a:ea typeface="Economica" panose="02000506040000020004"/>
                <a:cs typeface="Economica" panose="02000506040000020004"/>
                <a:sym typeface="Economica" panose="02000506040000020004"/>
              </a:rPr>
              <a:t>	Advantages can be listed as:</a:t>
            </a:r>
            <a:endParaRPr>
              <a:latin typeface="Economica" panose="02000506040000020004"/>
              <a:ea typeface="Economica" panose="02000506040000020004"/>
              <a:cs typeface="Economica" panose="02000506040000020004"/>
              <a:sym typeface="Economica" panose="02000506040000020004"/>
            </a:endParaRPr>
          </a:p>
          <a:p>
            <a:pPr marL="457200" lvl="0" indent="0" algn="just" rtl="0">
              <a:lnSpc>
                <a:spcPct val="100000"/>
              </a:lnSpc>
              <a:spcBef>
                <a:spcPts val="0"/>
              </a:spcBef>
              <a:spcAft>
                <a:spcPts val="0"/>
              </a:spcAft>
              <a:buClr>
                <a:schemeClr val="dk1"/>
              </a:buClr>
              <a:buSzPts val="1100"/>
              <a:buFont typeface="Arial" panose="020B0604020202020204"/>
              <a:buNone/>
            </a:pPr>
            <a:r>
              <a:rPr lang="en-GB">
                <a:latin typeface="Economica" panose="02000506040000020004"/>
                <a:ea typeface="Economica" panose="02000506040000020004"/>
                <a:cs typeface="Economica" panose="02000506040000020004"/>
                <a:sym typeface="Economica" panose="02000506040000020004"/>
              </a:rPr>
              <a:t>		1.)It's fast compared to other algorithms for face detection.</a:t>
            </a:r>
            <a:endParaRPr>
              <a:latin typeface="Economica" panose="02000506040000020004"/>
              <a:ea typeface="Economica" panose="02000506040000020004"/>
              <a:cs typeface="Economica" panose="02000506040000020004"/>
              <a:sym typeface="Economica" panose="02000506040000020004"/>
            </a:endParaRPr>
          </a:p>
          <a:p>
            <a:pPr marL="457200" lvl="0" indent="0" algn="just" rtl="0">
              <a:lnSpc>
                <a:spcPct val="100000"/>
              </a:lnSpc>
              <a:spcBef>
                <a:spcPts val="0"/>
              </a:spcBef>
              <a:spcAft>
                <a:spcPts val="0"/>
              </a:spcAft>
              <a:buClr>
                <a:schemeClr val="dk1"/>
              </a:buClr>
              <a:buSzPts val="1100"/>
              <a:buFont typeface="Arial" panose="020B0604020202020204"/>
              <a:buNone/>
            </a:pPr>
            <a:r>
              <a:rPr lang="en-GB">
                <a:latin typeface="Economica" panose="02000506040000020004"/>
                <a:ea typeface="Economica" panose="02000506040000020004"/>
                <a:cs typeface="Economica" panose="02000506040000020004"/>
                <a:sym typeface="Economica" panose="02000506040000020004"/>
              </a:rPr>
              <a:t>		2.)It’s convenient to use as it's an in-built function of OpenCV.</a:t>
            </a:r>
            <a:endParaRPr>
              <a:latin typeface="Economica" panose="02000506040000020004"/>
              <a:ea typeface="Economica" panose="02000506040000020004"/>
              <a:cs typeface="Economica" panose="02000506040000020004"/>
              <a:sym typeface="Economica" panose="02000506040000020004"/>
            </a:endParaRPr>
          </a:p>
          <a:p>
            <a:pPr marL="457200" lvl="0" indent="0" algn="just" rtl="0">
              <a:lnSpc>
                <a:spcPct val="100000"/>
              </a:lnSpc>
              <a:spcBef>
                <a:spcPts val="0"/>
              </a:spcBef>
              <a:spcAft>
                <a:spcPts val="0"/>
              </a:spcAft>
              <a:buClr>
                <a:schemeClr val="dk1"/>
              </a:buClr>
              <a:buSzPts val="1100"/>
              <a:buFont typeface="Arial" panose="020B0604020202020204"/>
              <a:buNone/>
            </a:pPr>
            <a:r>
              <a:rPr lang="en-GB">
                <a:latin typeface="Economica" panose="02000506040000020004"/>
                <a:ea typeface="Economica" panose="02000506040000020004"/>
                <a:cs typeface="Economica" panose="02000506040000020004"/>
                <a:sym typeface="Economica" panose="02000506040000020004"/>
              </a:rPr>
              <a:t>		3.)Haar cascade algorithm is not hardware intensive.</a:t>
            </a:r>
            <a:endParaRPr>
              <a:latin typeface="Economica" panose="02000506040000020004"/>
              <a:ea typeface="Economica" panose="02000506040000020004"/>
              <a:cs typeface="Economica" panose="02000506040000020004"/>
              <a:sym typeface="Economica" panose="02000506040000020004"/>
            </a:endParaRPr>
          </a:p>
          <a:p>
            <a:pPr marL="457200" lvl="0" indent="0" algn="just" rtl="0">
              <a:lnSpc>
                <a:spcPct val="100000"/>
              </a:lnSpc>
              <a:spcBef>
                <a:spcPts val="0"/>
              </a:spcBef>
              <a:spcAft>
                <a:spcPts val="0"/>
              </a:spcAft>
              <a:buClr>
                <a:schemeClr val="dk1"/>
              </a:buClr>
              <a:buSzPts val="1100"/>
              <a:buFont typeface="Arial" panose="020B0604020202020204"/>
              <a:buNone/>
            </a:pPr>
            <a:r>
              <a:rPr lang="en-GB">
                <a:latin typeface="Economica" panose="02000506040000020004"/>
                <a:ea typeface="Economica" panose="02000506040000020004"/>
                <a:cs typeface="Economica" panose="02000506040000020004"/>
                <a:sym typeface="Economica" panose="02000506040000020004"/>
              </a:rPr>
              <a:t>		4.)Haar cascade can be used in the actual project due to precise calculations.</a:t>
            </a:r>
            <a:endParaRPr>
              <a:latin typeface="Economica" panose="02000506040000020004"/>
              <a:ea typeface="Economica" panose="02000506040000020004"/>
              <a:cs typeface="Economica" panose="02000506040000020004"/>
              <a:sym typeface="Economica" panose="02000506040000020004"/>
            </a:endParaRPr>
          </a:p>
          <a:p>
            <a:pPr marL="457200" lvl="0" indent="0" algn="just" rtl="0">
              <a:lnSpc>
                <a:spcPct val="100000"/>
              </a:lnSpc>
              <a:spcBef>
                <a:spcPts val="0"/>
              </a:spcBef>
              <a:spcAft>
                <a:spcPts val="0"/>
              </a:spcAft>
              <a:buClr>
                <a:schemeClr val="dk1"/>
              </a:buClr>
              <a:buSzPts val="1100"/>
              <a:buFont typeface="Arial" panose="020B0604020202020204"/>
              <a:buNone/>
            </a:pPr>
            <a:r>
              <a:rPr lang="en-GB">
                <a:latin typeface="Economica" panose="02000506040000020004"/>
                <a:ea typeface="Economica" panose="02000506040000020004"/>
                <a:cs typeface="Economica" panose="02000506040000020004"/>
                <a:sym typeface="Economica" panose="02000506040000020004"/>
              </a:rPr>
              <a:t>		5.)Haar cascade algorithm is widely used and easy to understand to use it.</a:t>
            </a:r>
            <a:endParaRPr sz="2400">
              <a:latin typeface="Economica" panose="02000506040000020004"/>
              <a:ea typeface="Economica" panose="02000506040000020004"/>
              <a:cs typeface="Economica" panose="02000506040000020004"/>
              <a:sym typeface="Economica" panose="020005060400000200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77750" y="323275"/>
            <a:ext cx="8520600" cy="831300"/>
          </a:xfrm>
          <a:prstGeom prst="rect">
            <a:avLst/>
          </a:prstGeom>
        </p:spPr>
        <p:txBody>
          <a:bodyPr spcFirstLastPara="1" wrap="square" lIns="91425" tIns="91425" rIns="91425" bIns="91425" anchor="b" anchorCtr="0">
            <a:noAutofit/>
          </a:bodyPr>
          <a:lstStyle/>
          <a:p>
            <a:pPr marL="514350" marR="419100" lvl="0" indent="-222885" algn="ctr" rtl="0">
              <a:spcBef>
                <a:spcPts val="0"/>
              </a:spcBef>
              <a:spcAft>
                <a:spcPts val="0"/>
              </a:spcAft>
              <a:buNone/>
            </a:pPr>
            <a:r>
              <a:rPr lang="en-GB"/>
              <a:t>DIS</a:t>
            </a:r>
            <a:r>
              <a:rPr lang="en-GB"/>
              <a:t>ADVANTAGES </a:t>
            </a:r>
            <a:endParaRPr lang="en-GB"/>
          </a:p>
        </p:txBody>
      </p:sp>
      <p:sp>
        <p:nvSpPr>
          <p:cNvPr id="144" name="Google Shape;144;p26"/>
          <p:cNvSpPr txBox="1"/>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457200" algn="ctr" rtl="0">
              <a:lnSpc>
                <a:spcPct val="138000"/>
              </a:lnSpc>
              <a:spcBef>
                <a:spcPts val="0"/>
              </a:spcBef>
              <a:spcAft>
                <a:spcPts val="0"/>
              </a:spcAft>
              <a:buNone/>
            </a:pPr>
            <a:r>
              <a:rPr lang="en-GB">
                <a:latin typeface="Economica" panose="02000506040000020004"/>
                <a:ea typeface="Economica" panose="02000506040000020004"/>
                <a:cs typeface="Economica" panose="02000506040000020004"/>
                <a:sym typeface="Economica" panose="02000506040000020004"/>
              </a:rPr>
              <a:t>	</a:t>
            </a:r>
            <a:r>
              <a:rPr lang="en-GB">
                <a:latin typeface="Economica" panose="02000506040000020004"/>
                <a:ea typeface="Economica" panose="02000506040000020004"/>
                <a:cs typeface="Economica" panose="02000506040000020004"/>
                <a:sym typeface="Economica" panose="02000506040000020004"/>
              </a:rPr>
              <a:t>	The advantage of OpenCV (Face detection) are enormous and can be used in almost every industry.</a:t>
            </a:r>
            <a:endParaRPr>
              <a:latin typeface="Economica" panose="02000506040000020004"/>
              <a:ea typeface="Economica" panose="02000506040000020004"/>
              <a:cs typeface="Economica" panose="02000506040000020004"/>
              <a:sym typeface="Economica" panose="02000506040000020004"/>
            </a:endParaRPr>
          </a:p>
          <a:p>
            <a:pPr marL="0" lvl="0" indent="0" algn="ctr" rtl="0">
              <a:lnSpc>
                <a:spcPct val="138000"/>
              </a:lnSpc>
              <a:spcBef>
                <a:spcPts val="0"/>
              </a:spcBef>
              <a:spcAft>
                <a:spcPts val="0"/>
              </a:spcAft>
              <a:buNone/>
            </a:pPr>
            <a:r>
              <a:rPr lang="en-GB">
                <a:latin typeface="Economica" panose="02000506040000020004"/>
                <a:ea typeface="Economica" panose="02000506040000020004"/>
                <a:cs typeface="Economica" panose="02000506040000020004"/>
                <a:sym typeface="Economica" panose="02000506040000020004"/>
              </a:rPr>
              <a:t>	Face detection with Haar Cascade is a very efficient way of detecting faces as its requirement are very less due to the use of things like the use of XML and Python.</a:t>
            </a:r>
            <a:endParaRPr>
              <a:latin typeface="Economica" panose="02000506040000020004"/>
              <a:ea typeface="Economica" panose="02000506040000020004"/>
              <a:cs typeface="Economica" panose="02000506040000020004"/>
              <a:sym typeface="Economica" panose="02000506040000020004"/>
            </a:endParaRPr>
          </a:p>
          <a:p>
            <a:pPr marL="0" lvl="0" indent="0" algn="ctr" rtl="0">
              <a:lnSpc>
                <a:spcPct val="138000"/>
              </a:lnSpc>
              <a:spcBef>
                <a:spcPts val="0"/>
              </a:spcBef>
              <a:spcAft>
                <a:spcPts val="0"/>
              </a:spcAft>
              <a:buNone/>
            </a:pPr>
            <a:endParaRPr>
              <a:latin typeface="Economica" panose="02000506040000020004"/>
              <a:ea typeface="Economica" panose="02000506040000020004"/>
              <a:cs typeface="Economica" panose="02000506040000020004"/>
              <a:sym typeface="Economica" panose="02000506040000020004"/>
            </a:endParaRPr>
          </a:p>
          <a:p>
            <a:pPr marL="0" lvl="0" indent="0" algn="l" rtl="0">
              <a:lnSpc>
                <a:spcPct val="138000"/>
              </a:lnSpc>
              <a:spcBef>
                <a:spcPts val="0"/>
              </a:spcBef>
              <a:spcAft>
                <a:spcPts val="0"/>
              </a:spcAft>
              <a:buNone/>
            </a:pPr>
            <a:r>
              <a:rPr lang="en-GB">
                <a:latin typeface="Economica" panose="02000506040000020004"/>
                <a:ea typeface="Economica" panose="02000506040000020004"/>
                <a:cs typeface="Economica" panose="02000506040000020004"/>
                <a:sym typeface="Economica" panose="02000506040000020004"/>
              </a:rPr>
              <a:t>	Advantages can be listed as:</a:t>
            </a:r>
            <a:endParaRPr>
              <a:latin typeface="Economica" panose="02000506040000020004"/>
              <a:ea typeface="Economica" panose="02000506040000020004"/>
              <a:cs typeface="Economica" panose="02000506040000020004"/>
              <a:sym typeface="Economica" panose="02000506040000020004"/>
            </a:endParaRPr>
          </a:p>
          <a:p>
            <a:pPr marL="457200" lvl="0" indent="0" algn="l" rtl="0">
              <a:lnSpc>
                <a:spcPct val="100000"/>
              </a:lnSpc>
              <a:spcBef>
                <a:spcPts val="0"/>
              </a:spcBef>
              <a:spcAft>
                <a:spcPts val="0"/>
              </a:spcAft>
              <a:buNone/>
            </a:pPr>
            <a:r>
              <a:rPr lang="en-GB">
                <a:latin typeface="Economica" panose="02000506040000020004"/>
                <a:ea typeface="Economica" panose="02000506040000020004"/>
                <a:cs typeface="Economica" panose="02000506040000020004"/>
                <a:sym typeface="Economica" panose="02000506040000020004"/>
              </a:rPr>
              <a:t>		1.)It's fast compared to other algorithms for face detection.</a:t>
            </a:r>
            <a:endParaRPr>
              <a:latin typeface="Economica" panose="02000506040000020004"/>
              <a:ea typeface="Economica" panose="02000506040000020004"/>
              <a:cs typeface="Economica" panose="02000506040000020004"/>
              <a:sym typeface="Economica" panose="02000506040000020004"/>
            </a:endParaRPr>
          </a:p>
          <a:p>
            <a:pPr marL="457200" lvl="0" indent="0" algn="l" rtl="0">
              <a:lnSpc>
                <a:spcPct val="100000"/>
              </a:lnSpc>
              <a:spcBef>
                <a:spcPts val="0"/>
              </a:spcBef>
              <a:spcAft>
                <a:spcPts val="0"/>
              </a:spcAft>
              <a:buNone/>
            </a:pPr>
            <a:r>
              <a:rPr lang="en-GB">
                <a:latin typeface="Economica" panose="02000506040000020004"/>
                <a:ea typeface="Economica" panose="02000506040000020004"/>
                <a:cs typeface="Economica" panose="02000506040000020004"/>
                <a:sym typeface="Economica" panose="02000506040000020004"/>
              </a:rPr>
              <a:t>		2.)It’s convenient to use as it's an in-built function of OpenCV.</a:t>
            </a:r>
            <a:endParaRPr>
              <a:latin typeface="Economica" panose="02000506040000020004"/>
              <a:ea typeface="Economica" panose="02000506040000020004"/>
              <a:cs typeface="Economica" panose="02000506040000020004"/>
              <a:sym typeface="Economica" panose="02000506040000020004"/>
            </a:endParaRPr>
          </a:p>
          <a:p>
            <a:pPr marL="457200" lvl="0" indent="0" algn="l" rtl="0">
              <a:lnSpc>
                <a:spcPct val="100000"/>
              </a:lnSpc>
              <a:spcBef>
                <a:spcPts val="0"/>
              </a:spcBef>
              <a:spcAft>
                <a:spcPts val="0"/>
              </a:spcAft>
              <a:buNone/>
            </a:pPr>
            <a:r>
              <a:rPr lang="en-GB">
                <a:latin typeface="Economica" panose="02000506040000020004"/>
                <a:ea typeface="Economica" panose="02000506040000020004"/>
                <a:cs typeface="Economica" panose="02000506040000020004"/>
                <a:sym typeface="Economica" panose="02000506040000020004"/>
              </a:rPr>
              <a:t>		3.)Haar cascade algorithm is not hardware intensive.</a:t>
            </a:r>
            <a:endParaRPr>
              <a:latin typeface="Economica" panose="02000506040000020004"/>
              <a:ea typeface="Economica" panose="02000506040000020004"/>
              <a:cs typeface="Economica" panose="02000506040000020004"/>
              <a:sym typeface="Economica" panose="02000506040000020004"/>
            </a:endParaRPr>
          </a:p>
          <a:p>
            <a:pPr marL="457200" lvl="0" indent="0" algn="l" rtl="0">
              <a:lnSpc>
                <a:spcPct val="100000"/>
              </a:lnSpc>
              <a:spcBef>
                <a:spcPts val="0"/>
              </a:spcBef>
              <a:spcAft>
                <a:spcPts val="0"/>
              </a:spcAft>
              <a:buNone/>
            </a:pPr>
            <a:r>
              <a:rPr lang="en-GB">
                <a:latin typeface="Economica" panose="02000506040000020004"/>
                <a:ea typeface="Economica" panose="02000506040000020004"/>
                <a:cs typeface="Economica" panose="02000506040000020004"/>
                <a:sym typeface="Economica" panose="02000506040000020004"/>
              </a:rPr>
              <a:t>		4.)Haar cascade can be used in the actual project due to precise calculations.</a:t>
            </a:r>
            <a:endParaRPr>
              <a:latin typeface="Economica" panose="02000506040000020004"/>
              <a:ea typeface="Economica" panose="02000506040000020004"/>
              <a:cs typeface="Economica" panose="02000506040000020004"/>
              <a:sym typeface="Economica" panose="02000506040000020004"/>
            </a:endParaRPr>
          </a:p>
          <a:p>
            <a:pPr marL="457200" lvl="0" indent="0" algn="l" rtl="0">
              <a:lnSpc>
                <a:spcPct val="100000"/>
              </a:lnSpc>
              <a:spcBef>
                <a:spcPts val="0"/>
              </a:spcBef>
              <a:spcAft>
                <a:spcPts val="0"/>
              </a:spcAft>
              <a:buNone/>
            </a:pPr>
            <a:r>
              <a:rPr lang="en-GB">
                <a:latin typeface="Economica" panose="02000506040000020004"/>
                <a:ea typeface="Economica" panose="02000506040000020004"/>
                <a:cs typeface="Economica" panose="02000506040000020004"/>
                <a:sym typeface="Economica" panose="02000506040000020004"/>
              </a:rPr>
              <a:t>		5.)Haar cascade algorithm is widely used and easy to understand to use it.</a:t>
            </a:r>
            <a:endParaRPr>
              <a:latin typeface="Economica" panose="02000506040000020004"/>
              <a:ea typeface="Economica" panose="02000506040000020004"/>
              <a:cs typeface="Economica" panose="02000506040000020004"/>
              <a:sym typeface="Economica" panose="020005060400000200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Applications</a:t>
            </a:r>
            <a:endParaRPr lang="en-GB"/>
          </a:p>
        </p:txBody>
      </p:sp>
      <p:sp>
        <p:nvSpPr>
          <p:cNvPr id="150" name="Google Shape;150;p27"/>
          <p:cNvSpPr txBox="1"/>
          <p:nvPr>
            <p:ph type="body" idx="1"/>
          </p:nvPr>
        </p:nvSpPr>
        <p:spPr>
          <a:xfrm>
            <a:off x="311700" y="1330050"/>
            <a:ext cx="8520600" cy="248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r>
              <a:rPr lang="en-GB" b="1">
                <a:latin typeface="Economica" panose="02000506040000020004"/>
                <a:ea typeface="Economica" panose="02000506040000020004"/>
                <a:cs typeface="Economica" panose="02000506040000020004"/>
                <a:sym typeface="Economica" panose="02000506040000020004"/>
              </a:rPr>
              <a:t>		</a:t>
            </a:r>
            <a:r>
              <a:rPr lang="en-GB">
                <a:latin typeface="Economica" panose="02000506040000020004"/>
                <a:ea typeface="Economica" panose="02000506040000020004"/>
                <a:cs typeface="Economica" panose="02000506040000020004"/>
                <a:sym typeface="Economica" panose="02000506040000020004"/>
              </a:rPr>
              <a:t>1.)Attendance a class.</a:t>
            </a:r>
            <a:endParaRPr>
              <a:latin typeface="Economica" panose="02000506040000020004"/>
              <a:ea typeface="Economica" panose="02000506040000020004"/>
              <a:cs typeface="Economica" panose="02000506040000020004"/>
              <a:sym typeface="Economica" panose="02000506040000020004"/>
            </a:endParaRPr>
          </a:p>
          <a:p>
            <a:pPr marL="0" lvl="0" indent="0" algn="l" rtl="0">
              <a:spcBef>
                <a:spcPts val="0"/>
              </a:spcBef>
              <a:spcAft>
                <a:spcPts val="0"/>
              </a:spcAft>
              <a:buClr>
                <a:schemeClr val="dk1"/>
              </a:buClr>
              <a:buSzPts val="1100"/>
              <a:buFont typeface="Arial" panose="020B0604020202020204"/>
              <a:buNone/>
            </a:pPr>
            <a:r>
              <a:rPr lang="en-GB">
                <a:latin typeface="Economica" panose="02000506040000020004"/>
                <a:ea typeface="Economica" panose="02000506040000020004"/>
                <a:cs typeface="Economica" panose="02000506040000020004"/>
                <a:sym typeface="Economica" panose="02000506040000020004"/>
              </a:rPr>
              <a:t>		2.)Optimisation of camera focus.</a:t>
            </a:r>
            <a:endParaRPr>
              <a:latin typeface="Economica" panose="02000506040000020004"/>
              <a:ea typeface="Economica" panose="02000506040000020004"/>
              <a:cs typeface="Economica" panose="02000506040000020004"/>
              <a:sym typeface="Economica" panose="02000506040000020004"/>
            </a:endParaRPr>
          </a:p>
          <a:p>
            <a:pPr marL="0" lvl="0" indent="0" algn="l" rtl="0">
              <a:spcBef>
                <a:spcPts val="0"/>
              </a:spcBef>
              <a:spcAft>
                <a:spcPts val="0"/>
              </a:spcAft>
              <a:buClr>
                <a:schemeClr val="dk1"/>
              </a:buClr>
              <a:buSzPts val="1100"/>
              <a:buFont typeface="Arial" panose="020B0604020202020204"/>
              <a:buNone/>
            </a:pPr>
            <a:r>
              <a:rPr lang="en-GB">
                <a:latin typeface="Economica" panose="02000506040000020004"/>
                <a:ea typeface="Economica" panose="02000506040000020004"/>
                <a:cs typeface="Economica" panose="02000506040000020004"/>
                <a:sym typeface="Economica" panose="02000506040000020004"/>
              </a:rPr>
              <a:t>		3.)For various security purposes “watching” is needed.</a:t>
            </a:r>
            <a:endParaRPr>
              <a:latin typeface="Economica" panose="02000506040000020004"/>
              <a:ea typeface="Economica" panose="02000506040000020004"/>
              <a:cs typeface="Economica" panose="02000506040000020004"/>
              <a:sym typeface="Economica" panose="020005060400000200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Conclusion</a:t>
            </a:r>
            <a:endParaRPr lang="en-GB"/>
          </a:p>
        </p:txBody>
      </p:sp>
      <p:sp>
        <p:nvSpPr>
          <p:cNvPr id="156" name="Google Shape;156;p28"/>
          <p:cNvSpPr txBox="1"/>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19100" marR="419100" lvl="0" indent="76200" algn="ctr" rtl="0">
              <a:lnSpc>
                <a:spcPct val="150000"/>
              </a:lnSpc>
              <a:spcBef>
                <a:spcPts val="455"/>
              </a:spcBef>
              <a:spcAft>
                <a:spcPts val="0"/>
              </a:spcAft>
              <a:buClr>
                <a:schemeClr val="dk1"/>
              </a:buClr>
              <a:buSzPts val="1100"/>
              <a:buFont typeface="Arial" panose="020B0604020202020204"/>
              <a:buNone/>
            </a:pPr>
            <a:r>
              <a:rPr lang="en-GB" sz="1200">
                <a:latin typeface="Times New Roman" panose="02020603050405020304"/>
                <a:ea typeface="Times New Roman" panose="02020603050405020304"/>
                <a:cs typeface="Times New Roman" panose="02020603050405020304"/>
                <a:sym typeface="Times New Roman" panose="02020603050405020304"/>
              </a:rPr>
              <a:t>.</a:t>
            </a:r>
            <a:r>
              <a:rPr lang="en-GB">
                <a:latin typeface="Economica" panose="02000506040000020004"/>
                <a:ea typeface="Economica" panose="02000506040000020004"/>
                <a:cs typeface="Economica" panose="02000506040000020004"/>
                <a:sym typeface="Economica" panose="02000506040000020004"/>
              </a:rPr>
              <a:t>We Conclude that with OpenCV we can do a lot of things where Images or videos are available and by processing and passing that Image through certain algorithms based on our functionality.</a:t>
            </a:r>
            <a:endParaRPr>
              <a:latin typeface="Economica" panose="02000506040000020004"/>
              <a:ea typeface="Economica" panose="02000506040000020004"/>
              <a:cs typeface="Economica" panose="02000506040000020004"/>
              <a:sym typeface="Economica" panose="02000506040000020004"/>
            </a:endParaRPr>
          </a:p>
          <a:p>
            <a:pPr marL="419100" marR="419100" lvl="0" indent="76200" algn="ctr" rtl="0">
              <a:lnSpc>
                <a:spcPct val="150000"/>
              </a:lnSpc>
              <a:spcBef>
                <a:spcPts val="455"/>
              </a:spcBef>
              <a:spcAft>
                <a:spcPts val="0"/>
              </a:spcAft>
              <a:buClr>
                <a:schemeClr val="dk1"/>
              </a:buClr>
              <a:buSzPts val="1100"/>
              <a:buFont typeface="Arial" panose="020B0604020202020204"/>
              <a:buNone/>
            </a:pPr>
            <a:r>
              <a:rPr lang="en-GB">
                <a:latin typeface="Economica" panose="02000506040000020004"/>
                <a:ea typeface="Economica" panose="02000506040000020004"/>
                <a:cs typeface="Economica" panose="02000506040000020004"/>
                <a:sym typeface="Economica" panose="02000506040000020004"/>
              </a:rPr>
              <a:t>OpenCV is a well-known library and has huge community support leading to ease in any task an individual wants to perform.</a:t>
            </a:r>
            <a:endParaRPr>
              <a:latin typeface="Economica" panose="02000506040000020004"/>
              <a:ea typeface="Economica" panose="02000506040000020004"/>
              <a:cs typeface="Economica" panose="02000506040000020004"/>
              <a:sym typeface="Economica" panose="02000506040000020004"/>
            </a:endParaRPr>
          </a:p>
          <a:p>
            <a:pPr marL="419100" marR="419100" lvl="0" indent="0" algn="ctr" rtl="0">
              <a:lnSpc>
                <a:spcPct val="150000"/>
              </a:lnSpc>
              <a:spcBef>
                <a:spcPts val="455"/>
              </a:spcBef>
              <a:spcAft>
                <a:spcPts val="0"/>
              </a:spcAft>
              <a:buClr>
                <a:schemeClr val="dk1"/>
              </a:buClr>
              <a:buSzPts val="1100"/>
              <a:buFont typeface="Arial" panose="020B0604020202020204"/>
              <a:buNone/>
            </a:pPr>
            <a:r>
              <a:rPr lang="en-GB">
                <a:latin typeface="Economica" panose="02000506040000020004"/>
                <a:ea typeface="Economica" panose="02000506040000020004"/>
                <a:cs typeface="Economica" panose="02000506040000020004"/>
                <a:sym typeface="Economica" panose="02000506040000020004"/>
              </a:rPr>
              <a:t>Like Haar Cascade, there are many other useful and optimized algorithms to support most of the project ideas we can think of, and learning and modifying those algorithms is quite easy.</a:t>
            </a:r>
            <a:endParaRPr sz="2400">
              <a:latin typeface="Economica" panose="02000506040000020004"/>
              <a:ea typeface="Economica" panose="02000506040000020004"/>
              <a:cs typeface="Economica" panose="02000506040000020004"/>
              <a:sym typeface="Economica" panose="020005060400000200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Future Scope</a:t>
            </a:r>
            <a:endParaRPr lang="en-GB"/>
          </a:p>
        </p:txBody>
      </p:sp>
      <p:sp>
        <p:nvSpPr>
          <p:cNvPr id="162" name="Google Shape;162;p29"/>
          <p:cNvSpPr txBox="1"/>
          <p:nvPr>
            <p:ph type="body" idx="1"/>
          </p:nvPr>
        </p:nvSpPr>
        <p:spPr>
          <a:xfrm>
            <a:off x="311700" y="1225225"/>
            <a:ext cx="8520600" cy="3354000"/>
          </a:xfrm>
          <a:prstGeom prst="rect">
            <a:avLst/>
          </a:prstGeom>
        </p:spPr>
        <p:txBody>
          <a:bodyPr spcFirstLastPara="1" wrap="square" lIns="91425" tIns="91425" rIns="91425" bIns="91425" anchor="t" anchorCtr="0">
            <a:normAutofit fontScale="85000" lnSpcReduction="20000"/>
          </a:bodyPr>
          <a:lstStyle/>
          <a:p>
            <a:pPr marL="279400" marR="419100" lvl="0" indent="0" algn="ctr" rtl="0">
              <a:lnSpc>
                <a:spcPct val="150000"/>
              </a:lnSpc>
              <a:spcBef>
                <a:spcPts val="1040"/>
              </a:spcBef>
              <a:spcAft>
                <a:spcPts val="0"/>
              </a:spcAft>
              <a:buNone/>
            </a:pPr>
            <a:r>
              <a:rPr lang="en-GB">
                <a:latin typeface="Economica" panose="02000506040000020004"/>
                <a:ea typeface="Economica" panose="02000506040000020004"/>
                <a:cs typeface="Economica" panose="02000506040000020004"/>
                <a:sym typeface="Economica" panose="02000506040000020004"/>
              </a:rPr>
              <a:t>In the world that we live in OpenCV has a lot of potentials to back any “Vision” oriented project. The community support for OpenCV is huge and many Experts are backing it up meaning that the library is being better every day.</a:t>
            </a:r>
            <a:endParaRPr>
              <a:latin typeface="Economica" panose="02000506040000020004"/>
              <a:ea typeface="Economica" panose="02000506040000020004"/>
              <a:cs typeface="Economica" panose="02000506040000020004"/>
              <a:sym typeface="Economica" panose="02000506040000020004"/>
            </a:endParaRPr>
          </a:p>
          <a:p>
            <a:pPr marL="279400" marR="419100" lvl="0" indent="0" algn="ctr" rtl="0">
              <a:lnSpc>
                <a:spcPct val="150000"/>
              </a:lnSpc>
              <a:spcBef>
                <a:spcPts val="1040"/>
              </a:spcBef>
              <a:spcAft>
                <a:spcPts val="0"/>
              </a:spcAft>
              <a:buNone/>
            </a:pPr>
            <a:r>
              <a:rPr lang="en-GB">
                <a:latin typeface="Economica" panose="02000506040000020004"/>
                <a:ea typeface="Economica" panose="02000506040000020004"/>
                <a:cs typeface="Economica" panose="02000506040000020004"/>
                <a:sym typeface="Economica" panose="02000506040000020004"/>
              </a:rPr>
              <a:t>With OpenCV, many things can e automated by just taking the image input and adding a script to it based on what you want to do.</a:t>
            </a:r>
            <a:endParaRPr>
              <a:latin typeface="Economica" panose="02000506040000020004"/>
              <a:ea typeface="Economica" panose="02000506040000020004"/>
              <a:cs typeface="Economica" panose="02000506040000020004"/>
              <a:sym typeface="Economica" panose="02000506040000020004"/>
            </a:endParaRPr>
          </a:p>
          <a:p>
            <a:pPr marL="279400" marR="419100" lvl="0" indent="0" algn="ctr" rtl="0">
              <a:lnSpc>
                <a:spcPct val="150000"/>
              </a:lnSpc>
              <a:spcBef>
                <a:spcPts val="1040"/>
              </a:spcBef>
              <a:spcAft>
                <a:spcPts val="0"/>
              </a:spcAft>
              <a:buNone/>
            </a:pPr>
            <a:r>
              <a:rPr lang="en-GB">
                <a:latin typeface="Economica" panose="02000506040000020004"/>
                <a:ea typeface="Economica" panose="02000506040000020004"/>
                <a:cs typeface="Economica" panose="02000506040000020004"/>
                <a:sym typeface="Economica" panose="02000506040000020004"/>
              </a:rPr>
              <a:t>Image processing is fast in most cases leading to automation efficiency and handy.</a:t>
            </a:r>
            <a:endParaRPr>
              <a:latin typeface="Economica" panose="02000506040000020004"/>
              <a:ea typeface="Economica" panose="02000506040000020004"/>
              <a:cs typeface="Economica" panose="02000506040000020004"/>
              <a:sym typeface="Economica" panose="02000506040000020004"/>
            </a:endParaRPr>
          </a:p>
          <a:p>
            <a:pPr marL="279400" marR="419100" lvl="0" indent="0" algn="ctr" rtl="0">
              <a:lnSpc>
                <a:spcPct val="150000"/>
              </a:lnSpc>
              <a:spcBef>
                <a:spcPts val="1040"/>
              </a:spcBef>
              <a:spcAft>
                <a:spcPts val="0"/>
              </a:spcAft>
              <a:buNone/>
            </a:pPr>
            <a:r>
              <a:rPr lang="en-GB">
                <a:latin typeface="Economica" panose="02000506040000020004"/>
                <a:ea typeface="Economica" panose="02000506040000020004"/>
                <a:cs typeface="Economica" panose="02000506040000020004"/>
                <a:sym typeface="Economica" panose="02000506040000020004"/>
              </a:rPr>
              <a:t>OpenCV and its Applications can be widely used in near future. It has a use case in Hospitals, Schools, Library, Stations, and many Public places where CCTV camera is being used.With the help of OpenCV CCTV cameras will have a whole other dimension of use cases as we won't just be using them for observing but also for performing tasks.   </a:t>
            </a:r>
            <a:endParaRPr>
              <a:latin typeface="Economica" panose="02000506040000020004"/>
              <a:ea typeface="Economica" panose="02000506040000020004"/>
              <a:cs typeface="Economica" panose="02000506040000020004"/>
              <a:sym typeface="Economica" panose="02000506040000020004"/>
            </a:endParaRPr>
          </a:p>
          <a:p>
            <a:pPr marL="419100" marR="419100" lvl="0" indent="0" algn="ctr" rtl="0">
              <a:lnSpc>
                <a:spcPct val="150000"/>
              </a:lnSpc>
              <a:spcBef>
                <a:spcPts val="455"/>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4"/>
          <p:cNvSpPr txBox="1"/>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OpenCV and Its Application</a:t>
            </a:r>
            <a:endParaRPr lang="en-GB"/>
          </a:p>
        </p:txBody>
      </p:sp>
      <p:sp>
        <p:nvSpPr>
          <p:cNvPr id="68" name="Google Shape;68;p14"/>
          <p:cNvSpPr txBox="1"/>
          <p:nvPr>
            <p:ph type="subTitle" idx="1"/>
          </p:nvPr>
        </p:nvSpPr>
        <p:spPr>
          <a:xfrm>
            <a:off x="1323800" y="3744400"/>
            <a:ext cx="7688100" cy="1193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b="1"/>
              <a:t>                                                                       </a:t>
            </a:r>
            <a:r>
              <a:rPr lang="en-GB" sz="2300"/>
              <a:t>_ Aditya Patil</a:t>
            </a:r>
            <a:r>
              <a:rPr lang="en-GB" b="1"/>
              <a:t>                            </a:t>
            </a:r>
            <a:endParaRPr sz="2300"/>
          </a:p>
          <a:p>
            <a:pPr marL="0" lvl="0" indent="0" algn="ctr" rtl="0">
              <a:spcBef>
                <a:spcPts val="0"/>
              </a:spcBef>
              <a:spcAft>
                <a:spcPts val="0"/>
              </a:spcAft>
              <a:buNone/>
            </a:pPr>
            <a:endParaRPr sz="2300"/>
          </a:p>
          <a:p>
            <a:pPr marL="0" lvl="0" indent="0" algn="ctr" rtl="0">
              <a:spcBef>
                <a:spcPts val="0"/>
              </a:spcBef>
              <a:spcAft>
                <a:spcPts val="0"/>
              </a:spcAft>
              <a:buNone/>
            </a:pPr>
            <a:endParaRPr b="1"/>
          </a:p>
        </p:txBody>
      </p:sp>
      <p:sp>
        <p:nvSpPr>
          <p:cNvPr id="69" name="Google Shape;69;p14"/>
          <p:cNvSpPr txBox="1"/>
          <p:nvPr/>
        </p:nvSpPr>
        <p:spPr>
          <a:xfrm>
            <a:off x="2805550" y="822300"/>
            <a:ext cx="2337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a:latin typeface="Economica" panose="02000506040000020004"/>
                <a:ea typeface="Economica" panose="02000506040000020004"/>
                <a:cs typeface="Economica" panose="02000506040000020004"/>
                <a:sym typeface="Economica" panose="02000506040000020004"/>
              </a:rPr>
              <a:t>Mini Project:</a:t>
            </a:r>
            <a:endParaRPr sz="2300">
              <a:latin typeface="Economica" panose="02000506040000020004"/>
              <a:ea typeface="Economica" panose="02000506040000020004"/>
              <a:cs typeface="Economica" panose="02000506040000020004"/>
              <a:sym typeface="Economica" panose="020005060400000200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marR="419100" lvl="0" indent="0" algn="ctr" rtl="0">
              <a:spcBef>
                <a:spcPts val="1270"/>
              </a:spcBef>
              <a:spcAft>
                <a:spcPts val="0"/>
              </a:spcAft>
              <a:buClr>
                <a:schemeClr val="dk1"/>
              </a:buClr>
              <a:buSzPts val="1100"/>
              <a:buFont typeface="Arial" panose="020B0604020202020204"/>
              <a:buNone/>
            </a:pPr>
            <a:r>
              <a:rPr lang="en-GB" sz="2300" b="1"/>
              <a:t>ACKNOWLEDGEMENT</a:t>
            </a:r>
            <a:endParaRPr sz="5100" b="1"/>
          </a:p>
        </p:txBody>
      </p:sp>
      <p:sp>
        <p:nvSpPr>
          <p:cNvPr id="75" name="Google Shape;75;p15"/>
          <p:cNvSpPr txBox="1"/>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79400" marR="419100" lvl="0" indent="0" algn="ctr" rtl="0">
              <a:lnSpc>
                <a:spcPct val="130000"/>
              </a:lnSpc>
              <a:spcBef>
                <a:spcPts val="0"/>
              </a:spcBef>
              <a:spcAft>
                <a:spcPts val="0"/>
              </a:spcAft>
              <a:buClr>
                <a:schemeClr val="dk1"/>
              </a:buClr>
              <a:buSzPts val="275"/>
              <a:buFont typeface="Arial" panose="020B0604020202020204"/>
              <a:buNone/>
            </a:pPr>
            <a:r>
              <a:rPr lang="en-GB" sz="1510">
                <a:latin typeface="Economica" panose="02000506040000020004"/>
                <a:ea typeface="Economica" panose="02000506040000020004"/>
                <a:cs typeface="Economica" panose="02000506040000020004"/>
                <a:sym typeface="Economica" panose="02000506040000020004"/>
              </a:rPr>
              <a:t>In the present world of competition, there is a race of existence in which those are having the will to come forward succeed. A project is like a bridge between theoretical and practical working. With this willingness, we joined a particular project.</a:t>
            </a:r>
            <a:endParaRPr sz="1510">
              <a:latin typeface="Economica" panose="02000506040000020004"/>
              <a:ea typeface="Economica" panose="02000506040000020004"/>
              <a:cs typeface="Economica" panose="02000506040000020004"/>
              <a:sym typeface="Economica" panose="02000506040000020004"/>
            </a:endParaRPr>
          </a:p>
          <a:p>
            <a:pPr marL="279400" marR="419100" lvl="0" indent="0" algn="ctr" rtl="0">
              <a:lnSpc>
                <a:spcPct val="130000"/>
              </a:lnSpc>
              <a:spcBef>
                <a:spcPts val="0"/>
              </a:spcBef>
              <a:spcAft>
                <a:spcPts val="0"/>
              </a:spcAft>
              <a:buClr>
                <a:schemeClr val="dk1"/>
              </a:buClr>
              <a:buSzPts val="275"/>
              <a:buFont typeface="Arial" panose="020B0604020202020204"/>
              <a:buNone/>
            </a:pPr>
            <a:r>
              <a:rPr lang="en-GB" sz="1500">
                <a:latin typeface="Economica" panose="02000506040000020004"/>
                <a:ea typeface="Economica" panose="02000506040000020004"/>
                <a:cs typeface="Economica" panose="02000506040000020004"/>
                <a:sym typeface="Economica" panose="02000506040000020004"/>
              </a:rPr>
              <a:t>We would like to convey our deepest gratitude to our respected project guide, </a:t>
            </a:r>
            <a:endParaRPr sz="1500">
              <a:latin typeface="Economica" panose="02000506040000020004"/>
              <a:ea typeface="Economica" panose="02000506040000020004"/>
              <a:cs typeface="Economica" panose="02000506040000020004"/>
              <a:sym typeface="Economica" panose="02000506040000020004"/>
            </a:endParaRPr>
          </a:p>
          <a:p>
            <a:pPr marL="279400" marR="419100" lvl="0" indent="0" algn="ctr" rtl="0">
              <a:lnSpc>
                <a:spcPct val="130000"/>
              </a:lnSpc>
              <a:spcBef>
                <a:spcPts val="0"/>
              </a:spcBef>
              <a:spcAft>
                <a:spcPts val="0"/>
              </a:spcAft>
              <a:buClr>
                <a:schemeClr val="dk1"/>
              </a:buClr>
              <a:buSzPts val="275"/>
              <a:buFont typeface="Arial" panose="020B0604020202020204"/>
              <a:buNone/>
            </a:pPr>
            <a:r>
              <a:rPr lang="en-GB" sz="1500">
                <a:latin typeface="Economica" panose="02000506040000020004"/>
                <a:ea typeface="Economica" panose="02000506040000020004"/>
                <a:cs typeface="Economica" panose="02000506040000020004"/>
                <a:sym typeface="Economica" panose="02000506040000020004"/>
              </a:rPr>
              <a:t>Prof. Mrs. K.P.Wagh for her help and guidance throughout the duration of work.</a:t>
            </a:r>
            <a:endParaRPr sz="1500">
              <a:latin typeface="Economica" panose="02000506040000020004"/>
              <a:ea typeface="Economica" panose="02000506040000020004"/>
              <a:cs typeface="Economica" panose="02000506040000020004"/>
              <a:sym typeface="Economica" panose="02000506040000020004"/>
            </a:endParaRPr>
          </a:p>
          <a:p>
            <a:pPr marL="279400" marR="419100" lvl="0" indent="0" algn="ctr" rtl="0">
              <a:lnSpc>
                <a:spcPct val="130000"/>
              </a:lnSpc>
              <a:spcBef>
                <a:spcPts val="175"/>
              </a:spcBef>
              <a:spcAft>
                <a:spcPts val="0"/>
              </a:spcAft>
              <a:buClr>
                <a:schemeClr val="dk1"/>
              </a:buClr>
              <a:buSzPts val="275"/>
              <a:buFont typeface="Arial" panose="020B0604020202020204"/>
              <a:buNone/>
            </a:pPr>
            <a:r>
              <a:rPr lang="en-GB" sz="1500">
                <a:latin typeface="Economica" panose="02000506040000020004"/>
                <a:ea typeface="Economica" panose="02000506040000020004"/>
                <a:cs typeface="Economica" panose="02000506040000020004"/>
                <a:sym typeface="Economica" panose="02000506040000020004"/>
              </a:rPr>
              <a:t>We would like to convey our hearty thanks to all of our staff members and the Head of Department, Prof.Dr.M.M.Sardeshmukh for all kinds of coordination related to the project and for allowing us to use the college resources required for the project.</a:t>
            </a:r>
            <a:endParaRPr sz="1500">
              <a:latin typeface="Economica" panose="02000506040000020004"/>
              <a:ea typeface="Economica" panose="02000506040000020004"/>
              <a:cs typeface="Economica" panose="02000506040000020004"/>
              <a:sym typeface="Economica" panose="02000506040000020004"/>
            </a:endParaRPr>
          </a:p>
          <a:p>
            <a:pPr marL="279400" marR="419100" lvl="0" indent="0" algn="ctr" rtl="0">
              <a:lnSpc>
                <a:spcPct val="130000"/>
              </a:lnSpc>
              <a:spcBef>
                <a:spcPts val="0"/>
              </a:spcBef>
              <a:spcAft>
                <a:spcPts val="0"/>
              </a:spcAft>
              <a:buClr>
                <a:schemeClr val="dk1"/>
              </a:buClr>
              <a:buSzPts val="275"/>
              <a:buFont typeface="Arial" panose="020B0604020202020204"/>
              <a:buNone/>
            </a:pPr>
            <a:r>
              <a:rPr lang="en-GB" sz="1500">
                <a:latin typeface="Economica" panose="02000506040000020004"/>
                <a:ea typeface="Economica" panose="02000506040000020004"/>
                <a:cs typeface="Economica" panose="02000506040000020004"/>
                <a:sym typeface="Economica" panose="02000506040000020004"/>
              </a:rPr>
              <a:t>We would thank our parents for standing behind us all the time and we thank our friends for their advice, guidance, and help.</a:t>
            </a:r>
            <a:endParaRPr sz="1500">
              <a:latin typeface="Economica" panose="02000506040000020004"/>
              <a:ea typeface="Economica" panose="02000506040000020004"/>
              <a:cs typeface="Economica" panose="02000506040000020004"/>
              <a:sym typeface="Economica" panose="02000506040000020004"/>
            </a:endParaRPr>
          </a:p>
          <a:p>
            <a:pPr marL="279400" marR="419100" lvl="0" indent="0" algn="ctr" rtl="0">
              <a:lnSpc>
                <a:spcPct val="130000"/>
              </a:lnSpc>
              <a:spcBef>
                <a:spcPts val="0"/>
              </a:spcBef>
              <a:spcAft>
                <a:spcPts val="0"/>
              </a:spcAft>
              <a:buSzPts val="275"/>
              <a:buNone/>
            </a:pPr>
            <a:r>
              <a:rPr lang="en-GB" sz="1500">
                <a:latin typeface="Economica" panose="02000506040000020004"/>
                <a:ea typeface="Economica" panose="02000506040000020004"/>
                <a:cs typeface="Economica" panose="02000506040000020004"/>
                <a:sym typeface="Economica" panose="02000506040000020004"/>
              </a:rPr>
              <a:t>Last but not the list we express our sincere thanks to the institute, JSPM Narhe Technical Campus, Pune for such a good platform for implementing the ideas in our minds.</a:t>
            </a:r>
            <a:endParaRPr sz="1500">
              <a:latin typeface="Economica" panose="02000506040000020004"/>
              <a:ea typeface="Economica" panose="02000506040000020004"/>
              <a:cs typeface="Economica" panose="02000506040000020004"/>
              <a:sym typeface="Economica" panose="02000506040000020004"/>
            </a:endParaRPr>
          </a:p>
          <a:p>
            <a:pPr marL="279400" marR="419100" lvl="0" indent="0" algn="ctr" rtl="0">
              <a:lnSpc>
                <a:spcPct val="130000"/>
              </a:lnSpc>
              <a:spcBef>
                <a:spcPts val="0"/>
              </a:spcBef>
              <a:spcAft>
                <a:spcPts val="0"/>
              </a:spcAft>
              <a:buClr>
                <a:schemeClr val="dk1"/>
              </a:buClr>
              <a:buSzPts val="275"/>
              <a:buFont typeface="Arial" panose="020B0604020202020204"/>
              <a:buNone/>
            </a:pPr>
            <a:r>
              <a:rPr lang="en-GB" sz="1500">
                <a:latin typeface="Economica" panose="02000506040000020004"/>
                <a:ea typeface="Economica" panose="02000506040000020004"/>
                <a:cs typeface="Economica" panose="02000506040000020004"/>
                <a:sym typeface="Economica" panose="02000506040000020004"/>
              </a:rPr>
              <a:t>_Aditya Patil</a:t>
            </a:r>
            <a:endParaRPr sz="1500">
              <a:latin typeface="Economica" panose="02000506040000020004"/>
              <a:ea typeface="Economica" panose="02000506040000020004"/>
              <a:cs typeface="Economica" panose="02000506040000020004"/>
              <a:sym typeface="Economica" panose="02000506040000020004"/>
            </a:endParaRPr>
          </a:p>
          <a:p>
            <a:pPr marL="0" lvl="0" indent="0" algn="ctr" rtl="0">
              <a:lnSpc>
                <a:spcPct val="95000"/>
              </a:lnSpc>
              <a:spcBef>
                <a:spcPts val="0"/>
              </a:spcBef>
              <a:spcAft>
                <a:spcPts val="1200"/>
              </a:spcAft>
              <a:buSzPts val="275"/>
              <a:buNone/>
            </a:pPr>
            <a:endParaRPr sz="1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Introduction</a:t>
            </a:r>
            <a:endParaRPr lang="en-GB"/>
          </a:p>
        </p:txBody>
      </p:sp>
      <p:sp>
        <p:nvSpPr>
          <p:cNvPr id="81" name="Google Shape;81;p16"/>
          <p:cNvSpPr txBox="1"/>
          <p:nvPr>
            <p:ph type="body" idx="1"/>
          </p:nvPr>
        </p:nvSpPr>
        <p:spPr>
          <a:xfrm>
            <a:off x="180175" y="1147225"/>
            <a:ext cx="8520600" cy="3354000"/>
          </a:xfrm>
          <a:prstGeom prst="rect">
            <a:avLst/>
          </a:prstGeom>
        </p:spPr>
        <p:txBody>
          <a:bodyPr spcFirstLastPara="1" wrap="square" lIns="91425" tIns="91425" rIns="91425" bIns="91425" anchor="t" anchorCtr="0">
            <a:normAutofit fontScale="25000" lnSpcReduction="20000"/>
          </a:bodyPr>
          <a:lstStyle/>
          <a:p>
            <a:pPr marL="279400" marR="419100" lvl="0" indent="0" algn="ctr" rtl="0">
              <a:lnSpc>
                <a:spcPct val="150000"/>
              </a:lnSpc>
              <a:spcBef>
                <a:spcPts val="455"/>
              </a:spcBef>
              <a:spcAft>
                <a:spcPts val="0"/>
              </a:spcAft>
              <a:buNone/>
            </a:pPr>
            <a:r>
              <a:rPr lang="en-GB" sz="5755">
                <a:latin typeface="Economica" panose="02000506040000020004"/>
                <a:ea typeface="Economica" panose="02000506040000020004"/>
                <a:cs typeface="Economica" panose="02000506040000020004"/>
                <a:sym typeface="Economica" panose="02000506040000020004"/>
              </a:rPr>
              <a:t>This project is about taking a gentle look at the Application of OpenCV with Viola-Jones Face Detection Technique, popularly known as Haar Cascades, and exploring some of the interesting applications of OpenCV. This piece of work was done long before the Deep Learning Era had even started. But it’s an excellent work in comparison to the powerful models that can be built with the modern-day Deep Learning Techniques. The algorithm is still found to be used almost everywhere. It has fully trained models available on GitHub. It’s fast. It’s pretty accurate (at least when I try it).</a:t>
            </a:r>
            <a:endParaRPr sz="5755">
              <a:latin typeface="Economica" panose="02000506040000020004"/>
              <a:ea typeface="Economica" panose="02000506040000020004"/>
              <a:cs typeface="Economica" panose="02000506040000020004"/>
              <a:sym typeface="Economica" panose="02000506040000020004"/>
            </a:endParaRPr>
          </a:p>
          <a:p>
            <a:pPr marL="279400" marR="419100" lvl="0" indent="0" algn="ctr" rtl="0">
              <a:lnSpc>
                <a:spcPct val="150000"/>
              </a:lnSpc>
              <a:spcBef>
                <a:spcPts val="0"/>
              </a:spcBef>
              <a:spcAft>
                <a:spcPts val="0"/>
              </a:spcAft>
              <a:buNone/>
            </a:pPr>
            <a:r>
              <a:rPr lang="en-GB" sz="5755">
                <a:latin typeface="Economica" panose="02000506040000020004"/>
                <a:ea typeface="Economica" panose="02000506040000020004"/>
                <a:cs typeface="Economica" panose="02000506040000020004"/>
                <a:sym typeface="Economica" panose="02000506040000020004"/>
              </a:rPr>
              <a:t>OpenCV (Open-Source Computer Vision Library) is an open-source computer vision and machine learning software library. OpenCV was built to provide a common infrastructure for computer vision applications and to accelerate the use of machine perception in commercial products. Being a BSD-licensed product, OpenCV makes it easy for businesses to utilize and modify the code.</a:t>
            </a:r>
            <a:endParaRPr sz="5755">
              <a:latin typeface="Economica" panose="02000506040000020004"/>
              <a:ea typeface="Economica" panose="02000506040000020004"/>
              <a:cs typeface="Economica" panose="02000506040000020004"/>
              <a:sym typeface="Economica" panose="02000506040000020004"/>
            </a:endParaRPr>
          </a:p>
          <a:p>
            <a:pPr marL="279400" marR="419100" lvl="0" indent="0" algn="ctr" rtl="0">
              <a:lnSpc>
                <a:spcPct val="150000"/>
              </a:lnSpc>
              <a:spcBef>
                <a:spcPts val="0"/>
              </a:spcBef>
              <a:spcAft>
                <a:spcPts val="0"/>
              </a:spcAft>
              <a:buNone/>
            </a:pPr>
            <a:r>
              <a:rPr lang="en-GB" sz="5755">
                <a:latin typeface="Economica" panose="02000506040000020004"/>
                <a:ea typeface="Economica" panose="02000506040000020004"/>
                <a:cs typeface="Economica" panose="02000506040000020004"/>
                <a:sym typeface="Economica" panose="02000506040000020004"/>
              </a:rPr>
              <a:t>This is a project that deals with implementations of OpenCV and its practical applications. OpenCV brings a lot of functionality within itself alone but when combined with a high community-supported language like python the applications can be vast.</a:t>
            </a:r>
            <a:endParaRPr sz="5755">
              <a:latin typeface="Economica" panose="02000506040000020004"/>
              <a:ea typeface="Economica" panose="02000506040000020004"/>
              <a:cs typeface="Economica" panose="02000506040000020004"/>
              <a:sym typeface="Economica" panose="02000506040000020004"/>
            </a:endParaRPr>
          </a:p>
          <a:p>
            <a:pPr marL="279400" marR="419100" lvl="0" indent="0" algn="ctr" rtl="0">
              <a:lnSpc>
                <a:spcPct val="150000"/>
              </a:lnSpc>
              <a:spcBef>
                <a:spcPts val="0"/>
              </a:spcBef>
              <a:spcAft>
                <a:spcPts val="0"/>
              </a:spcAft>
              <a:buNone/>
            </a:pPr>
            <a:r>
              <a:rPr lang="en-GB" sz="5755">
                <a:latin typeface="Economica" panose="02000506040000020004"/>
                <a:ea typeface="Economica" panose="02000506040000020004"/>
                <a:cs typeface="Economica" panose="02000506040000020004"/>
                <a:sym typeface="Economica" panose="02000506040000020004"/>
              </a:rPr>
              <a:t>In this project first, we go through how a certain, simple algorithm (Haar cascade) is used to get to a specific result or application, in our case which is Face detection and later on we see how complex and real-time applications via OpenCV are handled.   </a:t>
            </a:r>
            <a:r>
              <a:rPr lang="en-GB" sz="120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a:p>
            <a:pPr marL="279400" marR="419100" lvl="0" indent="0" algn="l" rtl="0">
              <a:lnSpc>
                <a:spcPct val="150000"/>
              </a:lnSpc>
              <a:spcBef>
                <a:spcPts val="455"/>
              </a:spcBef>
              <a:spcAft>
                <a:spcPts val="0"/>
              </a:spcAft>
              <a:buClr>
                <a:schemeClr val="dk1"/>
              </a:buClr>
              <a:buSzPct val="92000"/>
              <a:buFont typeface="Arial" panose="020B0604020202020204"/>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Objectives</a:t>
            </a:r>
            <a:endParaRPr lang="en-GB"/>
          </a:p>
        </p:txBody>
      </p:sp>
      <p:sp>
        <p:nvSpPr>
          <p:cNvPr id="87" name="Google Shape;87;p17"/>
          <p:cNvSpPr txBox="1"/>
          <p:nvPr>
            <p:ph type="body" idx="1"/>
          </p:nvPr>
        </p:nvSpPr>
        <p:spPr>
          <a:xfrm>
            <a:off x="311700" y="1225225"/>
            <a:ext cx="8520600" cy="3789300"/>
          </a:xfrm>
          <a:prstGeom prst="rect">
            <a:avLst/>
          </a:prstGeom>
        </p:spPr>
        <p:txBody>
          <a:bodyPr spcFirstLastPara="1" wrap="square" lIns="91425" tIns="91425" rIns="91425" bIns="91425" anchor="t" anchorCtr="0">
            <a:normAutofit/>
          </a:bodyPr>
          <a:lstStyle/>
          <a:p>
            <a:pPr marL="279400" marR="419100" lvl="0" indent="0" algn="ctr" rtl="0">
              <a:lnSpc>
                <a:spcPct val="150000"/>
              </a:lnSpc>
              <a:spcBef>
                <a:spcPts val="0"/>
              </a:spcBef>
              <a:spcAft>
                <a:spcPts val="0"/>
              </a:spcAft>
              <a:buClr>
                <a:schemeClr val="dk1"/>
              </a:buClr>
              <a:buSzPts val="1100"/>
              <a:buFont typeface="Arial" panose="020B0604020202020204"/>
              <a:buNone/>
            </a:pPr>
            <a:r>
              <a:rPr lang="en-GB" sz="1600">
                <a:latin typeface="Economica" panose="02000506040000020004"/>
                <a:ea typeface="Economica" panose="02000506040000020004"/>
                <a:cs typeface="Economica" panose="02000506040000020004"/>
                <a:sym typeface="Economica" panose="02000506040000020004"/>
              </a:rPr>
              <a:t>The main objective of the proposed system is to implement real-time monitoring and automatic control. The proposed system will be easy to use and understand, small in size, robust, and cost-effective. It will give monitoring of data in real-time. The control system will be completely automated and hence will reduce the need for human involvement once the system has been deployed.</a:t>
            </a:r>
            <a:endParaRPr sz="3000">
              <a:latin typeface="Economica" panose="02000506040000020004"/>
              <a:ea typeface="Economica" panose="02000506040000020004"/>
              <a:cs typeface="Economica" panose="02000506040000020004"/>
              <a:sym typeface="Economica" panose="020005060400000200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Motivation and Scope</a:t>
            </a:r>
            <a:endParaRPr lang="en-GB"/>
          </a:p>
        </p:txBody>
      </p:sp>
      <p:sp>
        <p:nvSpPr>
          <p:cNvPr id="93" name="Google Shape;93;p18"/>
          <p:cNvSpPr txBox="1"/>
          <p:nvPr>
            <p:ph type="body" idx="1"/>
          </p:nvPr>
        </p:nvSpPr>
        <p:spPr>
          <a:xfrm>
            <a:off x="311700" y="1225225"/>
            <a:ext cx="8520600" cy="3354000"/>
          </a:xfrm>
          <a:prstGeom prst="rect">
            <a:avLst/>
          </a:prstGeom>
        </p:spPr>
        <p:txBody>
          <a:bodyPr spcFirstLastPara="1" wrap="square" lIns="91425" tIns="91425" rIns="91425" bIns="91425" anchor="t" anchorCtr="0">
            <a:normAutofit fontScale="77500" lnSpcReduction="20000"/>
          </a:bodyPr>
          <a:lstStyle/>
          <a:p>
            <a:pPr marL="279400" marR="419100" lvl="0" indent="0" algn="ctr" rtl="0">
              <a:lnSpc>
                <a:spcPct val="150000"/>
              </a:lnSpc>
              <a:spcBef>
                <a:spcPts val="0"/>
              </a:spcBef>
              <a:spcAft>
                <a:spcPts val="0"/>
              </a:spcAft>
              <a:buClr>
                <a:schemeClr val="dk1"/>
              </a:buClr>
              <a:buSzPct val="48000"/>
              <a:buFont typeface="Arial" panose="020B0604020202020204"/>
              <a:buNone/>
            </a:pPr>
            <a:r>
              <a:rPr lang="en-GB" sz="2315">
                <a:latin typeface="Economica" panose="02000506040000020004"/>
                <a:ea typeface="Economica" panose="02000506040000020004"/>
                <a:cs typeface="Economica" panose="02000506040000020004"/>
                <a:sym typeface="Economica" panose="02000506040000020004"/>
              </a:rPr>
              <a:t>         We live in an era where almost everything is digital and automatic. To take that trend forward OpenCV can help a lot by just watching things for itself and collecting the data processing it and implementing it according to the functionality that we have set.</a:t>
            </a:r>
            <a:endParaRPr sz="2315">
              <a:latin typeface="Economica" panose="02000506040000020004"/>
              <a:ea typeface="Economica" panose="02000506040000020004"/>
              <a:cs typeface="Economica" panose="02000506040000020004"/>
              <a:sym typeface="Economica" panose="02000506040000020004"/>
            </a:endParaRPr>
          </a:p>
          <a:p>
            <a:pPr marL="279400" marR="419100" lvl="0" indent="0" algn="ctr" rtl="0">
              <a:lnSpc>
                <a:spcPct val="150000"/>
              </a:lnSpc>
              <a:spcBef>
                <a:spcPts val="0"/>
              </a:spcBef>
              <a:spcAft>
                <a:spcPts val="0"/>
              </a:spcAft>
              <a:buClr>
                <a:schemeClr val="dk1"/>
              </a:buClr>
              <a:buSzPct val="48000"/>
              <a:buFont typeface="Arial" panose="020B0604020202020204"/>
              <a:buNone/>
            </a:pPr>
            <a:r>
              <a:rPr lang="en-GB" sz="2315">
                <a:latin typeface="Economica" panose="02000506040000020004"/>
                <a:ea typeface="Economica" panose="02000506040000020004"/>
                <a:cs typeface="Economica" panose="02000506040000020004"/>
                <a:sym typeface="Economica" panose="02000506040000020004"/>
              </a:rPr>
              <a:t>Applications of OpenCV can be widely used in many fields to make work and processes automatic and save human resources. Face detection can be used for getting the attendance of students, keeping track of people at a certain event, focusing on humans in a photograph, etc.  OpenCV when used with the media-pipe hand's module the application range is huge and quite useful ex. Gesture control, sign language detection, Supervising hand-related training, and so on... Similarly, object detection can be used in a lot of industries.</a:t>
            </a:r>
            <a:endParaRPr sz="2315">
              <a:latin typeface="Economica" panose="02000506040000020004"/>
              <a:ea typeface="Economica" panose="02000506040000020004"/>
              <a:cs typeface="Economica" panose="02000506040000020004"/>
              <a:sym typeface="Economica" panose="02000506040000020004"/>
            </a:endParaRPr>
          </a:p>
          <a:p>
            <a:pPr marL="0" lvl="0" indent="0" algn="l" rtl="0">
              <a:spcBef>
                <a:spcPts val="0"/>
              </a:spcBef>
              <a:spcAft>
                <a:spcPts val="120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08600"/>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Objectives</a:t>
            </a:r>
            <a:endParaRPr lang="en-GB"/>
          </a:p>
        </p:txBody>
      </p:sp>
      <p:sp>
        <p:nvSpPr>
          <p:cNvPr id="99" name="Google Shape;99;p19"/>
          <p:cNvSpPr txBox="1"/>
          <p:nvPr>
            <p:ph type="body" idx="1"/>
          </p:nvPr>
        </p:nvSpPr>
        <p:spPr>
          <a:xfrm>
            <a:off x="311700" y="1276600"/>
            <a:ext cx="8520600" cy="3588000"/>
          </a:xfrm>
          <a:prstGeom prst="rect">
            <a:avLst/>
          </a:prstGeom>
        </p:spPr>
        <p:txBody>
          <a:bodyPr spcFirstLastPara="1" wrap="square" lIns="91425" tIns="91425" rIns="91425" bIns="91425" anchor="t" anchorCtr="0">
            <a:normAutofit/>
          </a:bodyPr>
          <a:lstStyle/>
          <a:p>
            <a:pPr marL="279400" marR="419100" lvl="0" indent="0" algn="ctr" rtl="0">
              <a:lnSpc>
                <a:spcPct val="150000"/>
              </a:lnSpc>
              <a:spcBef>
                <a:spcPts val="0"/>
              </a:spcBef>
              <a:spcAft>
                <a:spcPts val="0"/>
              </a:spcAft>
              <a:buClr>
                <a:schemeClr val="dk1"/>
              </a:buClr>
              <a:buSzPts val="1100"/>
              <a:buFont typeface="Arial" panose="020B0604020202020204"/>
              <a:buNone/>
            </a:pPr>
            <a:r>
              <a:rPr lang="en-GB" sz="1600">
                <a:latin typeface="Economica" panose="02000506040000020004"/>
                <a:ea typeface="Economica" panose="02000506040000020004"/>
                <a:cs typeface="Economica" panose="02000506040000020004"/>
                <a:sym typeface="Economica" panose="02000506040000020004"/>
              </a:rPr>
              <a:t>The main objective of the proposed system is to implement real-time monitoring and automatic control. The proposed system will be easy to use and understand, small in size, robust, and cost-effective. It will give monitoring of data in real-time. The control system will be completely automated and hence will reduce the need for human involvement once the system has been deployed.</a:t>
            </a:r>
            <a:endParaRPr sz="3200" b="1">
              <a:latin typeface="Economica" panose="02000506040000020004"/>
              <a:ea typeface="Economica" panose="02000506040000020004"/>
              <a:cs typeface="Economica" panose="02000506040000020004"/>
              <a:sym typeface="Economica" panose="020005060400000200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Flow</a:t>
            </a:r>
            <a:endParaRPr lang="en-GB"/>
          </a:p>
        </p:txBody>
      </p:sp>
      <p:sp>
        <p:nvSpPr>
          <p:cNvPr id="105" name="Google Shape;105;p20"/>
          <p:cNvSpPr txBox="1"/>
          <p:nvPr>
            <p:ph type="body" idx="1"/>
          </p:nvPr>
        </p:nvSpPr>
        <p:spPr>
          <a:xfrm>
            <a:off x="311700" y="1191250"/>
            <a:ext cx="8520600" cy="380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25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endParaRPr sz="225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106" name="Google Shape;106;p20"/>
          <p:cNvPicPr preferRelativeResize="0"/>
          <p:nvPr/>
        </p:nvPicPr>
        <p:blipFill>
          <a:blip r:embed="rId1"/>
          <a:stretch>
            <a:fillRect/>
          </a:stretch>
        </p:blipFill>
        <p:spPr>
          <a:xfrm>
            <a:off x="1119000" y="1147225"/>
            <a:ext cx="6648450" cy="332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Hardware Specification</a:t>
            </a:r>
            <a:endParaRPr lang="en-GB"/>
          </a:p>
        </p:txBody>
      </p:sp>
      <p:sp>
        <p:nvSpPr>
          <p:cNvPr id="112" name="Google Shape;112;p21"/>
          <p:cNvSpPr txBox="1"/>
          <p:nvPr>
            <p:ph type="body" idx="1"/>
          </p:nvPr>
        </p:nvSpPr>
        <p:spPr>
          <a:xfrm>
            <a:off x="392300" y="1225225"/>
            <a:ext cx="8520600" cy="3765000"/>
          </a:xfrm>
          <a:prstGeom prst="rect">
            <a:avLst/>
          </a:prstGeom>
        </p:spPr>
        <p:txBody>
          <a:bodyPr spcFirstLastPara="1" wrap="square" lIns="91425" tIns="91425" rIns="91425" bIns="91425" anchor="t" anchorCtr="0">
            <a:noAutofit/>
          </a:bodyPr>
          <a:lstStyle/>
          <a:p>
            <a:pPr marL="525780" lvl="0" indent="0" algn="l" rtl="0">
              <a:spcBef>
                <a:spcPts val="0"/>
              </a:spcBef>
              <a:spcAft>
                <a:spcPts val="0"/>
              </a:spcAft>
              <a:buNone/>
            </a:pPr>
            <a:r>
              <a:rPr lang="en-GB" sz="1600">
                <a:latin typeface="Economica" panose="02000506040000020004"/>
                <a:ea typeface="Economica" panose="02000506040000020004"/>
                <a:cs typeface="Economica" panose="02000506040000020004"/>
                <a:sym typeface="Economica" panose="02000506040000020004"/>
              </a:rPr>
              <a:t>The hardware needed for this project is a basic laptop with no extraordinary specs(Graphics card, 8+GB ram, core i3+)</a:t>
            </a:r>
            <a:endParaRPr sz="1600">
              <a:latin typeface="Economica" panose="02000506040000020004"/>
              <a:ea typeface="Economica" panose="02000506040000020004"/>
              <a:cs typeface="Economica" panose="02000506040000020004"/>
              <a:sym typeface="Economica" panose="02000506040000020004"/>
            </a:endParaRPr>
          </a:p>
          <a:p>
            <a:pPr marL="525780" lvl="0" indent="0" algn="l" rtl="0">
              <a:spcBef>
                <a:spcPts val="0"/>
              </a:spcBef>
              <a:spcAft>
                <a:spcPts val="0"/>
              </a:spcAft>
              <a:buClr>
                <a:schemeClr val="dk1"/>
              </a:buClr>
              <a:buSzPts val="1100"/>
              <a:buFont typeface="Arial" panose="020B0604020202020204"/>
              <a:buNone/>
            </a:pPr>
            <a:endParaRPr sz="1600">
              <a:latin typeface="Economica" panose="02000506040000020004"/>
              <a:ea typeface="Economica" panose="02000506040000020004"/>
              <a:cs typeface="Economica" panose="02000506040000020004"/>
              <a:sym typeface="Economica" panose="02000506040000020004"/>
            </a:endParaRPr>
          </a:p>
          <a:p>
            <a:pPr marL="525780" lvl="0" indent="0" algn="l" rtl="0">
              <a:spcBef>
                <a:spcPts val="0"/>
              </a:spcBef>
              <a:spcAft>
                <a:spcPts val="0"/>
              </a:spcAft>
              <a:buClr>
                <a:schemeClr val="dk1"/>
              </a:buClr>
              <a:buSzPts val="1100"/>
              <a:buFont typeface="Arial" panose="020B0604020202020204"/>
              <a:buNone/>
            </a:pPr>
            <a:r>
              <a:rPr lang="en-GB" sz="1600">
                <a:latin typeface="Economica" panose="02000506040000020004"/>
                <a:ea typeface="Economica" panose="02000506040000020004"/>
                <a:cs typeface="Economica" panose="02000506040000020004"/>
                <a:sym typeface="Economica" panose="02000506040000020004"/>
              </a:rPr>
              <a:t>Hardware Specs:</a:t>
            </a:r>
            <a:endParaRPr sz="1600">
              <a:latin typeface="Economica" panose="02000506040000020004"/>
              <a:ea typeface="Economica" panose="02000506040000020004"/>
              <a:cs typeface="Economica" panose="02000506040000020004"/>
              <a:sym typeface="Economica" panose="02000506040000020004"/>
            </a:endParaRPr>
          </a:p>
          <a:p>
            <a:pPr marL="525780" lvl="0" indent="0" algn="l" rtl="0">
              <a:spcBef>
                <a:spcPts val="0"/>
              </a:spcBef>
              <a:spcAft>
                <a:spcPts val="0"/>
              </a:spcAft>
              <a:buClr>
                <a:schemeClr val="dk1"/>
              </a:buClr>
              <a:buSzPts val="1100"/>
              <a:buFont typeface="Arial" panose="020B0604020202020204"/>
              <a:buNone/>
            </a:pPr>
            <a:r>
              <a:rPr lang="en-GB" sz="1600">
                <a:latin typeface="Economica" panose="02000506040000020004"/>
                <a:ea typeface="Economica" panose="02000506040000020004"/>
                <a:cs typeface="Economica" panose="02000506040000020004"/>
                <a:sym typeface="Economica" panose="02000506040000020004"/>
              </a:rPr>
              <a:t>	1.)Computer/Laptop:</a:t>
            </a:r>
            <a:endParaRPr sz="1600">
              <a:latin typeface="Economica" panose="02000506040000020004"/>
              <a:ea typeface="Economica" panose="02000506040000020004"/>
              <a:cs typeface="Economica" panose="02000506040000020004"/>
              <a:sym typeface="Economica" panose="02000506040000020004"/>
            </a:endParaRPr>
          </a:p>
          <a:p>
            <a:pPr marL="525780" lvl="0" indent="0" algn="l" rtl="0">
              <a:spcBef>
                <a:spcPts val="0"/>
              </a:spcBef>
              <a:spcAft>
                <a:spcPts val="0"/>
              </a:spcAft>
              <a:buClr>
                <a:schemeClr val="dk1"/>
              </a:buClr>
              <a:buSzPts val="1100"/>
              <a:buFont typeface="Arial" panose="020B0604020202020204"/>
              <a:buNone/>
            </a:pPr>
            <a:r>
              <a:rPr lang="en-GB" sz="1600">
                <a:latin typeface="Economica" panose="02000506040000020004"/>
                <a:ea typeface="Economica" panose="02000506040000020004"/>
                <a:cs typeface="Economica" panose="02000506040000020004"/>
                <a:sym typeface="Economica" panose="02000506040000020004"/>
              </a:rPr>
              <a:t>		a)Ram 4 GB minimum required.</a:t>
            </a:r>
            <a:endParaRPr sz="1600">
              <a:latin typeface="Economica" panose="02000506040000020004"/>
              <a:ea typeface="Economica" panose="02000506040000020004"/>
              <a:cs typeface="Economica" panose="02000506040000020004"/>
              <a:sym typeface="Economica" panose="02000506040000020004"/>
            </a:endParaRPr>
          </a:p>
          <a:p>
            <a:pPr marL="525780" lvl="0" indent="0" algn="l" rtl="0">
              <a:spcBef>
                <a:spcPts val="0"/>
              </a:spcBef>
              <a:spcAft>
                <a:spcPts val="0"/>
              </a:spcAft>
              <a:buClr>
                <a:schemeClr val="dk1"/>
              </a:buClr>
              <a:buSzPts val="1100"/>
              <a:buFont typeface="Arial" panose="020B0604020202020204"/>
              <a:buNone/>
            </a:pPr>
            <a:r>
              <a:rPr lang="en-GB" sz="1600">
                <a:latin typeface="Economica" panose="02000506040000020004"/>
                <a:ea typeface="Economica" panose="02000506040000020004"/>
                <a:cs typeface="Economica" panose="02000506040000020004"/>
                <a:sym typeface="Economica" panose="02000506040000020004"/>
              </a:rPr>
              <a:t>		b)No intensive Graphics card is required.</a:t>
            </a:r>
            <a:endParaRPr sz="1600">
              <a:latin typeface="Economica" panose="02000506040000020004"/>
              <a:ea typeface="Economica" panose="02000506040000020004"/>
              <a:cs typeface="Economica" panose="02000506040000020004"/>
              <a:sym typeface="Economica" panose="02000506040000020004"/>
            </a:endParaRPr>
          </a:p>
          <a:p>
            <a:pPr marL="525780" lvl="0" indent="0" algn="l" rtl="0">
              <a:spcBef>
                <a:spcPts val="0"/>
              </a:spcBef>
              <a:spcAft>
                <a:spcPts val="0"/>
              </a:spcAft>
              <a:buClr>
                <a:schemeClr val="dk1"/>
              </a:buClr>
              <a:buSzPts val="1100"/>
              <a:buFont typeface="Arial" panose="020B0604020202020204"/>
              <a:buNone/>
            </a:pPr>
            <a:r>
              <a:rPr lang="en-GB" sz="1600">
                <a:latin typeface="Economica" panose="02000506040000020004"/>
                <a:ea typeface="Economica" panose="02000506040000020004"/>
                <a:cs typeface="Economica" panose="02000506040000020004"/>
                <a:sym typeface="Economica" panose="02000506040000020004"/>
              </a:rPr>
              <a:t>		c)Processor intel core i3 (minimum).</a:t>
            </a:r>
            <a:endParaRPr sz="1600">
              <a:latin typeface="Economica" panose="02000506040000020004"/>
              <a:ea typeface="Economica" panose="02000506040000020004"/>
              <a:cs typeface="Economica" panose="02000506040000020004"/>
              <a:sym typeface="Economica" panose="02000506040000020004"/>
            </a:endParaRPr>
          </a:p>
          <a:p>
            <a:pPr marL="525780" lvl="0" indent="0" algn="l" rtl="0">
              <a:spcBef>
                <a:spcPts val="0"/>
              </a:spcBef>
              <a:spcAft>
                <a:spcPts val="0"/>
              </a:spcAft>
              <a:buClr>
                <a:schemeClr val="dk1"/>
              </a:buClr>
              <a:buSzPts val="1100"/>
              <a:buFont typeface="Arial" panose="020B0604020202020204"/>
              <a:buNone/>
            </a:pPr>
            <a:endParaRPr sz="1600">
              <a:latin typeface="Economica" panose="02000506040000020004"/>
              <a:ea typeface="Economica" panose="02000506040000020004"/>
              <a:cs typeface="Economica" panose="02000506040000020004"/>
              <a:sym typeface="Economica" panose="02000506040000020004"/>
            </a:endParaRPr>
          </a:p>
          <a:p>
            <a:pPr marL="525780" lvl="0" indent="0" algn="l" rtl="0">
              <a:spcBef>
                <a:spcPts val="0"/>
              </a:spcBef>
              <a:spcAft>
                <a:spcPts val="0"/>
              </a:spcAft>
              <a:buClr>
                <a:schemeClr val="dk1"/>
              </a:buClr>
              <a:buSzPts val="1100"/>
              <a:buFont typeface="Arial" panose="020B0604020202020204"/>
              <a:buNone/>
            </a:pPr>
            <a:r>
              <a:rPr lang="en-GB" sz="1600">
                <a:latin typeface="Economica" panose="02000506040000020004"/>
                <a:ea typeface="Economica" panose="02000506040000020004"/>
                <a:cs typeface="Economica" panose="02000506040000020004"/>
                <a:sym typeface="Economica" panose="02000506040000020004"/>
              </a:rPr>
              <a:t>	2.) Camera:</a:t>
            </a:r>
            <a:endParaRPr sz="1600">
              <a:latin typeface="Economica" panose="02000506040000020004"/>
              <a:ea typeface="Economica" panose="02000506040000020004"/>
              <a:cs typeface="Economica" panose="02000506040000020004"/>
              <a:sym typeface="Economica" panose="02000506040000020004"/>
            </a:endParaRPr>
          </a:p>
          <a:p>
            <a:pPr marL="457200" lvl="0" indent="457200" algn="l" rtl="0">
              <a:spcBef>
                <a:spcPts val="0"/>
              </a:spcBef>
              <a:spcAft>
                <a:spcPts val="0"/>
              </a:spcAft>
              <a:buClr>
                <a:schemeClr val="dk1"/>
              </a:buClr>
              <a:buSzPts val="1100"/>
              <a:buFont typeface="Arial" panose="020B0604020202020204"/>
              <a:buNone/>
            </a:pPr>
            <a:r>
              <a:rPr lang="en-GB" sz="1600">
                <a:latin typeface="Economica" panose="02000506040000020004"/>
                <a:ea typeface="Economica" panose="02000506040000020004"/>
                <a:cs typeface="Economica" panose="02000506040000020004"/>
                <a:sym typeface="Economica" panose="02000506040000020004"/>
              </a:rPr>
              <a:t>720P is the minimum requirement for a camera, a lower resolution camera can be used but the final results will show more errors for unclear images.</a:t>
            </a:r>
            <a:endParaRPr sz="2200">
              <a:latin typeface="Economica" panose="02000506040000020004"/>
              <a:ea typeface="Economica" panose="02000506040000020004"/>
              <a:cs typeface="Economica" panose="02000506040000020004"/>
              <a:sym typeface="Economica" panose="02000506040000020004"/>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9526</Words>
  <Application>WPS Presentation</Application>
  <PresentationFormat/>
  <Paragraphs>124</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Arial</vt:lpstr>
      <vt:lpstr>Economica</vt:lpstr>
      <vt:lpstr>Open Sans</vt:lpstr>
      <vt:lpstr>Times New Roman</vt:lpstr>
      <vt:lpstr>Microsoft YaHei</vt:lpstr>
      <vt:lpstr>Arial Unicode MS</vt:lpstr>
      <vt:lpstr>Luxe</vt:lpstr>
      <vt:lpstr>PowerPoint 演示文稿</vt:lpstr>
      <vt:lpstr>OpenCV and Its Application</vt:lpstr>
      <vt:lpstr>ACKNOWLEDGEMENT</vt:lpstr>
      <vt:lpstr>Introduction</vt:lpstr>
      <vt:lpstr>Objectives</vt:lpstr>
      <vt:lpstr>Motivation and Scope</vt:lpstr>
      <vt:lpstr>Objectives</vt:lpstr>
      <vt:lpstr>Flow</vt:lpstr>
      <vt:lpstr>Hardware Specification</vt:lpstr>
      <vt:lpstr>Software Specifications</vt:lpstr>
      <vt:lpstr>Software Development</vt:lpstr>
      <vt:lpstr>Results</vt:lpstr>
      <vt:lpstr>ADVANTAGES </vt:lpstr>
      <vt:lpstr>DISADVANTAGES </vt:lpstr>
      <vt:lpstr>Applications</vt:lpstr>
      <vt:lpstr>Conclusion</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aditt</cp:lastModifiedBy>
  <cp:revision>1</cp:revision>
  <dcterms:created xsi:type="dcterms:W3CDTF">2022-06-01T08:56:27Z</dcterms:created>
  <dcterms:modified xsi:type="dcterms:W3CDTF">2022-06-01T08:56:27Z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71E2A148215A4F9DABD330032D99F17A</vt:lpwstr>
  </property>
  <property fmtid="{D5CDD505-2E9C-101B-9397-08002B2CF9AE}" pid="3" name="KSOProductBuildVer">
    <vt:lpwstr>1033-11.2.0.11130</vt:lpwstr>
  </property>
</Properties>
</file>