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24"/>
  </p:notesMasterIdLst>
  <p:sldIdLst>
    <p:sldId id="278" r:id="rId2"/>
    <p:sldId id="280" r:id="rId3"/>
    <p:sldId id="281" r:id="rId4"/>
    <p:sldId id="294" r:id="rId5"/>
    <p:sldId id="300" r:id="rId6"/>
    <p:sldId id="299" r:id="rId7"/>
    <p:sldId id="297" r:id="rId8"/>
    <p:sldId id="298" r:id="rId9"/>
    <p:sldId id="304" r:id="rId10"/>
    <p:sldId id="301" r:id="rId11"/>
    <p:sldId id="303" r:id="rId12"/>
    <p:sldId id="305" r:id="rId13"/>
    <p:sldId id="307" r:id="rId14"/>
    <p:sldId id="302" r:id="rId15"/>
    <p:sldId id="295" r:id="rId16"/>
    <p:sldId id="311" r:id="rId17"/>
    <p:sldId id="312" r:id="rId18"/>
    <p:sldId id="308" r:id="rId19"/>
    <p:sldId id="309" r:id="rId20"/>
    <p:sldId id="313" r:id="rId21"/>
    <p:sldId id="314" r:id="rId22"/>
    <p:sldId id="293" r:id="rId23"/>
  </p:sldIdLst>
  <p:sldSz cx="12192000" cy="6858000"/>
  <p:notesSz cx="13716000" cy="2438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112" d="100"/>
          <a:sy n="112" d="100"/>
        </p:scale>
        <p:origin x="552"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Percentage of successful deliveries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Deliveries</c:v>
                </c:pt>
              </c:strCache>
            </c:strRef>
          </c:tx>
          <c:dPt>
            <c:idx val="0"/>
            <c:bubble3D val="0"/>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EF6-4FA7-A51C-A0649CBE9E8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EF6-4FA7-A51C-A0649CBE9E8A}"/>
              </c:ext>
            </c:extLst>
          </c:dPt>
          <c:dPt>
            <c:idx val="2"/>
            <c:bubble3D val="0"/>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EF6-4FA7-A51C-A0649CBE9E8A}"/>
              </c:ext>
            </c:extLst>
          </c:dPt>
          <c:dLbls>
            <c:dLbl>
              <c:idx val="1"/>
              <c:layout>
                <c:manualLayout>
                  <c:x val="-4.0712301885216837E-2"/>
                  <c:y val="-1.066293353543114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F6-4FA7-A51C-A0649CBE9E8A}"/>
                </c:ext>
              </c:extLst>
            </c:dLbl>
            <c:dLbl>
              <c:idx val="2"/>
              <c:layout>
                <c:manualLayout>
                  <c:x val="8.7987573739769578E-2"/>
                  <c:y val="9.144158081275999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F6-4FA7-A51C-A0649CBE9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Successful</c:v>
                </c:pt>
                <c:pt idx="1">
                  <c:v>Cancelled</c:v>
                </c:pt>
                <c:pt idx="2">
                  <c:v>Returned</c:v>
                </c:pt>
              </c:strCache>
            </c:strRef>
          </c:cat>
          <c:val>
            <c:numRef>
              <c:f>Sheet1!$B$2:$B$4</c:f>
              <c:numCache>
                <c:formatCode>General</c:formatCode>
                <c:ptCount val="3"/>
                <c:pt idx="0">
                  <c:v>98.85</c:v>
                </c:pt>
                <c:pt idx="1">
                  <c:v>0.11</c:v>
                </c:pt>
                <c:pt idx="2">
                  <c:v>1.04</c:v>
                </c:pt>
              </c:numCache>
            </c:numRef>
          </c:val>
          <c:extLst>
            <c:ext xmlns:c16="http://schemas.microsoft.com/office/drawing/2014/chart" uri="{C3380CC4-5D6E-409C-BE32-E72D297353CC}">
              <c16:uniqueId val="{00000006-9EF6-4FA7-A51C-A0649CBE9E8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Shipping Cost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Cost comparison</c:v>
                </c:pt>
              </c:strCache>
            </c:strRef>
          </c:cat>
          <c:val>
            <c:numRef>
              <c:f>Sheet1!$B$2</c:f>
              <c:numCache>
                <c:formatCode>"R$"#,##0.00_);[Red]\("R$"#,##0.00\)</c:formatCode>
                <c:ptCount val="1"/>
                <c:pt idx="0">
                  <c:v>21.54</c:v>
                </c:pt>
              </c:numCache>
            </c:numRef>
          </c:val>
          <c:extLst>
            <c:ext xmlns:c16="http://schemas.microsoft.com/office/drawing/2014/chart" uri="{C3380CC4-5D6E-409C-BE32-E72D297353CC}">
              <c16:uniqueId val="{00000000-B145-48A7-B504-42CDC30F6217}"/>
            </c:ext>
          </c:extLst>
        </c:ser>
        <c:ser>
          <c:idx val="1"/>
          <c:order val="1"/>
          <c:tx>
            <c:strRef>
              <c:f>Sheet1!$C$1</c:f>
              <c:strCache>
                <c:ptCount val="1"/>
                <c:pt idx="0">
                  <c:v>Avg Cost Provider 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Cost comparison</c:v>
                </c:pt>
              </c:strCache>
            </c:strRef>
          </c:cat>
          <c:val>
            <c:numRef>
              <c:f>Sheet1!$C$2</c:f>
              <c:numCache>
                <c:formatCode>"R$"#,##0.00_);[Red]\("R$"#,##0.00\)</c:formatCode>
                <c:ptCount val="1"/>
                <c:pt idx="0">
                  <c:v>23.4</c:v>
                </c:pt>
              </c:numCache>
            </c:numRef>
          </c:val>
          <c:extLst>
            <c:ext xmlns:c16="http://schemas.microsoft.com/office/drawing/2014/chart" uri="{C3380CC4-5D6E-409C-BE32-E72D297353CC}">
              <c16:uniqueId val="{00000001-B145-48A7-B504-42CDC30F6217}"/>
            </c:ext>
          </c:extLst>
        </c:ser>
        <c:ser>
          <c:idx val="2"/>
          <c:order val="2"/>
          <c:tx>
            <c:strRef>
              <c:f>Sheet1!$D$1</c:f>
              <c:strCache>
                <c:ptCount val="1"/>
                <c:pt idx="0">
                  <c:v>Avg Cost Provider 2</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Cost comparison</c:v>
                </c:pt>
              </c:strCache>
            </c:strRef>
          </c:cat>
          <c:val>
            <c:numRef>
              <c:f>Sheet1!$D$2</c:f>
              <c:numCache>
                <c:formatCode>"R$"#,##0.00_);[Red]\("R$"#,##0.00\)</c:formatCode>
                <c:ptCount val="1"/>
                <c:pt idx="0">
                  <c:v>21.05</c:v>
                </c:pt>
              </c:numCache>
            </c:numRef>
          </c:val>
          <c:extLst>
            <c:ext xmlns:c16="http://schemas.microsoft.com/office/drawing/2014/chart" uri="{C3380CC4-5D6E-409C-BE32-E72D297353CC}">
              <c16:uniqueId val="{00000002-B145-48A7-B504-42CDC30F6217}"/>
            </c:ext>
          </c:extLst>
        </c:ser>
        <c:dLbls>
          <c:dLblPos val="outEnd"/>
          <c:showLegendKey val="0"/>
          <c:showVal val="1"/>
          <c:showCatName val="0"/>
          <c:showSerName val="0"/>
          <c:showPercent val="0"/>
          <c:showBubbleSize val="0"/>
        </c:dLbls>
        <c:gapWidth val="164"/>
        <c:overlap val="-22"/>
        <c:axId val="932580671"/>
        <c:axId val="932581151"/>
      </c:barChart>
      <c:catAx>
        <c:axId val="93258067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2581151"/>
        <c:crosses val="autoZero"/>
        <c:auto val="1"/>
        <c:lblAlgn val="ctr"/>
        <c:lblOffset val="100"/>
        <c:noMultiLvlLbl val="0"/>
      </c:catAx>
      <c:valAx>
        <c:axId val="932581151"/>
        <c:scaling>
          <c:orientation val="minMax"/>
        </c:scaling>
        <c:delete val="0"/>
        <c:axPos val="l"/>
        <c:numFmt formatCode="&quot;R$&quot;#,##0.00_);[Red]\(&quot;R$&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258067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Avg delivery time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time comparison</c:v>
                </c:pt>
              </c:strCache>
            </c:strRef>
          </c:cat>
          <c:val>
            <c:numRef>
              <c:f>Sheet1!$B$2</c:f>
              <c:numCache>
                <c:formatCode>General</c:formatCode>
                <c:ptCount val="1"/>
                <c:pt idx="0">
                  <c:v>10</c:v>
                </c:pt>
              </c:numCache>
            </c:numRef>
          </c:val>
          <c:extLst>
            <c:ext xmlns:c16="http://schemas.microsoft.com/office/drawing/2014/chart" uri="{C3380CC4-5D6E-409C-BE32-E72D297353CC}">
              <c16:uniqueId val="{00000000-139B-4C90-85DD-A41168F9313D}"/>
            </c:ext>
          </c:extLst>
        </c:ser>
        <c:ser>
          <c:idx val="1"/>
          <c:order val="1"/>
          <c:tx>
            <c:strRef>
              <c:f>Sheet1!$C$1</c:f>
              <c:strCache>
                <c:ptCount val="1"/>
                <c:pt idx="0">
                  <c:v>Avg delivery time Provider 1</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time comparison</c:v>
                </c:pt>
              </c:strCache>
            </c:strRef>
          </c:cat>
          <c:val>
            <c:numRef>
              <c:f>Sheet1!$C$2</c:f>
              <c:numCache>
                <c:formatCode>General</c:formatCode>
                <c:ptCount val="1"/>
                <c:pt idx="0">
                  <c:v>11</c:v>
                </c:pt>
              </c:numCache>
            </c:numRef>
          </c:val>
          <c:extLst>
            <c:ext xmlns:c16="http://schemas.microsoft.com/office/drawing/2014/chart" uri="{C3380CC4-5D6E-409C-BE32-E72D297353CC}">
              <c16:uniqueId val="{00000001-139B-4C90-85DD-A41168F9313D}"/>
            </c:ext>
          </c:extLst>
        </c:ser>
        <c:ser>
          <c:idx val="2"/>
          <c:order val="2"/>
          <c:tx>
            <c:strRef>
              <c:f>Sheet1!$D$1</c:f>
              <c:strCache>
                <c:ptCount val="1"/>
                <c:pt idx="0">
                  <c:v>Avg delivery time Provider 2</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Shipment time comparison</c:v>
                </c:pt>
              </c:strCache>
            </c:strRef>
          </c:cat>
          <c:val>
            <c:numRef>
              <c:f>Sheet1!$D$2</c:f>
              <c:numCache>
                <c:formatCode>General</c:formatCode>
                <c:ptCount val="1"/>
                <c:pt idx="0">
                  <c:v>9</c:v>
                </c:pt>
              </c:numCache>
            </c:numRef>
          </c:val>
          <c:extLst>
            <c:ext xmlns:c16="http://schemas.microsoft.com/office/drawing/2014/chart" uri="{C3380CC4-5D6E-409C-BE32-E72D297353CC}">
              <c16:uniqueId val="{00000002-139B-4C90-85DD-A41168F9313D}"/>
            </c:ext>
          </c:extLst>
        </c:ser>
        <c:dLbls>
          <c:showLegendKey val="0"/>
          <c:showVal val="0"/>
          <c:showCatName val="0"/>
          <c:showSerName val="0"/>
          <c:showPercent val="0"/>
          <c:showBubbleSize val="0"/>
        </c:dLbls>
        <c:gapWidth val="164"/>
        <c:overlap val="-22"/>
        <c:axId val="981610239"/>
        <c:axId val="981610719"/>
      </c:barChart>
      <c:catAx>
        <c:axId val="981610239"/>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610719"/>
        <c:crosses val="autoZero"/>
        <c:auto val="1"/>
        <c:lblAlgn val="ctr"/>
        <c:lblOffset val="100"/>
        <c:noMultiLvlLbl val="0"/>
      </c:catAx>
      <c:valAx>
        <c:axId val="9816107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610239"/>
        <c:crosses val="autoZero"/>
        <c:crossBetween val="between"/>
      </c:valAx>
      <c:spPr>
        <a:noFill/>
        <a:ln>
          <a:noFill/>
        </a:ln>
        <a:effectLst/>
      </c:spPr>
    </c:plotArea>
    <c:legend>
      <c:legendPos val="t"/>
      <c:layout>
        <c:manualLayout>
          <c:xMode val="edge"/>
          <c:yMode val="edge"/>
          <c:x val="2.2660731873897704E-2"/>
          <c:y val="2.481202934071312E-2"/>
          <c:w val="0.95972440799409098"/>
          <c:h val="0.1630475944867801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Provider 1 COST</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dLbl>
              <c:idx val="1"/>
              <c:layout>
                <c:manualLayout>
                  <c:x val="-3.2812500000000001E-2"/>
                  <c:y val="-2.3437498558224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49-4324-AD84-3D1CE777E55D}"/>
                </c:ext>
              </c:extLst>
            </c:dLbl>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Norte</c:v>
                </c:pt>
                <c:pt idx="1">
                  <c:v>Nordeste</c:v>
                </c:pt>
                <c:pt idx="2">
                  <c:v>Sul</c:v>
                </c:pt>
                <c:pt idx="3">
                  <c:v>Sudeste</c:v>
                </c:pt>
                <c:pt idx="4">
                  <c:v>Centro-Oeste</c:v>
                </c:pt>
              </c:strCache>
            </c:strRef>
          </c:cat>
          <c:val>
            <c:numRef>
              <c:f>Sheet1!$B$2:$B$6</c:f>
              <c:numCache>
                <c:formatCode>"R$"#,##0_);[Red]\("R$"#,##0\)</c:formatCode>
                <c:ptCount val="5"/>
                <c:pt idx="0" formatCode="&quot;R$&quot;#,##0.00_);[Red]\(&quot;R$&quot;#,##0.00\)">
                  <c:v>46.96</c:v>
                </c:pt>
                <c:pt idx="1">
                  <c:v>29</c:v>
                </c:pt>
                <c:pt idx="2" formatCode="&quot;R$&quot;#,##0.00_);[Red]\(&quot;R$&quot;#,##0.00\)">
                  <c:v>23.22</c:v>
                </c:pt>
                <c:pt idx="3" formatCode="&quot;R$&quot;#,##0.00_);[Red]\(&quot;R$&quot;#,##0.00\)">
                  <c:v>16.420000000000002</c:v>
                </c:pt>
                <c:pt idx="4" formatCode="&quot;R$&quot;#,##0.00_);[Red]\(&quot;R$&quot;#,##0.00\)">
                  <c:v>36.6</c:v>
                </c:pt>
              </c:numCache>
            </c:numRef>
          </c:val>
          <c:extLst>
            <c:ext xmlns:c16="http://schemas.microsoft.com/office/drawing/2014/chart" uri="{C3380CC4-5D6E-409C-BE32-E72D297353CC}">
              <c16:uniqueId val="{00000000-0F49-4324-AD84-3D1CE777E55D}"/>
            </c:ext>
          </c:extLst>
        </c:ser>
        <c:ser>
          <c:idx val="1"/>
          <c:order val="1"/>
          <c:tx>
            <c:strRef>
              <c:f>Sheet1!$C$1</c:f>
              <c:strCache>
                <c:ptCount val="1"/>
                <c:pt idx="0">
                  <c:v>Provider 2 COST</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Norte</c:v>
                </c:pt>
                <c:pt idx="1">
                  <c:v>Nordeste</c:v>
                </c:pt>
                <c:pt idx="2">
                  <c:v>Sul</c:v>
                </c:pt>
                <c:pt idx="3">
                  <c:v>Sudeste</c:v>
                </c:pt>
                <c:pt idx="4">
                  <c:v>Centro-Oeste</c:v>
                </c:pt>
              </c:strCache>
            </c:strRef>
          </c:cat>
          <c:val>
            <c:numRef>
              <c:f>Sheet1!$C$2:$C$6</c:f>
              <c:numCache>
                <c:formatCode>"R$"#,##0.00_);[Red]\("R$"#,##0.00\)</c:formatCode>
                <c:ptCount val="5"/>
                <c:pt idx="0">
                  <c:v>53.25</c:v>
                </c:pt>
                <c:pt idx="1">
                  <c:v>29.93</c:v>
                </c:pt>
                <c:pt idx="2">
                  <c:v>15.57</c:v>
                </c:pt>
                <c:pt idx="3">
                  <c:v>12.61</c:v>
                </c:pt>
                <c:pt idx="4">
                  <c:v>24.34</c:v>
                </c:pt>
              </c:numCache>
            </c:numRef>
          </c:val>
          <c:extLst>
            <c:ext xmlns:c16="http://schemas.microsoft.com/office/drawing/2014/chart" uri="{C3380CC4-5D6E-409C-BE32-E72D297353CC}">
              <c16:uniqueId val="{00000001-0F49-4324-AD84-3D1CE777E55D}"/>
            </c:ext>
          </c:extLst>
        </c:ser>
        <c:ser>
          <c:idx val="2"/>
          <c:order val="2"/>
          <c:tx>
            <c:strRef>
              <c:f>Sheet1!$D$1</c:f>
              <c:strCache>
                <c:ptCount val="1"/>
                <c:pt idx="0">
                  <c:v>Provider 1 TIME</c:v>
                </c:pt>
              </c:strCache>
            </c:strRef>
          </c:tx>
          <c:spPr>
            <a:solidFill>
              <a:schemeClr val="accent1">
                <a:lumMod val="60000"/>
                <a:lumOff val="40000"/>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Norte</c:v>
                </c:pt>
                <c:pt idx="1">
                  <c:v>Nordeste</c:v>
                </c:pt>
                <c:pt idx="2">
                  <c:v>Sul</c:v>
                </c:pt>
                <c:pt idx="3">
                  <c:v>Sudeste</c:v>
                </c:pt>
                <c:pt idx="4">
                  <c:v>Centro-Oeste</c:v>
                </c:pt>
              </c:strCache>
            </c:strRef>
          </c:cat>
          <c:val>
            <c:numRef>
              <c:f>Sheet1!$D$2:$D$6</c:f>
              <c:numCache>
                <c:formatCode>General</c:formatCode>
                <c:ptCount val="5"/>
                <c:pt idx="0">
                  <c:v>11</c:v>
                </c:pt>
                <c:pt idx="1">
                  <c:v>9</c:v>
                </c:pt>
                <c:pt idx="2">
                  <c:v>11</c:v>
                </c:pt>
                <c:pt idx="3">
                  <c:v>6</c:v>
                </c:pt>
                <c:pt idx="4">
                  <c:v>7</c:v>
                </c:pt>
              </c:numCache>
            </c:numRef>
          </c:val>
          <c:extLst>
            <c:ext xmlns:c16="http://schemas.microsoft.com/office/drawing/2014/chart" uri="{C3380CC4-5D6E-409C-BE32-E72D297353CC}">
              <c16:uniqueId val="{00000002-0F49-4324-AD84-3D1CE777E55D}"/>
            </c:ext>
          </c:extLst>
        </c:ser>
        <c:ser>
          <c:idx val="3"/>
          <c:order val="3"/>
          <c:tx>
            <c:strRef>
              <c:f>Sheet1!$E$1</c:f>
              <c:strCache>
                <c:ptCount val="1"/>
                <c:pt idx="0">
                  <c:v>Provider 2 TIME</c:v>
                </c:pt>
              </c:strCache>
            </c:strRef>
          </c:tx>
          <c:spPr>
            <a:solidFill>
              <a:schemeClr val="accent2">
                <a:lumMod val="60000"/>
                <a:lumOff val="40000"/>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dLbl>
              <c:idx val="0"/>
              <c:layout>
                <c:manualLayout>
                  <c:x val="4.6874999999999998E-3"/>
                  <c:y val="-5.6249996539739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F49-4324-AD84-3D1CE777E55D}"/>
                </c:ext>
              </c:extLst>
            </c:dLbl>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Sheet1!$A$2:$A$6</c:f>
              <c:strCache>
                <c:ptCount val="5"/>
                <c:pt idx="0">
                  <c:v>Norte</c:v>
                </c:pt>
                <c:pt idx="1">
                  <c:v>Nordeste</c:v>
                </c:pt>
                <c:pt idx="2">
                  <c:v>Sul</c:v>
                </c:pt>
                <c:pt idx="3">
                  <c:v>Sudeste</c:v>
                </c:pt>
                <c:pt idx="4">
                  <c:v>Centro-Oeste</c:v>
                </c:pt>
              </c:strCache>
            </c:strRef>
          </c:cat>
          <c:val>
            <c:numRef>
              <c:f>Sheet1!$E$2:$E$6</c:f>
              <c:numCache>
                <c:formatCode>General</c:formatCode>
                <c:ptCount val="5"/>
                <c:pt idx="0">
                  <c:v>11</c:v>
                </c:pt>
                <c:pt idx="1">
                  <c:v>8</c:v>
                </c:pt>
                <c:pt idx="2">
                  <c:v>4</c:v>
                </c:pt>
                <c:pt idx="3">
                  <c:v>3</c:v>
                </c:pt>
                <c:pt idx="4">
                  <c:v>6</c:v>
                </c:pt>
              </c:numCache>
            </c:numRef>
          </c:val>
          <c:extLst>
            <c:ext xmlns:c16="http://schemas.microsoft.com/office/drawing/2014/chart" uri="{C3380CC4-5D6E-409C-BE32-E72D297353CC}">
              <c16:uniqueId val="{00000003-0F49-4324-AD84-3D1CE777E55D}"/>
            </c:ext>
          </c:extLst>
        </c:ser>
        <c:dLbls>
          <c:showLegendKey val="0"/>
          <c:showVal val="1"/>
          <c:showCatName val="0"/>
          <c:showSerName val="0"/>
          <c:showPercent val="0"/>
          <c:showBubbleSize val="0"/>
        </c:dLbls>
        <c:gapWidth val="84"/>
        <c:gapDepth val="53"/>
        <c:shape val="box"/>
        <c:axId val="433914927"/>
        <c:axId val="433916367"/>
        <c:axId val="0"/>
      </c:bar3DChart>
      <c:catAx>
        <c:axId val="4339149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33916367"/>
        <c:crosses val="autoZero"/>
        <c:auto val="1"/>
        <c:lblAlgn val="ctr"/>
        <c:lblOffset val="100"/>
        <c:noMultiLvlLbl val="0"/>
      </c:catAx>
      <c:valAx>
        <c:axId val="433916367"/>
        <c:scaling>
          <c:orientation val="minMax"/>
        </c:scaling>
        <c:delete val="1"/>
        <c:axPos val="l"/>
        <c:numFmt formatCode="&quot;R$&quot;#,##0.00_);[Red]\(&quot;R$&quot;#,##0.00\)" sourceLinked="1"/>
        <c:majorTickMark val="out"/>
        <c:minorTickMark val="none"/>
        <c:tickLblPos val="nextTo"/>
        <c:crossAx val="4339149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solidFill>
                  <a:schemeClr val="tx1"/>
                </a:solidFill>
                <a:latin typeface="Arial Black" panose="020B0A04020102020204" pitchFamily="34" charset="0"/>
              </a:rPr>
              <a:t>Percentage of On-time deliveries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 of On-time deliveries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8C3-4204-925E-49B59EFF7F0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8C3-4204-925E-49B59EFF7F0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On-time</c:v>
                </c:pt>
                <c:pt idx="1">
                  <c:v>Delayed</c:v>
                </c:pt>
              </c:strCache>
            </c:strRef>
          </c:cat>
          <c:val>
            <c:numRef>
              <c:f>Sheet1!$B$2:$B$3</c:f>
              <c:numCache>
                <c:formatCode>General</c:formatCode>
                <c:ptCount val="2"/>
                <c:pt idx="0">
                  <c:v>40203</c:v>
                </c:pt>
                <c:pt idx="1">
                  <c:v>2014</c:v>
                </c:pt>
              </c:numCache>
            </c:numRef>
          </c:val>
          <c:extLst>
            <c:ext xmlns:c16="http://schemas.microsoft.com/office/drawing/2014/chart" uri="{C3380CC4-5D6E-409C-BE32-E72D297353CC}">
              <c16:uniqueId val="{00000000-1D3C-4E87-A715-C336E3F1279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 of OTD per region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Sul</c:v>
                </c:pt>
                <c:pt idx="1">
                  <c:v>Centro-Oeste</c:v>
                </c:pt>
                <c:pt idx="2">
                  <c:v>Sudeste</c:v>
                </c:pt>
                <c:pt idx="3">
                  <c:v>Norte</c:v>
                </c:pt>
                <c:pt idx="4">
                  <c:v>Nordeste</c:v>
                </c:pt>
              </c:strCache>
            </c:strRef>
          </c:cat>
          <c:val>
            <c:numRef>
              <c:f>Sheet1!$B$2:$B$6</c:f>
              <c:numCache>
                <c:formatCode>General</c:formatCode>
                <c:ptCount val="5"/>
                <c:pt idx="0">
                  <c:v>89.2</c:v>
                </c:pt>
                <c:pt idx="1">
                  <c:v>94</c:v>
                </c:pt>
                <c:pt idx="2">
                  <c:v>95.85</c:v>
                </c:pt>
                <c:pt idx="3">
                  <c:v>97.35</c:v>
                </c:pt>
                <c:pt idx="4">
                  <c:v>98</c:v>
                </c:pt>
              </c:numCache>
            </c:numRef>
          </c:val>
          <c:extLst>
            <c:ext xmlns:c16="http://schemas.microsoft.com/office/drawing/2014/chart" uri="{C3380CC4-5D6E-409C-BE32-E72D297353CC}">
              <c16:uniqueId val="{00000000-9F2A-4407-924D-ECDDE9D648A3}"/>
            </c:ext>
          </c:extLst>
        </c:ser>
        <c:dLbls>
          <c:dLblPos val="outEnd"/>
          <c:showLegendKey val="0"/>
          <c:showVal val="1"/>
          <c:showCatName val="0"/>
          <c:showSerName val="0"/>
          <c:showPercent val="0"/>
          <c:showBubbleSize val="0"/>
        </c:dLbls>
        <c:gapWidth val="219"/>
        <c:overlap val="-27"/>
        <c:axId val="1177597503"/>
        <c:axId val="1177598943"/>
      </c:barChart>
      <c:catAx>
        <c:axId val="1177597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7598943"/>
        <c:crosses val="autoZero"/>
        <c:auto val="1"/>
        <c:lblAlgn val="ctr"/>
        <c:lblOffset val="100"/>
        <c:noMultiLvlLbl val="0"/>
      </c:catAx>
      <c:valAx>
        <c:axId val="1177598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7597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OTD rate per provider</a:t>
            </a:r>
          </a:p>
        </c:rich>
      </c:tx>
      <c:layout>
        <c:manualLayout>
          <c:xMode val="edge"/>
          <c:yMode val="edge"/>
          <c:x val="0.20309740352527603"/>
          <c:y val="1.997169366252555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OTD rate Provider 1</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0.00%</c:formatCode>
                <c:ptCount val="1"/>
                <c:pt idx="0">
                  <c:v>0.82850000000000001</c:v>
                </c:pt>
              </c:numCache>
            </c:numRef>
          </c:val>
          <c:extLst>
            <c:ext xmlns:c16="http://schemas.microsoft.com/office/drawing/2014/chart" uri="{C3380CC4-5D6E-409C-BE32-E72D297353CC}">
              <c16:uniqueId val="{00000000-1EB8-4EE9-8032-00C7F78ABBFE}"/>
            </c:ext>
          </c:extLst>
        </c:ser>
        <c:ser>
          <c:idx val="1"/>
          <c:order val="1"/>
          <c:tx>
            <c:strRef>
              <c:f>Sheet1!$C$1</c:f>
              <c:strCache>
                <c:ptCount val="1"/>
                <c:pt idx="0">
                  <c:v>OTD rate Provider 2</c:v>
                </c:pt>
              </c:strCache>
            </c:strRef>
          </c:tx>
          <c:spPr>
            <a:solidFill>
              <a:schemeClr val="accent2"/>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3-1EB8-4EE9-8032-00C7F78ABBFE}"/>
              </c:ext>
            </c:extLst>
          </c:dPt>
          <c:dLbls>
            <c:dLbl>
              <c:idx val="0"/>
              <c:layout>
                <c:manualLayout>
                  <c:x val="0"/>
                  <c:y val="7.489385123447082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B8-4EE9-8032-00C7F78ABB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0.00%</c:formatCode>
                <c:ptCount val="1"/>
                <c:pt idx="0">
                  <c:v>0.9718</c:v>
                </c:pt>
              </c:numCache>
            </c:numRef>
          </c:val>
          <c:extLst>
            <c:ext xmlns:c16="http://schemas.microsoft.com/office/drawing/2014/chart" uri="{C3380CC4-5D6E-409C-BE32-E72D297353CC}">
              <c16:uniqueId val="{00000001-1EB8-4EE9-8032-00C7F78ABBFE}"/>
            </c:ext>
          </c:extLst>
        </c:ser>
        <c:dLbls>
          <c:dLblPos val="outEnd"/>
          <c:showLegendKey val="0"/>
          <c:showVal val="1"/>
          <c:showCatName val="0"/>
          <c:showSerName val="0"/>
          <c:showPercent val="0"/>
          <c:showBubbleSize val="0"/>
        </c:dLbls>
        <c:gapWidth val="219"/>
        <c:overlap val="-27"/>
        <c:axId val="301491088"/>
        <c:axId val="301494448"/>
      </c:barChart>
      <c:catAx>
        <c:axId val="301491088"/>
        <c:scaling>
          <c:orientation val="minMax"/>
        </c:scaling>
        <c:delete val="1"/>
        <c:axPos val="b"/>
        <c:numFmt formatCode="General" sourceLinked="1"/>
        <c:majorTickMark val="none"/>
        <c:minorTickMark val="none"/>
        <c:tickLblPos val="nextTo"/>
        <c:crossAx val="301494448"/>
        <c:crosses val="autoZero"/>
        <c:auto val="1"/>
        <c:lblAlgn val="ctr"/>
        <c:lblOffset val="100"/>
        <c:noMultiLvlLbl val="0"/>
      </c:catAx>
      <c:valAx>
        <c:axId val="3014944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149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Geographical distribution of deliveries</c:v>
                </c:pt>
              </c:strCache>
            </c:strRef>
          </c:tx>
          <c:dPt>
            <c:idx val="0"/>
            <c:bubble3D val="0"/>
            <c:explosion val="7"/>
            <c:spPr>
              <a:solidFill>
                <a:srgbClr val="C00000"/>
              </a:solidFill>
              <a:ln>
                <a:noFill/>
              </a:ln>
              <a:effectLst/>
            </c:spPr>
            <c:extLst>
              <c:ext xmlns:c16="http://schemas.microsoft.com/office/drawing/2014/chart" uri="{C3380CC4-5D6E-409C-BE32-E72D297353CC}">
                <c16:uniqueId val="{00000001-AA99-4B1A-86EC-C56E51FE9872}"/>
              </c:ext>
            </c:extLst>
          </c:dPt>
          <c:dPt>
            <c:idx val="1"/>
            <c:bubble3D val="0"/>
            <c:explosion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4-AA99-4B1A-86EC-C56E51FE9872}"/>
              </c:ext>
            </c:extLst>
          </c:dPt>
          <c:dPt>
            <c:idx val="2"/>
            <c:bubble3D val="0"/>
            <c:explosion val="5"/>
            <c:spPr>
              <a:solidFill>
                <a:schemeClr val="accent6"/>
              </a:solidFill>
              <a:ln>
                <a:noFill/>
              </a:ln>
              <a:effectLst/>
            </c:spPr>
            <c:extLst>
              <c:ext xmlns:c16="http://schemas.microsoft.com/office/drawing/2014/chart" uri="{C3380CC4-5D6E-409C-BE32-E72D297353CC}">
                <c16:uniqueId val="{00000002-AA99-4B1A-86EC-C56E51FE9872}"/>
              </c:ext>
            </c:extLst>
          </c:dPt>
          <c:dPt>
            <c:idx val="3"/>
            <c:bubble3D val="0"/>
            <c:explosion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3-AA99-4B1A-86EC-C56E51FE9872}"/>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9F1B-4F79-9606-767C7F8DC08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Norte</c:v>
                </c:pt>
                <c:pt idx="1">
                  <c:v>Nordeste</c:v>
                </c:pt>
                <c:pt idx="2">
                  <c:v>Sul</c:v>
                </c:pt>
                <c:pt idx="3">
                  <c:v>Sudeste</c:v>
                </c:pt>
                <c:pt idx="4">
                  <c:v>Centro-Oeste</c:v>
                </c:pt>
              </c:strCache>
            </c:strRef>
          </c:cat>
          <c:val>
            <c:numRef>
              <c:f>Sheet1!$B$2:$B$6</c:f>
              <c:numCache>
                <c:formatCode>General</c:formatCode>
                <c:ptCount val="5"/>
                <c:pt idx="0">
                  <c:v>5.93</c:v>
                </c:pt>
                <c:pt idx="1">
                  <c:v>22.68</c:v>
                </c:pt>
                <c:pt idx="2">
                  <c:v>14.93</c:v>
                </c:pt>
                <c:pt idx="3">
                  <c:v>45.21</c:v>
                </c:pt>
                <c:pt idx="4">
                  <c:v>11.25</c:v>
                </c:pt>
              </c:numCache>
            </c:numRef>
          </c:val>
          <c:extLst>
            <c:ext xmlns:c16="http://schemas.microsoft.com/office/drawing/2014/chart" uri="{C3380CC4-5D6E-409C-BE32-E72D297353CC}">
              <c16:uniqueId val="{00000000-AA99-4B1A-86EC-C56E51FE987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9BDE-4ECB-5E07-137A-4D53F0DB1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26057D-C217-11D3-67FA-4E83F5955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A0A17A-C09A-AD16-98A1-D3AE91589625}"/>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5" name="Footer Placeholder 4">
            <a:extLst>
              <a:ext uri="{FF2B5EF4-FFF2-40B4-BE49-F238E27FC236}">
                <a16:creationId xmlns:a16="http://schemas.microsoft.com/office/drawing/2014/main" id="{7BCA541C-34E2-EA76-D854-5F12A9635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9D94A2-06F5-A36F-19C2-70E5A25A3D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492AE271-E4EB-06C6-F35D-66FEFD2F8567}"/>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451E9A9C-2D97-69D4-5B49-D9F2CAB535F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7292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3EC6-1909-7F73-19C0-070B3F719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68AFB-D8F1-814C-81FB-4CDCED836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8FBC2-2F93-00BF-F36E-468DC4AECAB8}"/>
              </a:ext>
            </a:extLst>
          </p:cNvPr>
          <p:cNvSpPr>
            <a:spLocks noGrp="1"/>
          </p:cNvSpPr>
          <p:nvPr>
            <p:ph type="dt" sz="half" idx="10"/>
          </p:nvPr>
        </p:nvSpPr>
        <p:spPr/>
        <p:txBody>
          <a:bodyPr/>
          <a:lstStyle/>
          <a:p>
            <a:fld id="{55C6B4A9-1611-4792-9094-5F34BCA07E0B}" type="datetimeFigureOut">
              <a:rPr lang="en-US" smtClean="0"/>
              <a:t>6/5/2023</a:t>
            </a:fld>
            <a:endParaRPr lang="en-US" dirty="0"/>
          </a:p>
        </p:txBody>
      </p:sp>
      <p:sp>
        <p:nvSpPr>
          <p:cNvPr id="5" name="Footer Placeholder 4">
            <a:extLst>
              <a:ext uri="{FF2B5EF4-FFF2-40B4-BE49-F238E27FC236}">
                <a16:creationId xmlns:a16="http://schemas.microsoft.com/office/drawing/2014/main" id="{E8B2CE6E-75B7-9D1F-0205-2EDE9B430DE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523B23A-F9CF-6137-3843-7F48EF6886C2}"/>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1377643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4AD3C-E2EF-F6C1-AD80-2A47B7ADB6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6556D-350D-1E82-5CC5-E656DEA23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AC125-3A89-F0E5-BB89-EF87C3829E00}"/>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5" name="Footer Placeholder 4">
            <a:extLst>
              <a:ext uri="{FF2B5EF4-FFF2-40B4-BE49-F238E27FC236}">
                <a16:creationId xmlns:a16="http://schemas.microsoft.com/office/drawing/2014/main" id="{3EF93F54-B3AA-16D7-06A9-B93E38090A0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0A16397-2C06-DCC9-A0E0-9E2F7460F12D}"/>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4803981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8657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3882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22F-E319-FD05-2C19-9A4BDAD86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A214F-28CB-B882-ACA5-14860D449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BB24F-4B98-7A0C-5B03-2DFA8B51EB22}"/>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5" name="Footer Placeholder 4">
            <a:extLst>
              <a:ext uri="{FF2B5EF4-FFF2-40B4-BE49-F238E27FC236}">
                <a16:creationId xmlns:a16="http://schemas.microsoft.com/office/drawing/2014/main" id="{8A470D7B-AB71-35CC-BBD6-FDADE0B74FA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75F22CB-C98F-B623-16CA-42FEACC84852}"/>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3944945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5EFC-B1A4-6E64-5486-D33C80E02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02C98-56B4-75F8-78FE-F7195FCC1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81479-A6AC-686F-4EB6-6B1DAA7878B8}"/>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5" name="Footer Placeholder 4">
            <a:extLst>
              <a:ext uri="{FF2B5EF4-FFF2-40B4-BE49-F238E27FC236}">
                <a16:creationId xmlns:a16="http://schemas.microsoft.com/office/drawing/2014/main" id="{3CD238C9-076F-AD8C-8DB9-041B0EEF15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D96EB4-6DDF-D65E-BA8B-4295D8402E5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80A3C866-D4B1-8288-A5E5-9531F5B9C5C7}"/>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D66CDB06-C6CC-B2CD-2593-B1524E7EB725}"/>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131E87E9-2DD2-087F-7B0D-2B2CC61B9302}"/>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42F7A49D-44DC-1BCB-A314-7DBDECBC5E9A}"/>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F8538F0-87B8-93FE-DD5D-1D8367672324}"/>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9FD56B2-39CD-60F9-FF9E-441C154B252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16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61C2-CF73-5C72-8425-2F09638CB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29CD1-A5EB-5DFF-CD1B-B913488C6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F70FC7-F979-DF75-24BD-0C2F27916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E8D826-5493-72B3-C22F-808924F711F0}"/>
              </a:ext>
            </a:extLst>
          </p:cNvPr>
          <p:cNvSpPr>
            <a:spLocks noGrp="1"/>
          </p:cNvSpPr>
          <p:nvPr>
            <p:ph type="dt" sz="half" idx="10"/>
          </p:nvPr>
        </p:nvSpPr>
        <p:spPr/>
        <p:txBody>
          <a:bodyPr/>
          <a:lstStyle/>
          <a:p>
            <a:fld id="{EB712588-04B1-427B-82EE-E8DB90309F08}" type="datetimeFigureOut">
              <a:rPr lang="en-US" smtClean="0"/>
              <a:t>6/5/2023</a:t>
            </a:fld>
            <a:endParaRPr lang="en-US" dirty="0"/>
          </a:p>
        </p:txBody>
      </p:sp>
      <p:sp>
        <p:nvSpPr>
          <p:cNvPr id="6" name="Footer Placeholder 5">
            <a:extLst>
              <a:ext uri="{FF2B5EF4-FFF2-40B4-BE49-F238E27FC236}">
                <a16:creationId xmlns:a16="http://schemas.microsoft.com/office/drawing/2014/main" id="{9586202D-C9C6-E014-7937-5AD9754197E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1BC5B34-1726-6072-B28C-C25A4594FB8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1326090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4E39-8262-3E3C-4FA9-4A3E99506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228CDA-7776-54DA-944C-892ACCF26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6BAE7-9FBC-A473-81EF-2E125FD3C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A4442-D67E-7BE9-72E9-C1C07D0E8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C5946-A5EF-9BAA-BB22-D46DD3DE0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60D17F-9DFF-F6D3-E85C-92A7AE77ABD1}"/>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8" name="Footer Placeholder 7">
            <a:extLst>
              <a:ext uri="{FF2B5EF4-FFF2-40B4-BE49-F238E27FC236}">
                <a16:creationId xmlns:a16="http://schemas.microsoft.com/office/drawing/2014/main" id="{C5CF19C4-1BBE-DD55-6AD3-6089EF2E75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85332A-5B9D-5E12-7BFA-DE7107F4543C}"/>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0776A8BE-5983-6A62-5284-966754951955}"/>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31DB966-7608-8DA7-84F7-BE4115BBB9B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31A3FDE0-1A91-240D-5F91-AB114DFC8B86}"/>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E0CE685A-9975-5288-E3C2-2A26E316F0B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76312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F91C-C6D6-D1A2-91D6-397CB61219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F5710-0AF0-C0E0-1F7C-6471F1C99466}"/>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4" name="Footer Placeholder 3">
            <a:extLst>
              <a:ext uri="{FF2B5EF4-FFF2-40B4-BE49-F238E27FC236}">
                <a16:creationId xmlns:a16="http://schemas.microsoft.com/office/drawing/2014/main" id="{9BE6C85B-5AB7-F7EE-70EE-F2F73D8CB3C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B5EC3A4-C1F1-FB5A-949C-BB4E895E24CE}"/>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693002C2-9411-30F3-8741-7F93E48D7C8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E5C44CD8-EFA3-239D-DF4D-0F897923867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108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AA316-25D1-1394-C42E-1151C19C4F74}"/>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3" name="Footer Placeholder 2">
            <a:extLst>
              <a:ext uri="{FF2B5EF4-FFF2-40B4-BE49-F238E27FC236}">
                <a16:creationId xmlns:a16="http://schemas.microsoft.com/office/drawing/2014/main" id="{93C594F1-48FF-216E-D2A4-0F9EF1CAB42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98C047C-3AF3-52FC-89EC-E8E19E520CDC}"/>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965ACEE7-51FB-9CE7-A475-7D2F5F411E8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D75541C5-4F25-5557-87FA-1BD0506DF95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0009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3214-2AA8-9E63-11A0-902ABD664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1EC2E5-196D-9212-6B1D-BE3518363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057F9-9D77-EE86-1DDD-83CAE6177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1FC65-9CF0-1656-7502-31F07E887904}"/>
              </a:ext>
            </a:extLst>
          </p:cNvPr>
          <p:cNvSpPr>
            <a:spLocks noGrp="1"/>
          </p:cNvSpPr>
          <p:nvPr>
            <p:ph type="dt" sz="half" idx="10"/>
          </p:nvPr>
        </p:nvSpPr>
        <p:spPr/>
        <p:txBody>
          <a:bodyPr/>
          <a:lstStyle/>
          <a:p>
            <a:fld id="{42A54C80-263E-416B-A8E0-580EDEADCBDC}" type="datetimeFigureOut">
              <a:rPr lang="en-US" smtClean="0"/>
              <a:t>6/5/2023</a:t>
            </a:fld>
            <a:endParaRPr lang="en-US" dirty="0"/>
          </a:p>
        </p:txBody>
      </p:sp>
      <p:sp>
        <p:nvSpPr>
          <p:cNvPr id="6" name="Footer Placeholder 5">
            <a:extLst>
              <a:ext uri="{FF2B5EF4-FFF2-40B4-BE49-F238E27FC236}">
                <a16:creationId xmlns:a16="http://schemas.microsoft.com/office/drawing/2014/main" id="{C0E62EF6-4772-5FD2-DAE7-0D7F462784E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82D4981-1522-0EB2-0281-A84CF5A31451}"/>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09DF0FF4-3A2A-71A8-AFF4-BB149A6D3E3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1571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2F09-4BF2-CACC-42C2-DB7FD6F52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648FDC-3587-6A67-29FD-ACE681152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C6EABF-26AB-C7B4-2900-123332BDC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97FBF-D0F6-E4C6-5F0F-D0676B865C81}"/>
              </a:ext>
            </a:extLst>
          </p:cNvPr>
          <p:cNvSpPr>
            <a:spLocks noGrp="1"/>
          </p:cNvSpPr>
          <p:nvPr>
            <p:ph type="dt" sz="half" idx="10"/>
          </p:nvPr>
        </p:nvSpPr>
        <p:spPr/>
        <p:txBody>
          <a:bodyPr/>
          <a:lstStyle/>
          <a:p>
            <a:fld id="{B61BEF0D-F0BB-DE4B-95CE-6DB70DBA9567}" type="datetimeFigureOut">
              <a:rPr lang="en-US" smtClean="0"/>
              <a:pPr/>
              <a:t>6/5/2023</a:t>
            </a:fld>
            <a:endParaRPr lang="en-US" dirty="0"/>
          </a:p>
        </p:txBody>
      </p:sp>
      <p:sp>
        <p:nvSpPr>
          <p:cNvPr id="6" name="Footer Placeholder 5">
            <a:extLst>
              <a:ext uri="{FF2B5EF4-FFF2-40B4-BE49-F238E27FC236}">
                <a16:creationId xmlns:a16="http://schemas.microsoft.com/office/drawing/2014/main" id="{9F54ADBD-1B96-D1CE-CE99-6E74881CE1A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DD8E22C-C7D9-9A57-3D72-1F8BB116CF80}"/>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424A0F85-45F5-A9D8-5142-B042D1F74FB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94527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A9BC9-1E9A-D936-88BF-E917E8D05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B0F95-98A6-3441-339C-F9D6FD351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45933-D428-7010-DBC4-D9BFDA8DC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6/5/2023</a:t>
            </a:fld>
            <a:endParaRPr lang="en-US" dirty="0"/>
          </a:p>
        </p:txBody>
      </p:sp>
      <p:sp>
        <p:nvSpPr>
          <p:cNvPr id="5" name="Footer Placeholder 4">
            <a:extLst>
              <a:ext uri="{FF2B5EF4-FFF2-40B4-BE49-F238E27FC236}">
                <a16:creationId xmlns:a16="http://schemas.microsoft.com/office/drawing/2014/main" id="{92C86E6B-908F-381D-92F4-7252E1094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8A3CA1CB-FF7E-01A7-68F2-B0E9AC324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7947736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27" r:id="rId12"/>
    <p:sldLayoutId id="2147483728" r:id="rId13"/>
    <p:sldLayoutId id="2147483664" r:id="rId14"/>
    <p:sldLayoutId id="2147483667"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mailto:requiaovictor@gma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418433-C953-7814-F5AA-960365BF5A9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A17BED-EA20-D75C-2B8C-3452D3459B0B}"/>
              </a:ext>
            </a:extLst>
          </p:cNvPr>
          <p:cNvSpPr>
            <a:spLocks noGrp="1"/>
          </p:cNvSpPr>
          <p:nvPr>
            <p:ph type="sldNum" sz="quarter" idx="12"/>
          </p:nvPr>
        </p:nvSpPr>
        <p:spPr/>
        <p:txBody>
          <a:bodyPr/>
          <a:lstStyle/>
          <a:p>
            <a:fld id="{48F63A3B-78C7-47BE-AE5E-E10140E04643}" type="slidenum">
              <a:rPr lang="en-US" smtClean="0"/>
              <a:t>10</a:t>
            </a:fld>
            <a:endParaRPr lang="en-US" dirty="0"/>
          </a:p>
        </p:txBody>
      </p:sp>
      <p:graphicFrame>
        <p:nvGraphicFramePr>
          <p:cNvPr id="23" name="Chart 22">
            <a:extLst>
              <a:ext uri="{FF2B5EF4-FFF2-40B4-BE49-F238E27FC236}">
                <a16:creationId xmlns:a16="http://schemas.microsoft.com/office/drawing/2014/main" id="{19CAB657-173B-A30A-4881-D8DB7CB72EF5}"/>
              </a:ext>
            </a:extLst>
          </p:cNvPr>
          <p:cNvGraphicFramePr/>
          <p:nvPr>
            <p:extLst>
              <p:ext uri="{D42A27DB-BD31-4B8C-83A1-F6EECF244321}">
                <p14:modId xmlns:p14="http://schemas.microsoft.com/office/powerpoint/2010/main" val="163279053"/>
              </p:ext>
            </p:extLst>
          </p:nvPr>
        </p:nvGraphicFramePr>
        <p:xfrm>
          <a:off x="2032000" y="103370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9E6C82FA-94B4-E72E-616A-211534DCC303}"/>
              </a:ext>
            </a:extLst>
          </p:cNvPr>
          <p:cNvSpPr txBox="1"/>
          <p:nvPr/>
        </p:nvSpPr>
        <p:spPr>
          <a:xfrm>
            <a:off x="286364" y="302931"/>
            <a:ext cx="11619271" cy="461665"/>
          </a:xfrm>
          <a:prstGeom prst="rect">
            <a:avLst/>
          </a:prstGeom>
          <a:noFill/>
        </p:spPr>
        <p:txBody>
          <a:bodyPr wrap="none" rtlCol="0">
            <a:spAutoFit/>
          </a:bodyPr>
          <a:lstStyle/>
          <a:p>
            <a:r>
              <a:rPr lang="pt-BR" sz="2400" dirty="0" err="1">
                <a:latin typeface="Arial Black" panose="020B0A04020102020204" pitchFamily="34" charset="0"/>
              </a:rPr>
              <a:t>Comparison</a:t>
            </a:r>
            <a:r>
              <a:rPr lang="pt-BR" sz="2400" dirty="0">
                <a:latin typeface="Arial Black" panose="020B0A04020102020204" pitchFamily="34" charset="0"/>
              </a:rPr>
              <a:t> </a:t>
            </a:r>
            <a:r>
              <a:rPr lang="pt-BR" sz="2400" dirty="0" err="1">
                <a:latin typeface="Arial Black" panose="020B0A04020102020204" pitchFamily="34" charset="0"/>
              </a:rPr>
              <a:t>between</a:t>
            </a:r>
            <a:r>
              <a:rPr lang="pt-BR" sz="2400" dirty="0">
                <a:latin typeface="Arial Black" panose="020B0A04020102020204" pitchFamily="34" charset="0"/>
              </a:rPr>
              <a:t> </a:t>
            </a:r>
            <a:r>
              <a:rPr lang="pt-BR" sz="2400" dirty="0" err="1">
                <a:latin typeface="Arial Black" panose="020B0A04020102020204" pitchFamily="34" charset="0"/>
              </a:rPr>
              <a:t>shipping</a:t>
            </a:r>
            <a:r>
              <a:rPr lang="pt-BR" sz="2400" dirty="0">
                <a:latin typeface="Arial Black" panose="020B0A04020102020204" pitchFamily="34" charset="0"/>
              </a:rPr>
              <a:t> time </a:t>
            </a:r>
            <a:r>
              <a:rPr lang="pt-BR" sz="2400" dirty="0" err="1">
                <a:latin typeface="Arial Black" panose="020B0A04020102020204" pitchFamily="34" charset="0"/>
              </a:rPr>
              <a:t>and</a:t>
            </a:r>
            <a:r>
              <a:rPr lang="pt-BR" sz="2400" dirty="0">
                <a:latin typeface="Arial Black" panose="020B0A04020102020204" pitchFamily="34" charset="0"/>
              </a:rPr>
              <a:t> </a:t>
            </a:r>
            <a:r>
              <a:rPr lang="pt-BR" sz="2400" dirty="0" err="1">
                <a:latin typeface="Arial Black" panose="020B0A04020102020204" pitchFamily="34" charset="0"/>
              </a:rPr>
              <a:t>cost</a:t>
            </a:r>
            <a:r>
              <a:rPr lang="pt-BR" sz="2400" dirty="0">
                <a:latin typeface="Arial Black" panose="020B0A04020102020204" pitchFamily="34" charset="0"/>
              </a:rPr>
              <a:t> per </a:t>
            </a:r>
            <a:r>
              <a:rPr lang="pt-BR" sz="2400" dirty="0" err="1">
                <a:latin typeface="Arial Black" panose="020B0A04020102020204" pitchFamily="34" charset="0"/>
              </a:rPr>
              <a:t>provider</a:t>
            </a:r>
            <a:r>
              <a:rPr lang="pt-BR" sz="2400" dirty="0">
                <a:latin typeface="Arial Black" panose="020B0A04020102020204" pitchFamily="34" charset="0"/>
              </a:rPr>
              <a:t> per </a:t>
            </a:r>
            <a:r>
              <a:rPr lang="pt-BR" sz="2400" dirty="0" err="1">
                <a:latin typeface="Arial Black" panose="020B0A04020102020204" pitchFamily="34" charset="0"/>
              </a:rPr>
              <a:t>region</a:t>
            </a:r>
            <a:endParaRPr lang="en-US" sz="2400" dirty="0">
              <a:latin typeface="Arial Black" panose="020B0A04020102020204" pitchFamily="34" charset="0"/>
            </a:endParaRPr>
          </a:p>
        </p:txBody>
      </p:sp>
    </p:spTree>
    <p:extLst>
      <p:ext uri="{BB962C8B-B14F-4D97-AF65-F5344CB8AC3E}">
        <p14:creationId xmlns:p14="http://schemas.microsoft.com/office/powerpoint/2010/main" val="149090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A9C5A4-0BAF-7684-19DF-042976ADCE07}"/>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TextBox 3">
            <a:extLst>
              <a:ext uri="{FF2B5EF4-FFF2-40B4-BE49-F238E27FC236}">
                <a16:creationId xmlns:a16="http://schemas.microsoft.com/office/drawing/2014/main" id="{F0F41B5F-CD45-E7AA-78A6-BD4D100FD00D}"/>
              </a:ext>
            </a:extLst>
          </p:cNvPr>
          <p:cNvSpPr txBox="1"/>
          <p:nvPr/>
        </p:nvSpPr>
        <p:spPr>
          <a:xfrm>
            <a:off x="185427" y="1382391"/>
            <a:ext cx="11821146"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rPr>
              <a:t>Provider #2: Cheaper, Faster, and More Precise</a:t>
            </a:r>
          </a:p>
          <a:p>
            <a:pPr algn="l"/>
            <a:endParaRPr lang="en-US" b="1" i="0" dirty="0">
              <a:effectLst/>
            </a:endParaRPr>
          </a:p>
          <a:p>
            <a:pPr marL="742950" lvl="1" indent="-285750" algn="l">
              <a:buFont typeface="Arial" panose="020B0604020202020204" pitchFamily="34" charset="0"/>
              <a:buChar char="•"/>
            </a:pPr>
            <a:r>
              <a:rPr lang="en-US" b="0" i="0" dirty="0">
                <a:effectLst/>
              </a:rPr>
              <a:t>Provider #2 stands out as a courier that offers cost-effective, faster, and more precise delivery</a:t>
            </a:r>
            <a:br>
              <a:rPr lang="en-US" b="0" i="0" dirty="0">
                <a:effectLst/>
              </a:rPr>
            </a:br>
            <a:r>
              <a:rPr lang="en-US" b="0" i="0" dirty="0">
                <a:effectLst/>
              </a:rPr>
              <a:t>services for products in general.</a:t>
            </a:r>
          </a:p>
          <a:p>
            <a:pPr lvl="1" algn="l"/>
            <a:endParaRPr lang="en-US" b="0" i="0" dirty="0">
              <a:effectLst/>
            </a:endParaRPr>
          </a:p>
          <a:p>
            <a:pPr marL="285750" indent="-285750" algn="l">
              <a:buFont typeface="Arial" panose="020B0604020202020204" pitchFamily="34" charset="0"/>
              <a:buChar char="•"/>
            </a:pPr>
            <a:r>
              <a:rPr lang="en-US" b="1" i="0" dirty="0">
                <a:effectLst/>
              </a:rPr>
              <a:t>Regional Shipping Costs and Time Variations</a:t>
            </a:r>
          </a:p>
          <a:p>
            <a:pPr marL="285750" indent="-285750" algn="l">
              <a:buFont typeface="Arial" panose="020B0604020202020204" pitchFamily="34" charset="0"/>
              <a:buChar char="•"/>
            </a:pPr>
            <a:endParaRPr lang="en-US" b="1" i="0" dirty="0">
              <a:effectLst/>
            </a:endParaRPr>
          </a:p>
          <a:p>
            <a:pPr marL="742950" lvl="1" indent="-285750" algn="l">
              <a:buFont typeface="Arial" panose="020B0604020202020204" pitchFamily="34" charset="0"/>
              <a:buChar char="•"/>
            </a:pPr>
            <a:r>
              <a:rPr lang="en-US" b="0" i="0" dirty="0">
                <a:effectLst/>
              </a:rPr>
              <a:t>Shipping costs and delivery times to the North region of Brazil are significantly higher</a:t>
            </a:r>
            <a:br>
              <a:rPr lang="en-US" b="0" i="0" dirty="0">
                <a:effectLst/>
              </a:rPr>
            </a:br>
            <a:r>
              <a:rPr lang="en-US" b="0" i="0" dirty="0">
                <a:effectLst/>
              </a:rPr>
              <a:t>compared to other regions.</a:t>
            </a:r>
          </a:p>
          <a:p>
            <a:pPr lvl="1" algn="l"/>
            <a:endParaRPr lang="en-US" b="0" i="0" dirty="0">
              <a:effectLst/>
            </a:endParaRPr>
          </a:p>
          <a:p>
            <a:pPr marL="285750" indent="-285750" algn="l">
              <a:buFont typeface="Arial" panose="020B0604020202020204" pitchFamily="34" charset="0"/>
              <a:buChar char="•"/>
            </a:pPr>
            <a:r>
              <a:rPr lang="en-US" b="1" i="0" dirty="0">
                <a:effectLst/>
              </a:rPr>
              <a:t>Provider #1 vs. Provider #2: Cost and Delivery Comparisons</a:t>
            </a:r>
          </a:p>
          <a:p>
            <a:pPr marL="285750" indent="-285750" algn="l">
              <a:buFont typeface="Arial" panose="020B0604020202020204" pitchFamily="34" charset="0"/>
              <a:buChar char="•"/>
            </a:pPr>
            <a:endParaRPr lang="en-US" b="1" i="0" dirty="0">
              <a:effectLst/>
            </a:endParaRPr>
          </a:p>
          <a:p>
            <a:pPr marL="742950" lvl="1" indent="-285750" algn="l">
              <a:buFont typeface="Arial" panose="020B0604020202020204" pitchFamily="34" charset="0"/>
              <a:buChar char="•"/>
            </a:pPr>
            <a:r>
              <a:rPr lang="en-US" i="0" dirty="0">
                <a:effectLst/>
              </a:rPr>
              <a:t>Provider #1 only offers cheaper shipping options than Provider #2 </a:t>
            </a:r>
            <a:r>
              <a:rPr lang="en-US" b="0" i="0" dirty="0">
                <a:effectLst/>
              </a:rPr>
              <a:t>for deliveries to the North and Northeast the delivery time difference between them for those region is almost none.</a:t>
            </a:r>
          </a:p>
          <a:p>
            <a:pPr lvl="1" algn="l"/>
            <a:endParaRPr lang="en-US" b="0" i="0" dirty="0">
              <a:effectLst/>
            </a:endParaRPr>
          </a:p>
          <a:p>
            <a:pPr marL="742950" lvl="1" indent="-285750" algn="l">
              <a:buFont typeface="Arial" panose="020B0604020202020204" pitchFamily="34" charset="0"/>
              <a:buChar char="•"/>
            </a:pPr>
            <a:r>
              <a:rPr lang="en-US" b="0" i="0" dirty="0">
                <a:effectLst/>
              </a:rPr>
              <a:t>In all other regions, Provider #2 offers cheaper and faster shipping options compared to Provider #1.</a:t>
            </a:r>
          </a:p>
          <a:p>
            <a:pPr lvl="1" algn="l"/>
            <a:endParaRPr lang="en-US" b="0" i="0" dirty="0">
              <a:effectLst/>
            </a:endParaRPr>
          </a:p>
          <a:p>
            <a:pPr marL="742950" lvl="1" indent="-285750" algn="l">
              <a:buFont typeface="Arial" panose="020B0604020202020204" pitchFamily="34" charset="0"/>
              <a:buChar char="•"/>
            </a:pPr>
            <a:r>
              <a:rPr lang="en-US" b="0" i="0" dirty="0">
                <a:effectLst/>
              </a:rPr>
              <a:t>Provider #1 performed over 8600 deliveries, Provider #2 made over 33600 deliveries.</a:t>
            </a:r>
          </a:p>
        </p:txBody>
      </p:sp>
      <p:sp>
        <p:nvSpPr>
          <p:cNvPr id="5" name="TextBox 4">
            <a:extLst>
              <a:ext uri="{FF2B5EF4-FFF2-40B4-BE49-F238E27FC236}">
                <a16:creationId xmlns:a16="http://schemas.microsoft.com/office/drawing/2014/main" id="{E1B7D798-5477-CDAF-AC91-7FCCD0BA691C}"/>
              </a:ext>
            </a:extLst>
          </p:cNvPr>
          <p:cNvSpPr txBox="1"/>
          <p:nvPr/>
        </p:nvSpPr>
        <p:spPr>
          <a:xfrm>
            <a:off x="5102779" y="549187"/>
            <a:ext cx="1986441" cy="584775"/>
          </a:xfrm>
          <a:prstGeom prst="rect">
            <a:avLst/>
          </a:prstGeom>
          <a:noFill/>
        </p:spPr>
        <p:txBody>
          <a:bodyPr wrap="none" rtlCol="0">
            <a:spAutoFit/>
          </a:bodyPr>
          <a:lstStyle/>
          <a:p>
            <a:r>
              <a:rPr lang="pt-BR" sz="3200" dirty="0">
                <a:latin typeface="Arial Black" panose="020B0A04020102020204" pitchFamily="34" charset="0"/>
              </a:rPr>
              <a:t>Insights</a:t>
            </a:r>
            <a:endParaRPr lang="en-US" dirty="0">
              <a:latin typeface="Arial Black" panose="020B0A04020102020204" pitchFamily="34" charset="0"/>
            </a:endParaRPr>
          </a:p>
        </p:txBody>
      </p:sp>
    </p:spTree>
    <p:extLst>
      <p:ext uri="{BB962C8B-B14F-4D97-AF65-F5344CB8AC3E}">
        <p14:creationId xmlns:p14="http://schemas.microsoft.com/office/powerpoint/2010/main" val="286619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E000CD-76D8-4F21-870A-D5D3AB285128}"/>
              </a:ext>
            </a:extLst>
          </p:cNvPr>
          <p:cNvSpPr>
            <a:spLocks noGrp="1"/>
          </p:cNvSpPr>
          <p:nvPr>
            <p:ph type="sldNum" sz="quarter" idx="12"/>
          </p:nvPr>
        </p:nvSpPr>
        <p:spPr/>
        <p:txBody>
          <a:bodyPr/>
          <a:lstStyle/>
          <a:p>
            <a:fld id="{48F63A3B-78C7-47BE-AE5E-E10140E04643}" type="slidenum">
              <a:rPr lang="en-US" smtClean="0"/>
              <a:t>12</a:t>
            </a:fld>
            <a:endParaRPr lang="en-US" dirty="0"/>
          </a:p>
        </p:txBody>
      </p:sp>
      <p:graphicFrame>
        <p:nvGraphicFramePr>
          <p:cNvPr id="6" name="Chart 5">
            <a:extLst>
              <a:ext uri="{FF2B5EF4-FFF2-40B4-BE49-F238E27FC236}">
                <a16:creationId xmlns:a16="http://schemas.microsoft.com/office/drawing/2014/main" id="{CC630C68-72DD-96D0-CD82-3E92651C130C}"/>
              </a:ext>
            </a:extLst>
          </p:cNvPr>
          <p:cNvGraphicFramePr/>
          <p:nvPr>
            <p:extLst>
              <p:ext uri="{D42A27DB-BD31-4B8C-83A1-F6EECF244321}">
                <p14:modId xmlns:p14="http://schemas.microsoft.com/office/powerpoint/2010/main" val="2577166497"/>
              </p:ext>
            </p:extLst>
          </p:nvPr>
        </p:nvGraphicFramePr>
        <p:xfrm>
          <a:off x="2090882" y="330527"/>
          <a:ext cx="8010236" cy="485966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1F32CD2-19A2-A20C-F4DB-7DE244AAC9BD}"/>
              </a:ext>
            </a:extLst>
          </p:cNvPr>
          <p:cNvSpPr txBox="1"/>
          <p:nvPr/>
        </p:nvSpPr>
        <p:spPr>
          <a:xfrm>
            <a:off x="1119180" y="5311605"/>
            <a:ext cx="9953640" cy="923330"/>
          </a:xfrm>
          <a:prstGeom prst="rect">
            <a:avLst/>
          </a:prstGeom>
          <a:noFill/>
        </p:spPr>
        <p:txBody>
          <a:bodyPr wrap="square" rtlCol="0">
            <a:spAutoFit/>
          </a:bodyPr>
          <a:lstStyle/>
          <a:p>
            <a:pPr marL="285750" indent="-285750" algn="just">
              <a:buFont typeface="Arial" panose="020B0604020202020204" pitchFamily="34" charset="0"/>
              <a:buChar char="•"/>
            </a:pPr>
            <a:r>
              <a:rPr lang="pt-BR" dirty="0">
                <a:latin typeface="Arial Black" panose="020B0A04020102020204" pitchFamily="34" charset="0"/>
              </a:rPr>
              <a:t>42217 </a:t>
            </a:r>
            <a:r>
              <a:rPr lang="pt-BR" dirty="0" err="1">
                <a:latin typeface="Arial Black" panose="020B0A04020102020204" pitchFamily="34" charset="0"/>
              </a:rPr>
              <a:t>successful</a:t>
            </a:r>
            <a:r>
              <a:rPr lang="pt-BR" dirty="0">
                <a:latin typeface="Arial Black" panose="020B0A04020102020204" pitchFamily="34" charset="0"/>
              </a:rPr>
              <a:t> deliveries </a:t>
            </a:r>
            <a:r>
              <a:rPr lang="pt-BR" dirty="0" err="1">
                <a:latin typeface="Arial Black" panose="020B0A04020102020204" pitchFamily="34" charset="0"/>
              </a:rPr>
              <a:t>were</a:t>
            </a:r>
            <a:r>
              <a:rPr lang="pt-BR" dirty="0">
                <a:latin typeface="Arial Black" panose="020B0A04020102020204" pitchFamily="34" charset="0"/>
              </a:rPr>
              <a:t> </a:t>
            </a:r>
            <a:r>
              <a:rPr lang="pt-BR" dirty="0" err="1">
                <a:latin typeface="Arial Black" panose="020B0A04020102020204" pitchFamily="34" charset="0"/>
              </a:rPr>
              <a:t>made</a:t>
            </a:r>
            <a:r>
              <a:rPr lang="pt-BR" dirty="0">
                <a:latin typeface="Arial Black" panose="020B0A04020102020204" pitchFamily="34" charset="0"/>
              </a:rPr>
              <a:t> </a:t>
            </a:r>
            <a:r>
              <a:rPr lang="pt-BR" dirty="0" err="1">
                <a:latin typeface="Arial Black" panose="020B0A04020102020204" pitchFamily="34" charset="0"/>
              </a:rPr>
              <a:t>by</a:t>
            </a:r>
            <a:r>
              <a:rPr lang="pt-BR" dirty="0">
                <a:latin typeface="Arial Black" panose="020B0A04020102020204" pitchFamily="34" charset="0"/>
              </a:rPr>
              <a:t> </a:t>
            </a:r>
            <a:r>
              <a:rPr lang="pt-BR" dirty="0" err="1">
                <a:latin typeface="Arial Black" panose="020B0A04020102020204" pitchFamily="34" charset="0"/>
              </a:rPr>
              <a:t>Provider</a:t>
            </a:r>
            <a:r>
              <a:rPr lang="pt-BR" dirty="0">
                <a:latin typeface="Arial Black" panose="020B0A04020102020204" pitchFamily="34" charset="0"/>
              </a:rPr>
              <a:t> 1 </a:t>
            </a:r>
            <a:r>
              <a:rPr lang="pt-BR" dirty="0" err="1">
                <a:latin typeface="Arial Black" panose="020B0A04020102020204" pitchFamily="34" charset="0"/>
              </a:rPr>
              <a:t>and</a:t>
            </a:r>
            <a:r>
              <a:rPr lang="pt-BR" dirty="0">
                <a:latin typeface="Arial Black" panose="020B0A04020102020204" pitchFamily="34" charset="0"/>
              </a:rPr>
              <a:t> </a:t>
            </a:r>
            <a:r>
              <a:rPr lang="pt-BR" dirty="0" err="1">
                <a:latin typeface="Arial Black" panose="020B0A04020102020204" pitchFamily="34" charset="0"/>
              </a:rPr>
              <a:t>Provider</a:t>
            </a:r>
            <a:r>
              <a:rPr lang="pt-BR" dirty="0">
                <a:latin typeface="Arial Black" panose="020B0A04020102020204" pitchFamily="34" charset="0"/>
              </a:rPr>
              <a:t> 2.</a:t>
            </a:r>
          </a:p>
          <a:p>
            <a:pPr marL="285750" indent="-285750" algn="just">
              <a:buFont typeface="Arial" panose="020B0604020202020204" pitchFamily="34" charset="0"/>
              <a:buChar char="•"/>
            </a:pPr>
            <a:endParaRPr lang="pt-BR" dirty="0">
              <a:latin typeface="Arial Black" panose="020B0A04020102020204" pitchFamily="34" charset="0"/>
            </a:endParaRPr>
          </a:p>
          <a:p>
            <a:pPr marL="285750" indent="-285750" algn="just">
              <a:buFont typeface="Arial" panose="020B0604020202020204" pitchFamily="34" charset="0"/>
              <a:buChar char="•"/>
            </a:pPr>
            <a:r>
              <a:rPr lang="pt-BR" dirty="0">
                <a:latin typeface="Arial Black" panose="020B0A04020102020204" pitchFamily="34" charset="0"/>
              </a:rPr>
              <a:t>Only 2014 </a:t>
            </a:r>
            <a:r>
              <a:rPr lang="pt-BR" dirty="0" err="1">
                <a:latin typeface="Arial Black" panose="020B0A04020102020204" pitchFamily="34" charset="0"/>
              </a:rPr>
              <a:t>were</a:t>
            </a:r>
            <a:r>
              <a:rPr lang="pt-BR" dirty="0">
                <a:latin typeface="Arial Black" panose="020B0A04020102020204" pitchFamily="34" charset="0"/>
              </a:rPr>
              <a:t> </a:t>
            </a:r>
            <a:r>
              <a:rPr lang="pt-BR" dirty="0" err="1">
                <a:latin typeface="Arial Black" panose="020B0A04020102020204" pitchFamily="34" charset="0"/>
              </a:rPr>
              <a:t>delayed</a:t>
            </a:r>
            <a:endParaRPr lang="en-US" dirty="0">
              <a:latin typeface="Arial Black" panose="020B0A04020102020204" pitchFamily="34" charset="0"/>
            </a:endParaRPr>
          </a:p>
        </p:txBody>
      </p:sp>
    </p:spTree>
    <p:extLst>
      <p:ext uri="{BB962C8B-B14F-4D97-AF65-F5344CB8AC3E}">
        <p14:creationId xmlns:p14="http://schemas.microsoft.com/office/powerpoint/2010/main" val="252767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3F8866-26C7-32D4-CC6A-75A8326B3CFA}"/>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TextBox 3">
            <a:extLst>
              <a:ext uri="{FF2B5EF4-FFF2-40B4-BE49-F238E27FC236}">
                <a16:creationId xmlns:a16="http://schemas.microsoft.com/office/drawing/2014/main" id="{372BD96C-BA05-3F3F-51B5-9B51B2EDB93B}"/>
              </a:ext>
            </a:extLst>
          </p:cNvPr>
          <p:cNvSpPr txBox="1"/>
          <p:nvPr/>
        </p:nvSpPr>
        <p:spPr>
          <a:xfrm>
            <a:off x="360218" y="1249557"/>
            <a:ext cx="5320146" cy="425629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The general OTD 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On time </a:t>
            </a:r>
            <a:r>
              <a:rPr lang="en-US"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95%</a:t>
            </a:r>
          </a:p>
          <a:p>
            <a:pPr lvl="1">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 Delayed </a:t>
            </a:r>
            <a:r>
              <a:rPr lang="en-US"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a:t>
            </a:r>
          </a:p>
          <a:p>
            <a:pPr marL="285750" indent="-285750">
              <a:lnSpc>
                <a:spcPct val="107000"/>
              </a:lnSpc>
              <a:spcAft>
                <a:spcPts val="800"/>
              </a:spcAft>
              <a:buFont typeface="Arial" panose="020B0604020202020204" pitchFamily="34" charset="0"/>
              <a:buChar char="•"/>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OTD per region is also excellent</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North has 97.35% of On-time deliveries</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Northeast has 98% of On-time deliveries</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Center-East has 94% of On-time deliveries</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South has the lowest percentage with 89.2%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On-time deliveries</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Southeast has 95.85% of On-time deliveries</a:t>
            </a:r>
          </a:p>
          <a:p>
            <a:endParaRPr lang="en-US" dirty="0"/>
          </a:p>
        </p:txBody>
      </p:sp>
      <p:graphicFrame>
        <p:nvGraphicFramePr>
          <p:cNvPr id="7" name="Chart 6">
            <a:extLst>
              <a:ext uri="{FF2B5EF4-FFF2-40B4-BE49-F238E27FC236}">
                <a16:creationId xmlns:a16="http://schemas.microsoft.com/office/drawing/2014/main" id="{E33A8160-D589-05B8-D4AC-F267339F7ED2}"/>
              </a:ext>
            </a:extLst>
          </p:cNvPr>
          <p:cNvGraphicFramePr/>
          <p:nvPr>
            <p:extLst>
              <p:ext uri="{D42A27DB-BD31-4B8C-83A1-F6EECF244321}">
                <p14:modId xmlns:p14="http://schemas.microsoft.com/office/powerpoint/2010/main" val="1104516733"/>
              </p:ext>
            </p:extLst>
          </p:nvPr>
        </p:nvGraphicFramePr>
        <p:xfrm>
          <a:off x="6045200" y="668369"/>
          <a:ext cx="5121564"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207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9C4117-48F7-3633-4E2F-1F7A38604E2E}"/>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4" name="TextBox 3">
            <a:extLst>
              <a:ext uri="{FF2B5EF4-FFF2-40B4-BE49-F238E27FC236}">
                <a16:creationId xmlns:a16="http://schemas.microsoft.com/office/drawing/2014/main" id="{24E0694D-AC18-C2D4-5E8A-DFA1A8ACD713}"/>
              </a:ext>
            </a:extLst>
          </p:cNvPr>
          <p:cNvSpPr txBox="1"/>
          <p:nvPr/>
        </p:nvSpPr>
        <p:spPr>
          <a:xfrm>
            <a:off x="528906" y="906601"/>
            <a:ext cx="7393045"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effectLst/>
              </a:rPr>
              <a:t>Overall Comparison of Providers</a:t>
            </a:r>
          </a:p>
          <a:p>
            <a:pPr algn="l"/>
            <a:endParaRPr lang="en-US" b="1" i="0" dirty="0">
              <a:effectLst/>
            </a:endParaRPr>
          </a:p>
          <a:p>
            <a:pPr marL="742950" lvl="1" indent="-285750" algn="l">
              <a:buFont typeface="Arial" panose="020B0604020202020204" pitchFamily="34" charset="0"/>
              <a:buChar char="•"/>
            </a:pPr>
            <a:r>
              <a:rPr lang="en-US" b="0" i="0" dirty="0">
                <a:effectLst/>
              </a:rPr>
              <a:t>Provider #2 showcases a competitive edge with its lower costs, faster delivery times, and a significantly higher On-Time Delivery (OTD) rate compared to Provider #1.</a:t>
            </a:r>
          </a:p>
          <a:p>
            <a:pPr marL="742950" lvl="1" indent="-285750" algn="l">
              <a:buFont typeface="Arial" panose="020B0604020202020204" pitchFamily="34" charset="0"/>
              <a:buChar char="•"/>
            </a:pPr>
            <a:endParaRPr lang="en-US" b="0" i="0" dirty="0">
              <a:effectLst/>
            </a:endParaRPr>
          </a:p>
          <a:p>
            <a:pPr marL="742950" lvl="1" indent="-285750">
              <a:buFont typeface="Arial" panose="020B0604020202020204" pitchFamily="34" charset="0"/>
              <a:buChar char="•"/>
            </a:pPr>
            <a:r>
              <a:rPr lang="en-US" b="0" i="0" dirty="0">
                <a:effectLst/>
              </a:rPr>
              <a:t>OTD rate for Provider #2 is </a:t>
            </a:r>
            <a:r>
              <a:rPr lang="en-US" b="0" i="0" dirty="0">
                <a:solidFill>
                  <a:schemeClr val="accent6"/>
                </a:solidFill>
                <a:effectLst/>
              </a:rPr>
              <a:t>97.18%.</a:t>
            </a:r>
          </a:p>
          <a:p>
            <a:pPr marL="742950" lvl="1" indent="-285750">
              <a:buFont typeface="Arial" panose="020B0604020202020204" pitchFamily="34" charset="0"/>
              <a:buChar char="•"/>
            </a:pPr>
            <a:endParaRPr lang="en-US" b="0" i="0" dirty="0">
              <a:solidFill>
                <a:schemeClr val="accent6"/>
              </a:solidFill>
              <a:effectLst/>
            </a:endParaRPr>
          </a:p>
          <a:p>
            <a:pPr marL="742950" lvl="1" indent="-285750" algn="l">
              <a:buFont typeface="Arial" panose="020B0604020202020204" pitchFamily="34" charset="0"/>
              <a:buChar char="•"/>
            </a:pPr>
            <a:r>
              <a:rPr lang="en-US" b="0" i="0" dirty="0">
                <a:effectLst/>
              </a:rPr>
              <a:t>OTD rate for Provider #1 is </a:t>
            </a:r>
            <a:r>
              <a:rPr lang="en-US" b="0" i="0" dirty="0">
                <a:solidFill>
                  <a:srgbClr val="FF0000"/>
                </a:solidFill>
                <a:effectLst/>
              </a:rPr>
              <a:t>82.85%.</a:t>
            </a:r>
          </a:p>
          <a:p>
            <a:pPr marL="742950" lvl="1" indent="-285750" algn="l">
              <a:buFont typeface="Arial" panose="020B0604020202020204" pitchFamily="34" charset="0"/>
              <a:buChar char="•"/>
            </a:pPr>
            <a:endParaRPr lang="en-US" b="0" i="0" dirty="0">
              <a:solidFill>
                <a:srgbClr val="FF0000"/>
              </a:solidFill>
              <a:effectLst/>
            </a:endParaRPr>
          </a:p>
          <a:p>
            <a:pPr marL="742950" lvl="1" indent="-285750" algn="l">
              <a:buFont typeface="Arial" panose="020B0604020202020204" pitchFamily="34" charset="0"/>
              <a:buChar char="•"/>
            </a:pPr>
            <a:r>
              <a:rPr lang="en-US" b="0" i="0" dirty="0">
                <a:effectLst/>
              </a:rPr>
              <a:t>Both providers maintain a high successful delivery rate, exceeding </a:t>
            </a:r>
            <a:r>
              <a:rPr lang="en-US" b="0" i="0" dirty="0">
                <a:solidFill>
                  <a:schemeClr val="accent6"/>
                </a:solidFill>
                <a:effectLst/>
              </a:rPr>
              <a:t>95%.</a:t>
            </a:r>
          </a:p>
          <a:p>
            <a:pPr marL="742950" lvl="1" indent="-285750" algn="l">
              <a:buFont typeface="Arial" panose="020B0604020202020204" pitchFamily="34" charset="0"/>
              <a:buChar char="•"/>
            </a:pPr>
            <a:endParaRPr lang="en-US" b="0" i="0" dirty="0">
              <a:solidFill>
                <a:schemeClr val="accent6"/>
              </a:solidFill>
              <a:effectLst/>
            </a:endParaRPr>
          </a:p>
          <a:p>
            <a:pPr marL="285750" indent="-285750" algn="l">
              <a:buFont typeface="Arial" panose="020B0604020202020204" pitchFamily="34" charset="0"/>
              <a:buChar char="•"/>
            </a:pPr>
            <a:r>
              <a:rPr lang="en-US" b="1" i="0" dirty="0">
                <a:effectLst/>
              </a:rPr>
              <a:t>Order Distribution by Region</a:t>
            </a:r>
          </a:p>
          <a:p>
            <a:pPr marL="285750" indent="-285750" algn="l">
              <a:buFont typeface="Arial" panose="020B0604020202020204" pitchFamily="34" charset="0"/>
              <a:buChar char="•"/>
            </a:pPr>
            <a:endParaRPr lang="en-US" b="1" i="0" dirty="0">
              <a:effectLst/>
            </a:endParaRPr>
          </a:p>
          <a:p>
            <a:pPr marL="742950" lvl="1" indent="-285750" algn="l">
              <a:buFont typeface="Arial" panose="020B0604020202020204" pitchFamily="34" charset="0"/>
              <a:buChar char="•"/>
            </a:pPr>
            <a:r>
              <a:rPr lang="en-US" b="0" i="0" dirty="0">
                <a:effectLst/>
              </a:rPr>
              <a:t>The Southeast and Northeast regions have the highest number of orders, followed by the South, Central-West, and North regions.</a:t>
            </a:r>
          </a:p>
          <a:p>
            <a:endParaRPr lang="en-US" dirty="0"/>
          </a:p>
        </p:txBody>
      </p:sp>
      <p:sp>
        <p:nvSpPr>
          <p:cNvPr id="5" name="TextBox 4">
            <a:extLst>
              <a:ext uri="{FF2B5EF4-FFF2-40B4-BE49-F238E27FC236}">
                <a16:creationId xmlns:a16="http://schemas.microsoft.com/office/drawing/2014/main" id="{841A4AFE-A339-8FEF-6F7D-BCEF71C4DA72}"/>
              </a:ext>
            </a:extLst>
          </p:cNvPr>
          <p:cNvSpPr txBox="1"/>
          <p:nvPr/>
        </p:nvSpPr>
        <p:spPr>
          <a:xfrm>
            <a:off x="5102779" y="140579"/>
            <a:ext cx="1986441" cy="584775"/>
          </a:xfrm>
          <a:prstGeom prst="rect">
            <a:avLst/>
          </a:prstGeom>
          <a:noFill/>
        </p:spPr>
        <p:txBody>
          <a:bodyPr wrap="none" rtlCol="0">
            <a:spAutoFit/>
          </a:bodyPr>
          <a:lstStyle/>
          <a:p>
            <a:r>
              <a:rPr lang="pt-BR" sz="3200" dirty="0">
                <a:latin typeface="Arial Black" panose="020B0A04020102020204" pitchFamily="34" charset="0"/>
              </a:rPr>
              <a:t>Insights</a:t>
            </a:r>
            <a:endParaRPr lang="en-US" dirty="0">
              <a:latin typeface="Arial Black" panose="020B0A04020102020204" pitchFamily="34" charset="0"/>
            </a:endParaRPr>
          </a:p>
        </p:txBody>
      </p:sp>
      <p:graphicFrame>
        <p:nvGraphicFramePr>
          <p:cNvPr id="7" name="Chart 6">
            <a:extLst>
              <a:ext uri="{FF2B5EF4-FFF2-40B4-BE49-F238E27FC236}">
                <a16:creationId xmlns:a16="http://schemas.microsoft.com/office/drawing/2014/main" id="{1AB4A5A9-1CE7-EE4A-E785-2EEFCC3CBB15}"/>
              </a:ext>
            </a:extLst>
          </p:cNvPr>
          <p:cNvGraphicFramePr/>
          <p:nvPr>
            <p:extLst>
              <p:ext uri="{D42A27DB-BD31-4B8C-83A1-F6EECF244321}">
                <p14:modId xmlns:p14="http://schemas.microsoft.com/office/powerpoint/2010/main" val="111722239"/>
              </p:ext>
            </p:extLst>
          </p:nvPr>
        </p:nvGraphicFramePr>
        <p:xfrm>
          <a:off x="8184955" y="1051133"/>
          <a:ext cx="3478139" cy="508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247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83868CE-17A5-B54B-A937-804E6FE0CE46}"/>
              </a:ext>
            </a:extLst>
          </p:cNvPr>
          <p:cNvGraphicFramePr/>
          <p:nvPr>
            <p:extLst>
              <p:ext uri="{D42A27DB-BD31-4B8C-83A1-F6EECF244321}">
                <p14:modId xmlns:p14="http://schemas.microsoft.com/office/powerpoint/2010/main" val="3151212934"/>
              </p:ext>
            </p:extLst>
          </p:nvPr>
        </p:nvGraphicFramePr>
        <p:xfrm>
          <a:off x="5791198" y="1025314"/>
          <a:ext cx="6262255"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01E4F28-4F3E-BBB1-19DF-E1A76969C866}"/>
              </a:ext>
            </a:extLst>
          </p:cNvPr>
          <p:cNvSpPr txBox="1"/>
          <p:nvPr/>
        </p:nvSpPr>
        <p:spPr>
          <a:xfrm>
            <a:off x="535711" y="950169"/>
            <a:ext cx="4756726" cy="5493812"/>
          </a:xfrm>
          <a:prstGeom prst="rect">
            <a:avLst/>
          </a:prstGeom>
          <a:noFill/>
        </p:spPr>
        <p:txBody>
          <a:bodyPr wrap="square" rtlCol="0">
            <a:spAutoFit/>
          </a:bodyPr>
          <a:lstStyle/>
          <a:p>
            <a:pPr algn="just">
              <a:buFont typeface="Arial" panose="020B0604020202020204" pitchFamily="34" charset="0"/>
              <a:buChar char="•"/>
            </a:pPr>
            <a:r>
              <a:rPr lang="en-US" sz="1300" b="1" i="0" dirty="0">
                <a:effectLst/>
              </a:rPr>
              <a:t>The </a:t>
            </a:r>
            <a:r>
              <a:rPr lang="en-US" sz="1300" b="1" i="0" dirty="0">
                <a:solidFill>
                  <a:schemeClr val="accent6"/>
                </a:solidFill>
                <a:effectLst/>
              </a:rPr>
              <a:t>Southeast</a:t>
            </a:r>
            <a:r>
              <a:rPr lang="en-US" sz="1300" b="1" i="0" dirty="0">
                <a:effectLst/>
              </a:rPr>
              <a:t> region accounts for the highest percentage of orders 45.21%, </a:t>
            </a:r>
            <a:r>
              <a:rPr lang="en-US" sz="1300" b="0" i="0" dirty="0">
                <a:effectLst/>
              </a:rPr>
              <a:t>with São Paulo (SP) having the highest number of orders at 9,824, followed by Minas Gerais (MG), Rio de Janeiro (RJ), and </a:t>
            </a:r>
            <a:r>
              <a:rPr lang="en-US" sz="1300" b="0" i="0" dirty="0" err="1">
                <a:effectLst/>
              </a:rPr>
              <a:t>Espírito</a:t>
            </a:r>
            <a:r>
              <a:rPr lang="en-US" sz="1300" b="0" i="0" dirty="0">
                <a:effectLst/>
              </a:rPr>
              <a:t> Santo (ES).</a:t>
            </a:r>
          </a:p>
          <a:p>
            <a:pPr algn="just"/>
            <a:endParaRPr lang="en-US" sz="1300" b="0" i="0" dirty="0">
              <a:effectLst/>
            </a:endParaRPr>
          </a:p>
          <a:p>
            <a:pPr algn="just">
              <a:buFont typeface="Arial" panose="020B0604020202020204" pitchFamily="34" charset="0"/>
              <a:buChar char="•"/>
            </a:pPr>
            <a:r>
              <a:rPr lang="en-US" sz="1300" b="1" i="0" dirty="0">
                <a:effectLst/>
              </a:rPr>
              <a:t>The </a:t>
            </a:r>
            <a:r>
              <a:rPr lang="en-US" sz="1300" b="1" i="0" dirty="0">
                <a:solidFill>
                  <a:schemeClr val="accent1"/>
                </a:solidFill>
                <a:effectLst/>
              </a:rPr>
              <a:t>Northeast</a:t>
            </a:r>
            <a:r>
              <a:rPr lang="en-US" sz="1300" b="1" i="0" dirty="0">
                <a:effectLst/>
              </a:rPr>
              <a:t> region represents a significant portion of orders 22.68%</a:t>
            </a:r>
            <a:r>
              <a:rPr lang="en-US" sz="1300" b="0" i="0" dirty="0">
                <a:effectLst/>
              </a:rPr>
              <a:t>, with Bahia (BA) being the highest contributor at 3,133 orders. Other notable states include Ceará (CE), Pernambuco (PE), </a:t>
            </a:r>
            <a:r>
              <a:rPr lang="en-US" sz="1300" b="0" i="0" dirty="0" err="1">
                <a:effectLst/>
              </a:rPr>
              <a:t>Paraíba</a:t>
            </a:r>
            <a:r>
              <a:rPr lang="en-US" sz="1300" b="0" i="0" dirty="0">
                <a:effectLst/>
              </a:rPr>
              <a:t> (PB), and </a:t>
            </a:r>
            <a:r>
              <a:rPr lang="en-US" sz="1300" b="0" i="0" dirty="0" err="1">
                <a:effectLst/>
              </a:rPr>
              <a:t>Maranhão</a:t>
            </a:r>
            <a:r>
              <a:rPr lang="en-US" sz="1300" b="0" i="0" dirty="0">
                <a:effectLst/>
              </a:rPr>
              <a:t> (MA).</a:t>
            </a:r>
          </a:p>
          <a:p>
            <a:pPr algn="just"/>
            <a:endParaRPr lang="en-US" sz="1300" b="0" i="0" dirty="0">
              <a:effectLst/>
            </a:endParaRPr>
          </a:p>
          <a:p>
            <a:pPr algn="just">
              <a:buFont typeface="Arial" panose="020B0604020202020204" pitchFamily="34" charset="0"/>
              <a:buChar char="•"/>
            </a:pPr>
            <a:r>
              <a:rPr lang="en-US" sz="1300" b="1" i="0" dirty="0">
                <a:effectLst/>
              </a:rPr>
              <a:t>The </a:t>
            </a:r>
            <a:r>
              <a:rPr lang="en-US" sz="1300" b="1" i="0" dirty="0">
                <a:solidFill>
                  <a:schemeClr val="accent2"/>
                </a:solidFill>
                <a:effectLst/>
              </a:rPr>
              <a:t>South</a:t>
            </a:r>
            <a:r>
              <a:rPr lang="en-US" sz="1300" b="1" i="0" dirty="0">
                <a:effectLst/>
              </a:rPr>
              <a:t> region contributes 14.93%</a:t>
            </a:r>
            <a:r>
              <a:rPr lang="en-US" sz="1300" b="0" i="0" dirty="0">
                <a:effectLst/>
              </a:rPr>
              <a:t> of the total orders, with Paraná (PR) having the highest number of orders at 3,101, followed by Santa Catarina (SC) and Rio Grande do Sul (RS).</a:t>
            </a:r>
          </a:p>
          <a:p>
            <a:pPr algn="just"/>
            <a:endParaRPr lang="en-US" sz="1300" b="0" i="0" dirty="0">
              <a:effectLst/>
            </a:endParaRPr>
          </a:p>
          <a:p>
            <a:pPr algn="just">
              <a:buFont typeface="Arial" panose="020B0604020202020204" pitchFamily="34" charset="0"/>
              <a:buChar char="•"/>
            </a:pPr>
            <a:r>
              <a:rPr lang="en-US" sz="1300" b="1" i="0" dirty="0">
                <a:effectLst/>
              </a:rPr>
              <a:t>The </a:t>
            </a:r>
            <a:r>
              <a:rPr lang="en-US" sz="1300" b="1" i="0" dirty="0">
                <a:solidFill>
                  <a:schemeClr val="accent4"/>
                </a:solidFill>
                <a:effectLst/>
              </a:rPr>
              <a:t>Central-West</a:t>
            </a:r>
            <a:r>
              <a:rPr lang="en-US" sz="1300" b="1" i="0" dirty="0">
                <a:effectLst/>
              </a:rPr>
              <a:t> region represents 11.25%</a:t>
            </a:r>
            <a:r>
              <a:rPr lang="en-US" sz="1300" b="0" i="0" dirty="0">
                <a:effectLst/>
              </a:rPr>
              <a:t> </a:t>
            </a:r>
            <a:r>
              <a:rPr lang="en-US" sz="1300" b="1" i="0" dirty="0">
                <a:effectLst/>
              </a:rPr>
              <a:t>of the orders</a:t>
            </a:r>
            <a:r>
              <a:rPr lang="en-US" sz="1300" b="0" i="0" dirty="0">
                <a:effectLst/>
              </a:rPr>
              <a:t>, with Goiás (GO) leading with 2,426 orders, followed by Mato Grosso (MT), the Distrito Federal (DF), and Mato Grosso do Sul (MS).</a:t>
            </a:r>
          </a:p>
          <a:p>
            <a:pPr algn="just"/>
            <a:endParaRPr lang="en-US" sz="1300" b="0" i="0" dirty="0">
              <a:effectLst/>
            </a:endParaRPr>
          </a:p>
          <a:p>
            <a:pPr algn="just">
              <a:buFont typeface="Arial" panose="020B0604020202020204" pitchFamily="34" charset="0"/>
              <a:buChar char="•"/>
            </a:pPr>
            <a:r>
              <a:rPr lang="en-US" sz="1300" b="1" i="0" dirty="0">
                <a:effectLst/>
              </a:rPr>
              <a:t>The </a:t>
            </a:r>
            <a:r>
              <a:rPr lang="en-US" sz="1300" b="1" i="0" dirty="0">
                <a:solidFill>
                  <a:srgbClr val="C00000"/>
                </a:solidFill>
                <a:effectLst/>
              </a:rPr>
              <a:t>North</a:t>
            </a:r>
            <a:r>
              <a:rPr lang="en-US" sz="1300" b="1" i="0" dirty="0">
                <a:effectLst/>
              </a:rPr>
              <a:t> region accounts for 5.93% of the orders</a:t>
            </a:r>
            <a:r>
              <a:rPr lang="en-US" sz="1300" b="0" i="0" dirty="0">
                <a:effectLst/>
              </a:rPr>
              <a:t>, with Pará (PA) having the highest number of orders at 1,229, followed by Rondônia (RO), Amazonas (AM), and Tocantins (TO).</a:t>
            </a:r>
          </a:p>
          <a:p>
            <a:pPr algn="just"/>
            <a:endParaRPr lang="en-US" sz="1300" b="0" i="0" dirty="0">
              <a:effectLst/>
            </a:endParaRPr>
          </a:p>
          <a:p>
            <a:pPr algn="just">
              <a:buFont typeface="Arial" panose="020B0604020202020204" pitchFamily="34" charset="0"/>
              <a:buChar char="•"/>
            </a:pPr>
            <a:r>
              <a:rPr lang="en-US" sz="1300" b="0" i="0" dirty="0">
                <a:effectLst/>
              </a:rPr>
              <a:t>It is worth noting that some states have relatively lower order volumes, such as Acre, Amapá , and Roraima, indicating potentially smaller markets or less demand in these regions.</a:t>
            </a:r>
          </a:p>
          <a:p>
            <a:endParaRPr lang="en-US" sz="1300" dirty="0"/>
          </a:p>
        </p:txBody>
      </p:sp>
      <p:sp>
        <p:nvSpPr>
          <p:cNvPr id="8" name="TextBox 7">
            <a:extLst>
              <a:ext uri="{FF2B5EF4-FFF2-40B4-BE49-F238E27FC236}">
                <a16:creationId xmlns:a16="http://schemas.microsoft.com/office/drawing/2014/main" id="{5F6394E0-774E-AD91-7AA1-37717B86F114}"/>
              </a:ext>
            </a:extLst>
          </p:cNvPr>
          <p:cNvSpPr txBox="1"/>
          <p:nvPr/>
        </p:nvSpPr>
        <p:spPr>
          <a:xfrm>
            <a:off x="535711" y="218681"/>
            <a:ext cx="8950034" cy="523220"/>
          </a:xfrm>
          <a:prstGeom prst="rect">
            <a:avLst/>
          </a:prstGeom>
          <a:noFill/>
        </p:spPr>
        <p:txBody>
          <a:bodyPr wrap="square" rtlCol="0">
            <a:spAutoFit/>
          </a:bodyPr>
          <a:lstStyle/>
          <a:p>
            <a:r>
              <a:rPr lang="pt-BR" sz="2800" b="1" dirty="0" err="1">
                <a:latin typeface="Arial Black" panose="020B0A04020102020204" pitchFamily="34" charset="0"/>
              </a:rPr>
              <a:t>Geographical</a:t>
            </a:r>
            <a:r>
              <a:rPr lang="pt-BR" sz="2800" b="1" dirty="0">
                <a:latin typeface="Arial Black" panose="020B0A04020102020204" pitchFamily="34" charset="0"/>
              </a:rPr>
              <a:t> </a:t>
            </a:r>
            <a:r>
              <a:rPr lang="pt-BR" sz="2800" b="1" dirty="0" err="1">
                <a:latin typeface="Arial Black" panose="020B0A04020102020204" pitchFamily="34" charset="0"/>
              </a:rPr>
              <a:t>distribution</a:t>
            </a:r>
            <a:r>
              <a:rPr lang="pt-BR" sz="2800" b="1" dirty="0">
                <a:latin typeface="Arial Black" panose="020B0A04020102020204" pitchFamily="34" charset="0"/>
              </a:rPr>
              <a:t> </a:t>
            </a:r>
            <a:r>
              <a:rPr lang="pt-BR" sz="2800" b="1" dirty="0" err="1">
                <a:latin typeface="Arial Black" panose="020B0A04020102020204" pitchFamily="34" charset="0"/>
              </a:rPr>
              <a:t>of</a:t>
            </a:r>
            <a:r>
              <a:rPr lang="pt-BR" sz="2800" b="1" dirty="0">
                <a:latin typeface="Arial Black" panose="020B0A04020102020204" pitchFamily="34" charset="0"/>
              </a:rPr>
              <a:t> deliveries</a:t>
            </a:r>
            <a:endParaRPr lang="en-US" b="1" dirty="0">
              <a:latin typeface="Arial Black" panose="020B0A04020102020204" pitchFamily="34" charset="0"/>
            </a:endParaRPr>
          </a:p>
        </p:txBody>
      </p:sp>
    </p:spTree>
    <p:extLst>
      <p:ext uri="{BB962C8B-B14F-4D97-AF65-F5344CB8AC3E}">
        <p14:creationId xmlns:p14="http://schemas.microsoft.com/office/powerpoint/2010/main" val="344511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9C4117-48F7-3633-4E2F-1F7A38604E2E}"/>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4" name="TextBox 3">
            <a:extLst>
              <a:ext uri="{FF2B5EF4-FFF2-40B4-BE49-F238E27FC236}">
                <a16:creationId xmlns:a16="http://schemas.microsoft.com/office/drawing/2014/main" id="{24E0694D-AC18-C2D4-5E8A-DFA1A8ACD713}"/>
              </a:ext>
            </a:extLst>
          </p:cNvPr>
          <p:cNvSpPr txBox="1"/>
          <p:nvPr/>
        </p:nvSpPr>
        <p:spPr>
          <a:xfrm>
            <a:off x="838200" y="1459074"/>
            <a:ext cx="105156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Söhne"/>
              </a:rPr>
              <a:t>When analyzing the column "</a:t>
            </a:r>
            <a:r>
              <a:rPr lang="en-US" b="1" i="0" dirty="0">
                <a:effectLst/>
                <a:latin typeface="Söhne"/>
              </a:rPr>
              <a:t>sales_order_created_at</a:t>
            </a:r>
            <a:r>
              <a:rPr lang="en-US" b="0" i="0" dirty="0">
                <a:effectLst/>
                <a:latin typeface="Söhne"/>
              </a:rPr>
              <a:t>," we observed an </a:t>
            </a:r>
            <a:r>
              <a:rPr lang="en-US" b="1" i="0" dirty="0">
                <a:effectLst/>
                <a:latin typeface="Söhne"/>
              </a:rPr>
              <a:t>unexpected variation </a:t>
            </a:r>
            <a:r>
              <a:rPr lang="en-US" b="0" i="0" dirty="0">
                <a:effectLst/>
                <a:latin typeface="Söhne"/>
              </a:rPr>
              <a:t>in the </a:t>
            </a:r>
            <a:r>
              <a:rPr lang="en-US" b="1" i="0" dirty="0">
                <a:effectLst/>
                <a:latin typeface="Söhne"/>
              </a:rPr>
              <a:t>estimated delivery time</a:t>
            </a:r>
            <a:r>
              <a:rPr lang="en-US" b="0" i="0" dirty="0">
                <a:effectLst/>
                <a:latin typeface="Söhne"/>
              </a:rPr>
              <a:t>. It is surprising to find that in some cases, the time </a:t>
            </a:r>
            <a:r>
              <a:rPr lang="en-US" b="1" i="0" dirty="0">
                <a:effectLst/>
                <a:latin typeface="Söhne"/>
              </a:rPr>
              <a:t>difference between the sales order and the actual delivery exceeds 400 days</a:t>
            </a:r>
            <a:r>
              <a:rPr lang="en-US" b="0" i="0" dirty="0">
                <a:effectLst/>
                <a:latin typeface="Söhne"/>
              </a:rPr>
              <a:t>. This contrast becomes evident when considering that, on average, the time between an order and product delivery </a:t>
            </a:r>
            <a:r>
              <a:rPr lang="en-US" b="1" i="0" dirty="0">
                <a:effectLst/>
                <a:latin typeface="Söhne"/>
              </a:rPr>
              <a:t>is only 6 days</a:t>
            </a:r>
            <a:r>
              <a:rPr lang="en-US" b="0" i="0" dirty="0">
                <a:effectLst/>
                <a:latin typeface="Söhne"/>
              </a:rPr>
              <a:t>. </a:t>
            </a:r>
            <a:r>
              <a:rPr lang="en-US" dirty="0">
                <a:latin typeface="Söhne"/>
              </a:rPr>
              <a:t>T</a:t>
            </a:r>
            <a:r>
              <a:rPr lang="en-US" b="0" i="0" dirty="0">
                <a:effectLst/>
                <a:latin typeface="Söhne"/>
              </a:rPr>
              <a:t>here appears to be an error or misinformation in the dataset regarding the delivery time for certain orders, based on the sales order.</a:t>
            </a:r>
          </a:p>
          <a:p>
            <a:pPr marL="285750" indent="-285750" algn="just">
              <a:buFont typeface="Arial" panose="020B0604020202020204" pitchFamily="34" charset="0"/>
              <a:buChar char="•"/>
            </a:pPr>
            <a:endParaRPr lang="en-US" dirty="0">
              <a:latin typeface="Söhne"/>
            </a:endParaRPr>
          </a:p>
          <a:p>
            <a:pPr marL="285750" indent="-285750" algn="just">
              <a:buFont typeface="Arial" panose="020B0604020202020204" pitchFamily="34" charset="0"/>
              <a:buChar char="•"/>
            </a:pPr>
            <a:r>
              <a:rPr lang="en-US" dirty="0"/>
              <a:t>Considering, for example, the delivery with ID 41465, there was a significant time difference of 497 days between the sales order and the actual delivery. However, when taking into account the order placement and the delivery date, the actual time it took for the product to reach the customer was only 8 days. This highlights a notable discrepancy of 489 days between the sales order and the order fulfillment.</a:t>
            </a:r>
            <a:endParaRPr lang="en-US" dirty="0">
              <a:latin typeface="Söhne"/>
            </a:endParaRPr>
          </a:p>
          <a:p>
            <a:pPr marL="285750" indent="-285750" algn="just">
              <a:buFont typeface="Arial" panose="020B0604020202020204" pitchFamily="34" charset="0"/>
              <a:buChar char="•"/>
            </a:pPr>
            <a:endParaRPr lang="en-US" dirty="0">
              <a:latin typeface="Söhne"/>
            </a:endParaRPr>
          </a:p>
          <a:p>
            <a:pPr marL="285750" indent="-285750" algn="just">
              <a:buFont typeface="Arial" panose="020B0604020202020204" pitchFamily="34" charset="0"/>
              <a:buChar char="•"/>
            </a:pPr>
            <a:r>
              <a:rPr lang="en-US" dirty="0">
                <a:latin typeface="Söhne"/>
              </a:rPr>
              <a:t>This instance is one of the many observed in the dataset</a:t>
            </a:r>
          </a:p>
          <a:p>
            <a:pPr algn="just"/>
            <a:endParaRPr lang="en-US" dirty="0">
              <a:latin typeface="Söhne"/>
            </a:endParaRPr>
          </a:p>
          <a:p>
            <a:pPr marL="285750" indent="-285750" algn="just">
              <a:buFont typeface="Arial" panose="020B0604020202020204" pitchFamily="34" charset="0"/>
              <a:buChar char="•"/>
            </a:pPr>
            <a:r>
              <a:rPr lang="en-US" dirty="0">
                <a:latin typeface="Söhne"/>
              </a:rPr>
              <a:t>For further analysis we are only considering the difference between device order creation date and the delivery date.</a:t>
            </a:r>
            <a:endParaRPr lang="en-US" dirty="0"/>
          </a:p>
        </p:txBody>
      </p:sp>
      <p:sp>
        <p:nvSpPr>
          <p:cNvPr id="5" name="TextBox 4">
            <a:extLst>
              <a:ext uri="{FF2B5EF4-FFF2-40B4-BE49-F238E27FC236}">
                <a16:creationId xmlns:a16="http://schemas.microsoft.com/office/drawing/2014/main" id="{841A4AFE-A339-8FEF-6F7D-BCEF71C4DA72}"/>
              </a:ext>
            </a:extLst>
          </p:cNvPr>
          <p:cNvSpPr txBox="1"/>
          <p:nvPr/>
        </p:nvSpPr>
        <p:spPr>
          <a:xfrm>
            <a:off x="4214106" y="632830"/>
            <a:ext cx="3763787" cy="584775"/>
          </a:xfrm>
          <a:prstGeom prst="rect">
            <a:avLst/>
          </a:prstGeom>
          <a:noFill/>
        </p:spPr>
        <p:txBody>
          <a:bodyPr wrap="none" rtlCol="0">
            <a:spAutoFit/>
          </a:bodyPr>
          <a:lstStyle/>
          <a:p>
            <a:r>
              <a:rPr lang="pt-BR" sz="3200" dirty="0" err="1">
                <a:latin typeface="Arial Black" panose="020B0A04020102020204" pitchFamily="34" charset="0"/>
              </a:rPr>
              <a:t>Further</a:t>
            </a:r>
            <a:r>
              <a:rPr lang="pt-BR" sz="3200" dirty="0">
                <a:latin typeface="Arial Black" panose="020B0A04020102020204" pitchFamily="34" charset="0"/>
              </a:rPr>
              <a:t> insights</a:t>
            </a:r>
            <a:endParaRPr lang="en-US" dirty="0">
              <a:latin typeface="Arial Black" panose="020B0A04020102020204" pitchFamily="34" charset="0"/>
            </a:endParaRPr>
          </a:p>
        </p:txBody>
      </p:sp>
    </p:spTree>
    <p:extLst>
      <p:ext uri="{BB962C8B-B14F-4D97-AF65-F5344CB8AC3E}">
        <p14:creationId xmlns:p14="http://schemas.microsoft.com/office/powerpoint/2010/main" val="359743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9C4117-48F7-3633-4E2F-1F7A38604E2E}"/>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24E0694D-AC18-C2D4-5E8A-DFA1A8ACD713}"/>
              </a:ext>
            </a:extLst>
          </p:cNvPr>
          <p:cNvSpPr txBox="1"/>
          <p:nvPr/>
        </p:nvSpPr>
        <p:spPr>
          <a:xfrm>
            <a:off x="2198255" y="1601135"/>
            <a:ext cx="7795489" cy="4616648"/>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Söhne"/>
              </a:rPr>
              <a:t>The average time difference between a sale (sales_order_created_at) and a delivery order (device_order_created_at) is </a:t>
            </a:r>
            <a:r>
              <a:rPr lang="en-US" sz="1600" b="1" i="0" dirty="0">
                <a:effectLst/>
                <a:latin typeface="Söhne"/>
              </a:rPr>
              <a:t>3.9 days.</a:t>
            </a:r>
          </a:p>
          <a:p>
            <a:pPr algn="l"/>
            <a:endParaRPr lang="en-US" sz="1600" b="0" i="0" dirty="0">
              <a:effectLst/>
              <a:latin typeface="Söhne"/>
            </a:endParaRPr>
          </a:p>
          <a:p>
            <a:pPr algn="l">
              <a:buFont typeface="Arial" panose="020B0604020202020204" pitchFamily="34" charset="0"/>
              <a:buChar char="•"/>
            </a:pPr>
            <a:r>
              <a:rPr lang="en-US" sz="1600" b="0" i="0" dirty="0">
                <a:effectLst/>
                <a:latin typeface="Söhne"/>
              </a:rPr>
              <a:t>The average time difference between ordering delivery (device_order_created_at) and processing the delivery (processing_at) is </a:t>
            </a:r>
            <a:r>
              <a:rPr lang="en-US" sz="1600" b="1" i="0" dirty="0">
                <a:effectLst/>
                <a:latin typeface="Söhne"/>
              </a:rPr>
              <a:t>15 minutes and 25 seconds.</a:t>
            </a:r>
          </a:p>
          <a:p>
            <a:pPr algn="l"/>
            <a:endParaRPr lang="en-US" sz="1600" b="0" i="0" dirty="0">
              <a:effectLst/>
              <a:latin typeface="Söhne"/>
            </a:endParaRPr>
          </a:p>
          <a:p>
            <a:pPr algn="l">
              <a:buFont typeface="Arial" panose="020B0604020202020204" pitchFamily="34" charset="0"/>
              <a:buChar char="•"/>
            </a:pPr>
            <a:r>
              <a:rPr lang="en-US" sz="1600" b="0" i="0" dirty="0">
                <a:effectLst/>
                <a:latin typeface="Söhne"/>
              </a:rPr>
              <a:t>The average time difference between processing the delivery (processing_at) and transiting to local distribution (in_transit_to_local_distribution_at) is </a:t>
            </a:r>
            <a:r>
              <a:rPr lang="en-US" sz="1600" b="1" i="0" dirty="0">
                <a:effectLst/>
                <a:latin typeface="Söhne"/>
              </a:rPr>
              <a:t>5 hours and 7 minutes.</a:t>
            </a:r>
          </a:p>
          <a:p>
            <a:pPr algn="l"/>
            <a:endParaRPr lang="en-US" sz="1600" b="0" i="0" dirty="0">
              <a:effectLst/>
              <a:latin typeface="Söhne"/>
            </a:endParaRPr>
          </a:p>
          <a:p>
            <a:pPr algn="l">
              <a:buFont typeface="Arial" panose="020B0604020202020204" pitchFamily="34" charset="0"/>
              <a:buChar char="•"/>
            </a:pPr>
            <a:r>
              <a:rPr lang="en-US" sz="1600" b="0" i="0" dirty="0">
                <a:effectLst/>
                <a:latin typeface="Söhne"/>
              </a:rPr>
              <a:t>The average time difference between transit to local distribution (in_transit_to_local_distribution_at) and arrival at the local distributor (local_distribution_at) is </a:t>
            </a:r>
            <a:r>
              <a:rPr lang="en-US" sz="1600" b="1" i="0" dirty="0">
                <a:effectLst/>
                <a:latin typeface="Söhne"/>
              </a:rPr>
              <a:t>3.18 days.</a:t>
            </a:r>
          </a:p>
          <a:p>
            <a:pPr algn="l"/>
            <a:endParaRPr lang="en-US" sz="1600" b="0" i="0" dirty="0">
              <a:effectLst/>
              <a:latin typeface="Söhne"/>
            </a:endParaRPr>
          </a:p>
          <a:p>
            <a:pPr algn="l">
              <a:buFont typeface="Arial" panose="020B0604020202020204" pitchFamily="34" charset="0"/>
              <a:buChar char="•"/>
            </a:pPr>
            <a:r>
              <a:rPr lang="en-US" sz="1600" b="0" i="0" dirty="0">
                <a:effectLst/>
                <a:latin typeface="Söhne"/>
              </a:rPr>
              <a:t>The average time difference between arriving at the local distributor (local_distribution_at) and leaving for delivery (in_transit_to_deliver_at) is </a:t>
            </a:r>
            <a:r>
              <a:rPr lang="en-US" sz="1600" b="1" i="0" dirty="0">
                <a:effectLst/>
                <a:latin typeface="Söhne"/>
              </a:rPr>
              <a:t>1.76 days.</a:t>
            </a:r>
          </a:p>
          <a:p>
            <a:pPr algn="l"/>
            <a:endParaRPr lang="en-US" sz="1600" b="0" i="0" dirty="0">
              <a:effectLst/>
              <a:latin typeface="Söhne"/>
            </a:endParaRPr>
          </a:p>
          <a:p>
            <a:pPr algn="l">
              <a:buFont typeface="Arial" panose="020B0604020202020204" pitchFamily="34" charset="0"/>
              <a:buChar char="•"/>
            </a:pPr>
            <a:r>
              <a:rPr lang="en-US" sz="1600" b="0" i="0" dirty="0">
                <a:effectLst/>
                <a:latin typeface="Söhne"/>
              </a:rPr>
              <a:t>The average difference between the time from departure to delivery (in_transit_to_deliver_at) and delivery time (delivered_at) is </a:t>
            </a:r>
            <a:r>
              <a:rPr lang="en-US" sz="1600" b="1" i="0" dirty="0">
                <a:effectLst/>
                <a:latin typeface="Söhne"/>
              </a:rPr>
              <a:t>1.3 days.</a:t>
            </a:r>
          </a:p>
        </p:txBody>
      </p:sp>
      <p:sp>
        <p:nvSpPr>
          <p:cNvPr id="5" name="TextBox 4">
            <a:extLst>
              <a:ext uri="{FF2B5EF4-FFF2-40B4-BE49-F238E27FC236}">
                <a16:creationId xmlns:a16="http://schemas.microsoft.com/office/drawing/2014/main" id="{841A4AFE-A339-8FEF-6F7D-BCEF71C4DA72}"/>
              </a:ext>
            </a:extLst>
          </p:cNvPr>
          <p:cNvSpPr txBox="1"/>
          <p:nvPr/>
        </p:nvSpPr>
        <p:spPr>
          <a:xfrm>
            <a:off x="1726759" y="459095"/>
            <a:ext cx="8738482" cy="584775"/>
          </a:xfrm>
          <a:prstGeom prst="rect">
            <a:avLst/>
          </a:prstGeom>
          <a:noFill/>
        </p:spPr>
        <p:txBody>
          <a:bodyPr wrap="none" rtlCol="0">
            <a:spAutoFit/>
          </a:bodyPr>
          <a:lstStyle/>
          <a:p>
            <a:r>
              <a:rPr lang="pt-BR" sz="3200" dirty="0" err="1">
                <a:latin typeface="Arial Black" panose="020B0A04020102020204" pitchFamily="34" charset="0"/>
              </a:rPr>
              <a:t>Estimated</a:t>
            </a:r>
            <a:r>
              <a:rPr lang="pt-BR" sz="3200" dirty="0">
                <a:latin typeface="Arial Black" panose="020B0A04020102020204" pitchFamily="34" charset="0"/>
              </a:rPr>
              <a:t> time </a:t>
            </a:r>
            <a:r>
              <a:rPr lang="pt-BR" sz="3200" dirty="0" err="1">
                <a:latin typeface="Arial Black" panose="020B0A04020102020204" pitchFamily="34" charset="0"/>
              </a:rPr>
              <a:t>between</a:t>
            </a:r>
            <a:r>
              <a:rPr lang="pt-BR" sz="3200" dirty="0">
                <a:latin typeface="Arial Black" panose="020B0A04020102020204" pitchFamily="34" charset="0"/>
              </a:rPr>
              <a:t> </a:t>
            </a:r>
            <a:r>
              <a:rPr lang="pt-BR" sz="3200" dirty="0" err="1">
                <a:latin typeface="Arial Black" panose="020B0A04020102020204" pitchFamily="34" charset="0"/>
              </a:rPr>
              <a:t>order</a:t>
            </a:r>
            <a:r>
              <a:rPr lang="pt-BR" sz="3200" dirty="0">
                <a:latin typeface="Arial Black" panose="020B0A04020102020204" pitchFamily="34" charset="0"/>
              </a:rPr>
              <a:t> </a:t>
            </a:r>
            <a:r>
              <a:rPr lang="pt-BR" sz="3200" dirty="0" err="1">
                <a:latin typeface="Arial Black" panose="020B0A04020102020204" pitchFamily="34" charset="0"/>
              </a:rPr>
              <a:t>phases</a:t>
            </a:r>
            <a:endParaRPr lang="en-US" dirty="0">
              <a:latin typeface="Arial Black" panose="020B0A04020102020204" pitchFamily="34" charset="0"/>
            </a:endParaRPr>
          </a:p>
        </p:txBody>
      </p:sp>
    </p:spTree>
    <p:extLst>
      <p:ext uri="{BB962C8B-B14F-4D97-AF65-F5344CB8AC3E}">
        <p14:creationId xmlns:p14="http://schemas.microsoft.com/office/powerpoint/2010/main" val="314811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3F8866-26C7-32D4-CC6A-75A8326B3CFA}"/>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TextBox 3">
            <a:extLst>
              <a:ext uri="{FF2B5EF4-FFF2-40B4-BE49-F238E27FC236}">
                <a16:creationId xmlns:a16="http://schemas.microsoft.com/office/drawing/2014/main" id="{7064374D-7C13-BA91-B4C8-50D3E3EC4CB8}"/>
              </a:ext>
            </a:extLst>
          </p:cNvPr>
          <p:cNvSpPr txBox="1"/>
          <p:nvPr/>
        </p:nvSpPr>
        <p:spPr>
          <a:xfrm>
            <a:off x="3413471" y="3044279"/>
            <a:ext cx="5365058" cy="769441"/>
          </a:xfrm>
          <a:prstGeom prst="rect">
            <a:avLst/>
          </a:prstGeom>
          <a:noFill/>
        </p:spPr>
        <p:txBody>
          <a:bodyPr wrap="none" rtlCol="0">
            <a:spAutoFit/>
          </a:bodyPr>
          <a:lstStyle/>
          <a:p>
            <a:r>
              <a:rPr lang="pt-BR" sz="4400" dirty="0" err="1">
                <a:latin typeface="Arial Black" panose="020B0A04020102020204" pitchFamily="34" charset="0"/>
              </a:rPr>
              <a:t>Problem</a:t>
            </a:r>
            <a:r>
              <a:rPr lang="pt-BR" sz="4400" dirty="0">
                <a:latin typeface="Arial Black" panose="020B0A04020102020204" pitchFamily="34" charset="0"/>
              </a:rPr>
              <a:t> </a:t>
            </a:r>
            <a:r>
              <a:rPr lang="pt-BR" sz="4400" dirty="0" err="1">
                <a:latin typeface="Arial Black" panose="020B0A04020102020204" pitchFamily="34" charset="0"/>
              </a:rPr>
              <a:t>Solving</a:t>
            </a:r>
            <a:r>
              <a:rPr lang="pt-BR" sz="4400" dirty="0">
                <a:latin typeface="Arial Black" panose="020B0A04020102020204" pitchFamily="34" charset="0"/>
              </a:rPr>
              <a:t>.</a:t>
            </a:r>
            <a:endParaRPr lang="en-US" sz="4400" dirty="0">
              <a:latin typeface="Arial Black" panose="020B0A04020102020204" pitchFamily="34" charset="0"/>
            </a:endParaRPr>
          </a:p>
        </p:txBody>
      </p:sp>
      <p:sp>
        <p:nvSpPr>
          <p:cNvPr id="5" name="TextBox 4">
            <a:extLst>
              <a:ext uri="{FF2B5EF4-FFF2-40B4-BE49-F238E27FC236}">
                <a16:creationId xmlns:a16="http://schemas.microsoft.com/office/drawing/2014/main" id="{2174F7AD-7759-0EA2-F119-456136744E9A}"/>
              </a:ext>
            </a:extLst>
          </p:cNvPr>
          <p:cNvSpPr txBox="1"/>
          <p:nvPr/>
        </p:nvSpPr>
        <p:spPr>
          <a:xfrm>
            <a:off x="5297642" y="3786011"/>
            <a:ext cx="3312958" cy="369332"/>
          </a:xfrm>
          <a:prstGeom prst="rect">
            <a:avLst/>
          </a:prstGeom>
          <a:noFill/>
        </p:spPr>
        <p:txBody>
          <a:bodyPr wrap="none" rtlCol="0">
            <a:spAutoFit/>
          </a:bodyPr>
          <a:lstStyle/>
          <a:p>
            <a:r>
              <a:rPr lang="pt-BR" dirty="0" err="1"/>
              <a:t>Considering</a:t>
            </a:r>
            <a:r>
              <a:rPr lang="pt-BR" dirty="0"/>
              <a:t> data-</a:t>
            </a:r>
            <a:r>
              <a:rPr lang="pt-BR" dirty="0" err="1"/>
              <a:t>driven</a:t>
            </a:r>
            <a:r>
              <a:rPr lang="pt-BR" dirty="0"/>
              <a:t> </a:t>
            </a:r>
            <a:r>
              <a:rPr lang="pt-BR" dirty="0" err="1"/>
              <a:t>decision</a:t>
            </a:r>
            <a:r>
              <a:rPr lang="pt-BR" dirty="0"/>
              <a:t>.</a:t>
            </a:r>
            <a:endParaRPr lang="en-US" dirty="0"/>
          </a:p>
        </p:txBody>
      </p:sp>
    </p:spTree>
    <p:extLst>
      <p:ext uri="{BB962C8B-B14F-4D97-AF65-F5344CB8AC3E}">
        <p14:creationId xmlns:p14="http://schemas.microsoft.com/office/powerpoint/2010/main" val="39041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3F8866-26C7-32D4-CC6A-75A8326B3CFA}"/>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TextBox 3">
            <a:extLst>
              <a:ext uri="{FF2B5EF4-FFF2-40B4-BE49-F238E27FC236}">
                <a16:creationId xmlns:a16="http://schemas.microsoft.com/office/drawing/2014/main" id="{0CCC83B2-4B44-3D62-BB74-3872442588B9}"/>
              </a:ext>
            </a:extLst>
          </p:cNvPr>
          <p:cNvSpPr txBox="1"/>
          <p:nvPr/>
        </p:nvSpPr>
        <p:spPr>
          <a:xfrm>
            <a:off x="886691" y="1507535"/>
            <a:ext cx="10418617" cy="503137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considering the time from sale to delivery, there is a significant opportunity to improve our delivery timelines. By reducing the time between the sales order and the delivery order, we have the potential to shorten the final delivery deadline by up to 4 days.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As highlighted on slide 17</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current average time between a sale and a delivery order is 3.9 days, indicating room for improvement in the operational efficiency. Implementing strategies to streamline this process can lead to faster order fulfillment, increased customer satisfaction, and a competitive edge in the market.</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Additionally, we can reduce the longer delivery times in the North and other regions by teaming up with a new logistics partner for targeted operations.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One idea is to keep a substantial stock of products at strategic shipping points within each region, so that delivery orders can be processed locally.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approach would significantly cut down on the time it takes for the products to reach our customers. </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adopting this localized approach, we can boost our efficiency, provide faster service, and ensure greater customer satisfaction. It's an exciting opportunity to better serve these regions and tap into their full market potential.</a:t>
            </a:r>
          </a:p>
          <a:p>
            <a:endParaRPr lang="en-US" dirty="0"/>
          </a:p>
        </p:txBody>
      </p:sp>
      <p:sp>
        <p:nvSpPr>
          <p:cNvPr id="5" name="TextBox 4">
            <a:extLst>
              <a:ext uri="{FF2B5EF4-FFF2-40B4-BE49-F238E27FC236}">
                <a16:creationId xmlns:a16="http://schemas.microsoft.com/office/drawing/2014/main" id="{01227E2E-82FC-7CB2-55D6-AD91D3988F40}"/>
              </a:ext>
            </a:extLst>
          </p:cNvPr>
          <p:cNvSpPr txBox="1"/>
          <p:nvPr/>
        </p:nvSpPr>
        <p:spPr>
          <a:xfrm>
            <a:off x="886691" y="471054"/>
            <a:ext cx="10418617" cy="707886"/>
          </a:xfrm>
          <a:prstGeom prst="rect">
            <a:avLst/>
          </a:prstGeom>
          <a:noFill/>
        </p:spPr>
        <p:txBody>
          <a:bodyPr wrap="square" rtlCol="0">
            <a:spAutoFit/>
          </a:bodyPr>
          <a:lstStyle/>
          <a:p>
            <a:r>
              <a:rPr lang="en-US" sz="2000" u="sng" kern="100" dirty="0">
                <a:effectLst/>
                <a:latin typeface="Arial Black" panose="020B0A04020102020204" pitchFamily="34" charset="0"/>
                <a:ea typeface="Calibri" panose="020F0502020204030204" pitchFamily="34" charset="0"/>
                <a:cs typeface="Times New Roman" panose="02020603050405020304" pitchFamily="18" charset="0"/>
              </a:rPr>
              <a:t>Based on the data already analyzed, what would you do to reduce the average delivery time to 3 days?</a:t>
            </a:r>
            <a:endParaRPr lang="en-US" sz="2000" kern="1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21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2" name="Title 1">
            <a:extLst>
              <a:ext uri="{FF2B5EF4-FFF2-40B4-BE49-F238E27FC236}">
                <a16:creationId xmlns:a16="http://schemas.microsoft.com/office/drawing/2014/main" id="{4A940BC6-9DA0-FB4D-8879-DC8B3958C07C}"/>
              </a:ext>
            </a:extLst>
          </p:cNvPr>
          <p:cNvSpPr>
            <a:spLocks noGrp="1"/>
          </p:cNvSpPr>
          <p:nvPr>
            <p:ph type="title" idx="4294967295"/>
          </p:nvPr>
        </p:nvSpPr>
        <p:spPr>
          <a:xfrm>
            <a:off x="2036618" y="1349520"/>
            <a:ext cx="4338638" cy="1325562"/>
          </a:xfrm>
        </p:spPr>
        <p:txBody>
          <a:bodyPr/>
          <a:lstStyle/>
          <a:p>
            <a:r>
              <a:rPr lang="en-US" dirty="0">
                <a:solidFill>
                  <a:schemeClr val="tx1"/>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4294967295"/>
          </p:nvPr>
        </p:nvSpPr>
        <p:spPr>
          <a:xfrm>
            <a:off x="2036618" y="2675082"/>
            <a:ext cx="8612909" cy="1325562"/>
          </a:xfrm>
        </p:spPr>
        <p:txBody>
          <a:bodyPr/>
          <a:lstStyle/>
          <a:p>
            <a:pPr marL="0" indent="0" algn="just">
              <a:buNone/>
            </a:pPr>
            <a:r>
              <a:rPr lang="en-US" dirty="0">
                <a:solidFill>
                  <a:schemeClr val="tx1"/>
                </a:solidFill>
              </a:rPr>
              <a:t>This is the presentation of the analysis conducted on the dataset provided by Cloudwalk for a case study about the logistics operation.</a:t>
            </a:r>
          </a:p>
          <a:p>
            <a:pPr algn="just"/>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3F8866-26C7-32D4-CC6A-75A8326B3CFA}"/>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0CCC83B2-4B44-3D62-BB74-3872442588B9}"/>
              </a:ext>
            </a:extLst>
          </p:cNvPr>
          <p:cNvSpPr txBox="1"/>
          <p:nvPr/>
        </p:nvSpPr>
        <p:spPr>
          <a:xfrm>
            <a:off x="886691" y="1507535"/>
            <a:ext cx="10418617" cy="515160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need more comprehensive information about the delivery process step-by-step and an understanding of why there are so many lines with missing data. </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reason for the significant time difference between the "sales_order_created_at" column and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delivery_order_created_at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in many of the orders? </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are the specific routes or methods used by the providers for deliveries? </a:t>
            </a:r>
          </a:p>
          <a:p>
            <a:pPr marL="285750" indent="-285750">
              <a:lnSpc>
                <a:spcPct val="107000"/>
              </a:lnSpc>
              <a:spcAft>
                <a:spcPts val="800"/>
              </a:spcAft>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Additionally, it would be valuable to gather customer feedback regarding their delivery experience. What are their thoughts and opinions about the deliveries? </a:t>
            </a:r>
          </a:p>
          <a:p>
            <a:pPr marL="285750" indent="-285750">
              <a:lnSpc>
                <a:spcPct val="107000"/>
              </a:lnSpc>
              <a:spcAft>
                <a:spcPts val="800"/>
              </a:spcAft>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aspect worth exploring is how the payment method chosen by customers influences the time between the purchase and the delivery order. </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1227E2E-82FC-7CB2-55D6-AD91D3988F40}"/>
              </a:ext>
            </a:extLst>
          </p:cNvPr>
          <p:cNvSpPr txBox="1"/>
          <p:nvPr/>
        </p:nvSpPr>
        <p:spPr>
          <a:xfrm>
            <a:off x="886691" y="471054"/>
            <a:ext cx="10418617" cy="671787"/>
          </a:xfrm>
          <a:prstGeom prst="rect">
            <a:avLst/>
          </a:prstGeom>
          <a:noFill/>
        </p:spPr>
        <p:txBody>
          <a:bodyPr wrap="square" rtlCol="0">
            <a:spAutoFit/>
          </a:bodyPr>
          <a:lstStyle/>
          <a:p>
            <a:pPr>
              <a:lnSpc>
                <a:spcPct val="107000"/>
              </a:lnSpc>
              <a:spcAft>
                <a:spcPts val="800"/>
              </a:spcAft>
            </a:pPr>
            <a:r>
              <a:rPr lang="en-US" sz="1800" u="sng" kern="100" dirty="0">
                <a:effectLst/>
                <a:latin typeface="Arial Black" panose="020B0A04020102020204" pitchFamily="34" charset="0"/>
                <a:ea typeface="Calibri" panose="020F0502020204030204" pitchFamily="34" charset="0"/>
                <a:cs typeface="Times New Roman" panose="02020603050405020304" pitchFamily="18" charset="0"/>
              </a:rPr>
              <a:t>If you were to ask the engineering teams to gather more data, what should it be and why?</a:t>
            </a:r>
            <a:endParaRPr lang="en-US" sz="1800" kern="1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32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3F8866-26C7-32D4-CC6A-75A8326B3CFA}"/>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4" name="TextBox 3">
            <a:extLst>
              <a:ext uri="{FF2B5EF4-FFF2-40B4-BE49-F238E27FC236}">
                <a16:creationId xmlns:a16="http://schemas.microsoft.com/office/drawing/2014/main" id="{0CCC83B2-4B44-3D62-BB74-3872442588B9}"/>
              </a:ext>
            </a:extLst>
          </p:cNvPr>
          <p:cNvSpPr txBox="1"/>
          <p:nvPr/>
        </p:nvSpPr>
        <p:spPr>
          <a:xfrm>
            <a:off x="886691" y="1507535"/>
            <a:ext cx="10418617" cy="4853380"/>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the dataset, </a:t>
            </a:r>
            <a:r>
              <a:rPr lang="en-US" sz="1600" kern="100" dirty="0">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noticed that there were instances of imprecise information that significantly affected the average shipping times. For example, in the columns with ID 14883, 14838, and 14715, the "delivered_at" information was duplicated and had very inaccurate dates. </a:t>
            </a:r>
          </a:p>
          <a:p>
            <a:pPr marL="285750" indent="-285750">
              <a:lnSpc>
                <a:spcPct val="107000"/>
              </a:lnSpc>
              <a:spcAft>
                <a:spcPts val="800"/>
              </a:spcAft>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Additionally, the significant time difference between a sales order and a device order greatly impacted the overall average time rates. </a:t>
            </a:r>
          </a:p>
          <a:p>
            <a:pPr marL="285750" indent="-285750">
              <a:lnSpc>
                <a:spcPct val="107000"/>
              </a:lnSpc>
              <a:spcAft>
                <a:spcPts val="800"/>
              </a:spcAft>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lack of detailed step-by-step information about the shipments makes it challenging to understand the reasons behind some delayed deliveries. </a:t>
            </a:r>
          </a:p>
          <a:p>
            <a:pPr marL="285750" indent="-285750">
              <a:lnSpc>
                <a:spcPct val="107000"/>
              </a:lnSpc>
              <a:spcAft>
                <a:spcPts val="800"/>
              </a:spcAft>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Furthermore, there was no available information about the reasons for cancelations and returns of certain items, preventing me from evaluating this metric accurately. </a:t>
            </a:r>
          </a:p>
          <a:p>
            <a:pPr marL="285750" indent="-285750">
              <a:lnSpc>
                <a:spcPct val="107000"/>
              </a:lnSpc>
              <a:spcAft>
                <a:spcPts val="800"/>
              </a:spcAft>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By addressing these data inconsistencies and obtaining more granular insights into the shipping process, I can better analyze and improve the delivery performance.</a:t>
            </a:r>
            <a:endParaRPr lang="en-US" sz="1600" dirty="0"/>
          </a:p>
        </p:txBody>
      </p:sp>
      <p:sp>
        <p:nvSpPr>
          <p:cNvPr id="5" name="TextBox 4">
            <a:extLst>
              <a:ext uri="{FF2B5EF4-FFF2-40B4-BE49-F238E27FC236}">
                <a16:creationId xmlns:a16="http://schemas.microsoft.com/office/drawing/2014/main" id="{01227E2E-82FC-7CB2-55D6-AD91D3988F40}"/>
              </a:ext>
            </a:extLst>
          </p:cNvPr>
          <p:cNvSpPr txBox="1"/>
          <p:nvPr/>
        </p:nvSpPr>
        <p:spPr>
          <a:xfrm>
            <a:off x="886691" y="471054"/>
            <a:ext cx="10418617" cy="671787"/>
          </a:xfrm>
          <a:prstGeom prst="rect">
            <a:avLst/>
          </a:prstGeom>
          <a:noFill/>
        </p:spPr>
        <p:txBody>
          <a:bodyPr wrap="square" rtlCol="0">
            <a:spAutoFit/>
          </a:bodyPr>
          <a:lstStyle/>
          <a:p>
            <a:pPr>
              <a:lnSpc>
                <a:spcPct val="107000"/>
              </a:lnSpc>
              <a:spcAft>
                <a:spcPts val="800"/>
              </a:spcAft>
            </a:pPr>
            <a:r>
              <a:rPr lang="en-US" sz="1800" u="sng" kern="100" dirty="0">
                <a:effectLst/>
                <a:latin typeface="Arial Black" panose="020B0A04020102020204" pitchFamily="34" charset="0"/>
                <a:ea typeface="Calibri" panose="020F0502020204030204" pitchFamily="34" charset="0"/>
                <a:cs typeface="Times New Roman" panose="02020603050405020304" pitchFamily="18" charset="0"/>
              </a:rPr>
              <a:t>What were the problems, how did you find them and what should we do to fix them?</a:t>
            </a:r>
            <a:endParaRPr lang="en-US" sz="1800" kern="1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329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idx="4294967295"/>
          </p:nvPr>
        </p:nvSpPr>
        <p:spPr>
          <a:xfrm>
            <a:off x="0" y="2405063"/>
            <a:ext cx="7767638" cy="1646237"/>
          </a:xfrm>
        </p:spPr>
        <p:txBody>
          <a:bodyPr/>
          <a:lstStyle/>
          <a:p>
            <a:r>
              <a:rPr lang="en-US" dirty="0">
                <a:latin typeface="Arial Black" panose="020B0A04020102020204" pitchFamily="34" charset="0"/>
              </a:rPr>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4294967295"/>
          </p:nvPr>
        </p:nvSpPr>
        <p:spPr>
          <a:xfrm>
            <a:off x="0" y="3598373"/>
            <a:ext cx="7767638" cy="1096963"/>
          </a:xfrm>
        </p:spPr>
        <p:txBody>
          <a:bodyPr>
            <a:normAutofit fontScale="77500" lnSpcReduction="20000"/>
          </a:bodyPr>
          <a:lstStyle/>
          <a:p>
            <a:r>
              <a:rPr lang="en-US" dirty="0">
                <a:latin typeface="Arial Black" panose="020B0A04020102020204" pitchFamily="34" charset="0"/>
              </a:rPr>
              <a:t>Victor Reichenbach Requião	</a:t>
            </a:r>
          </a:p>
          <a:p>
            <a:r>
              <a:rPr lang="en-US" dirty="0">
                <a:latin typeface="Arial Black" panose="020B0A04020102020204" pitchFamily="34" charset="0"/>
                <a:hlinkClick r:id="rId2"/>
              </a:rPr>
              <a:t>requiaovictor@gmail.com</a:t>
            </a:r>
            <a:endParaRPr lang="en-US" dirty="0">
              <a:latin typeface="Arial Black" panose="020B0A04020102020204" pitchFamily="34" charset="0"/>
            </a:endParaRPr>
          </a:p>
          <a:p>
            <a:r>
              <a:rPr lang="en-US" dirty="0">
                <a:latin typeface="Arial Black" panose="020B0A04020102020204" pitchFamily="34" charset="0"/>
              </a:rPr>
              <a:t>+55 71 99919-8008</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tx1"/>
                </a:solidFill>
                <a:latin typeface="Arial Black" panose="020B0604020202020204" pitchFamily="34" charset="0"/>
                <a:cs typeface="Arial Black" panose="020B0604020202020204" pitchFamily="34" charset="0"/>
              </a:rPr>
              <a:t>Primary 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p:txBody>
          <a:bodyPr/>
          <a:lstStyle/>
          <a:p>
            <a:pPr algn="ctr"/>
            <a:r>
              <a:rPr lang="en-US" sz="2400" dirty="0">
                <a:solidFill>
                  <a:schemeClr val="tx1"/>
                </a:solidFill>
                <a:latin typeface="Sabon Next LT" panose="02000500000000000000" pitchFamily="2" charset="0"/>
                <a:cs typeface="Sabon Next LT" panose="02000500000000000000" pitchFamily="2" charset="0"/>
              </a:rPr>
              <a:t>Analyzing the data for insights</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6A54D5C-BEA4-6603-9696-9EED1F3B5CC9}"/>
              </a:ext>
            </a:extLst>
          </p:cNvPr>
          <p:cNvSpPr>
            <a:spLocks noGrp="1"/>
          </p:cNvSpPr>
          <p:nvPr>
            <p:ph type="sldNum" sz="quarter" idx="12"/>
          </p:nvPr>
        </p:nvSpPr>
        <p:spPr>
          <a:xfrm>
            <a:off x="6855867" y="6041362"/>
            <a:ext cx="683339" cy="365125"/>
          </a:xfrm>
        </p:spPr>
        <p:txBody>
          <a:bodyPr/>
          <a:lstStyle/>
          <a:p>
            <a:fld id="{48F63A3B-78C7-47BE-AE5E-E10140E04643}" type="slidenum">
              <a:rPr lang="en-US" smtClean="0"/>
              <a:t>4</a:t>
            </a:fld>
            <a:endParaRPr lang="en-US" dirty="0"/>
          </a:p>
        </p:txBody>
      </p:sp>
      <p:sp>
        <p:nvSpPr>
          <p:cNvPr id="8" name="TextBox 7">
            <a:extLst>
              <a:ext uri="{FF2B5EF4-FFF2-40B4-BE49-F238E27FC236}">
                <a16:creationId xmlns:a16="http://schemas.microsoft.com/office/drawing/2014/main" id="{B5352914-6E8D-30D6-5FFD-58818BD21534}"/>
              </a:ext>
            </a:extLst>
          </p:cNvPr>
          <p:cNvSpPr txBox="1"/>
          <p:nvPr/>
        </p:nvSpPr>
        <p:spPr>
          <a:xfrm>
            <a:off x="1213503" y="247292"/>
            <a:ext cx="4401084" cy="523220"/>
          </a:xfrm>
          <a:prstGeom prst="rect">
            <a:avLst/>
          </a:prstGeom>
          <a:noFill/>
        </p:spPr>
        <p:txBody>
          <a:bodyPr wrap="square" rtlCol="0">
            <a:spAutoFit/>
          </a:bodyPr>
          <a:lstStyle/>
          <a:p>
            <a:r>
              <a:rPr lang="en-US" sz="2800" dirty="0">
                <a:latin typeface="Arial Black" panose="020B0A04020102020204" pitchFamily="34" charset="0"/>
              </a:rPr>
              <a:t>What</a:t>
            </a:r>
            <a:r>
              <a:rPr lang="pt-BR" sz="2800" dirty="0">
                <a:latin typeface="Arial Black" panose="020B0A04020102020204" pitchFamily="34" charset="0"/>
              </a:rPr>
              <a:t> is </a:t>
            </a:r>
            <a:r>
              <a:rPr lang="pt-BR" sz="2800" dirty="0" err="1">
                <a:latin typeface="Arial Black" panose="020B0A04020102020204" pitchFamily="34" charset="0"/>
              </a:rPr>
              <a:t>the</a:t>
            </a:r>
            <a:r>
              <a:rPr lang="pt-BR" sz="2800" dirty="0">
                <a:latin typeface="Arial Black" panose="020B0A04020102020204" pitchFamily="34" charset="0"/>
              </a:rPr>
              <a:t> data?</a:t>
            </a:r>
            <a:endParaRPr lang="en-US" sz="2800" dirty="0">
              <a:latin typeface="Arial Black" panose="020B0A04020102020204" pitchFamily="34" charset="0"/>
            </a:endParaRPr>
          </a:p>
        </p:txBody>
      </p:sp>
      <p:sp>
        <p:nvSpPr>
          <p:cNvPr id="9" name="TextBox 8">
            <a:extLst>
              <a:ext uri="{FF2B5EF4-FFF2-40B4-BE49-F238E27FC236}">
                <a16:creationId xmlns:a16="http://schemas.microsoft.com/office/drawing/2014/main" id="{750A3E3D-B4AD-4D45-2D61-8E9C2B29B624}"/>
              </a:ext>
            </a:extLst>
          </p:cNvPr>
          <p:cNvSpPr txBox="1"/>
          <p:nvPr/>
        </p:nvSpPr>
        <p:spPr>
          <a:xfrm>
            <a:off x="1213503" y="855970"/>
            <a:ext cx="7997069" cy="5078313"/>
          </a:xfrm>
          <a:prstGeom prst="rect">
            <a:avLst/>
          </a:prstGeom>
          <a:noFill/>
        </p:spPr>
        <p:txBody>
          <a:bodyPr wrap="square" rtlCol="0">
            <a:spAutoFit/>
          </a:bodyPr>
          <a:lstStyle/>
          <a:p>
            <a:pPr marL="285750" indent="-285750">
              <a:buFont typeface="Arial" panose="020B0604020202020204" pitchFamily="34" charset="0"/>
              <a:buChar char="•"/>
            </a:pPr>
            <a:r>
              <a:rPr lang="pt-BR" dirty="0"/>
              <a:t>The </a:t>
            </a:r>
            <a:r>
              <a:rPr lang="pt-BR" dirty="0" err="1"/>
              <a:t>dataset</a:t>
            </a:r>
            <a:r>
              <a:rPr lang="pt-BR" dirty="0"/>
              <a:t> </a:t>
            </a:r>
            <a:r>
              <a:rPr lang="pt-BR" dirty="0" err="1"/>
              <a:t>contains</a:t>
            </a:r>
            <a:r>
              <a:rPr lang="pt-BR" dirty="0"/>
              <a:t> a </a:t>
            </a:r>
            <a:r>
              <a:rPr lang="pt-BR" dirty="0" err="1"/>
              <a:t>historical</a:t>
            </a:r>
            <a:r>
              <a:rPr lang="pt-BR" dirty="0"/>
              <a:t> </a:t>
            </a:r>
            <a:r>
              <a:rPr lang="pt-BR" dirty="0" err="1"/>
              <a:t>shipping</a:t>
            </a:r>
            <a:r>
              <a:rPr lang="pt-BR" dirty="0"/>
              <a:t> </a:t>
            </a:r>
            <a:r>
              <a:rPr lang="pt-BR" dirty="0" err="1"/>
              <a:t>transactions</a:t>
            </a:r>
            <a:r>
              <a:rPr lang="pt-BR" dirty="0"/>
              <a:t>, </a:t>
            </a:r>
            <a:r>
              <a:rPr lang="pt-BR" dirty="0" err="1"/>
              <a:t>covering</a:t>
            </a:r>
            <a:r>
              <a:rPr lang="pt-BR" dirty="0"/>
              <a:t> </a:t>
            </a:r>
            <a:r>
              <a:rPr lang="pt-BR" dirty="0" err="1"/>
              <a:t>the</a:t>
            </a:r>
            <a:r>
              <a:rPr lang="pt-BR" dirty="0"/>
              <a:t> </a:t>
            </a:r>
            <a:r>
              <a:rPr lang="en-US" dirty="0"/>
              <a:t>period</a:t>
            </a:r>
            <a:r>
              <a:rPr lang="pt-BR" dirty="0"/>
              <a:t> </a:t>
            </a:r>
            <a:r>
              <a:rPr lang="pt-BR" dirty="0" err="1"/>
              <a:t>from</a:t>
            </a:r>
            <a:r>
              <a:rPr lang="pt-BR" dirty="0"/>
              <a:t> </a:t>
            </a:r>
            <a:r>
              <a:rPr lang="pt-BR" dirty="0" err="1"/>
              <a:t>September</a:t>
            </a:r>
            <a:r>
              <a:rPr lang="pt-BR" dirty="0"/>
              <a:t> 2021 </a:t>
            </a:r>
            <a:r>
              <a:rPr lang="pt-BR" dirty="0" err="1"/>
              <a:t>to</a:t>
            </a:r>
            <a:r>
              <a:rPr lang="pt-BR" dirty="0"/>
              <a:t> </a:t>
            </a:r>
            <a:r>
              <a:rPr lang="pt-BR" dirty="0" err="1"/>
              <a:t>February</a:t>
            </a:r>
            <a:r>
              <a:rPr lang="pt-BR" dirty="0"/>
              <a:t> 2023.</a:t>
            </a:r>
          </a:p>
          <a:p>
            <a:pPr marL="285750" indent="-285750">
              <a:buFont typeface="Arial" panose="020B0604020202020204" pitchFamily="34" charset="0"/>
              <a:buChar char="•"/>
            </a:pPr>
            <a:endParaRPr lang="pt-BR" dirty="0"/>
          </a:p>
          <a:p>
            <a:r>
              <a:rPr lang="pt-BR" dirty="0"/>
              <a:t>Key </a:t>
            </a:r>
            <a:r>
              <a:rPr lang="pt-BR" dirty="0" err="1"/>
              <a:t>stats</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err="1"/>
              <a:t>Number</a:t>
            </a:r>
            <a:r>
              <a:rPr lang="pt-BR" dirty="0"/>
              <a:t> </a:t>
            </a:r>
            <a:r>
              <a:rPr lang="pt-BR" dirty="0" err="1"/>
              <a:t>of</a:t>
            </a:r>
            <a:r>
              <a:rPr lang="pt-BR" dirty="0"/>
              <a:t> </a:t>
            </a:r>
            <a:r>
              <a:rPr lang="pt-BR" dirty="0" err="1"/>
              <a:t>records</a:t>
            </a:r>
            <a:r>
              <a:rPr lang="pt-BR" dirty="0"/>
              <a:t> in </a:t>
            </a:r>
            <a:r>
              <a:rPr lang="pt-BR" dirty="0" err="1"/>
              <a:t>the</a:t>
            </a:r>
            <a:r>
              <a:rPr lang="pt-BR" dirty="0"/>
              <a:t> </a:t>
            </a:r>
            <a:r>
              <a:rPr lang="pt-BR" dirty="0" err="1"/>
              <a:t>dataset</a:t>
            </a:r>
            <a:r>
              <a:rPr lang="pt-BR" dirty="0"/>
              <a:t>: 42.710</a:t>
            </a:r>
          </a:p>
          <a:p>
            <a:pPr marL="285750" indent="-285750">
              <a:buFont typeface="Arial" panose="020B0604020202020204" pitchFamily="34" charset="0"/>
              <a:buChar char="•"/>
            </a:pPr>
            <a:endParaRPr lang="pt-BR" dirty="0"/>
          </a:p>
          <a:p>
            <a:r>
              <a:rPr lang="pt-BR" dirty="0" err="1"/>
              <a:t>Dataset</a:t>
            </a:r>
            <a:r>
              <a:rPr lang="pt-BR" dirty="0"/>
              <a:t> </a:t>
            </a:r>
            <a:r>
              <a:rPr lang="pt-BR" dirty="0" err="1"/>
              <a:t>Information</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The </a:t>
            </a:r>
            <a:r>
              <a:rPr lang="pt-BR" dirty="0" err="1"/>
              <a:t>dataset</a:t>
            </a:r>
            <a:r>
              <a:rPr lang="pt-BR" dirty="0"/>
              <a:t> </a:t>
            </a:r>
            <a:r>
              <a:rPr lang="pt-BR" dirty="0" err="1"/>
              <a:t>provides</a:t>
            </a:r>
            <a:r>
              <a:rPr lang="pt-BR" dirty="0"/>
              <a:t> </a:t>
            </a:r>
            <a:r>
              <a:rPr lang="pt-BR" dirty="0" err="1"/>
              <a:t>detailed</a:t>
            </a:r>
            <a:r>
              <a:rPr lang="pt-BR" dirty="0"/>
              <a:t> </a:t>
            </a:r>
            <a:r>
              <a:rPr lang="pt-BR" dirty="0" err="1"/>
              <a:t>information</a:t>
            </a:r>
            <a:r>
              <a:rPr lang="pt-BR" dirty="0"/>
              <a:t> on </a:t>
            </a:r>
            <a:r>
              <a:rPr lang="pt-BR" dirty="0" err="1"/>
              <a:t>transit</a:t>
            </a:r>
            <a:r>
              <a:rPr lang="pt-BR" dirty="0"/>
              <a:t>, </a:t>
            </a:r>
            <a:r>
              <a:rPr lang="pt-BR" dirty="0" err="1"/>
              <a:t>starting</a:t>
            </a:r>
            <a:r>
              <a:rPr lang="pt-BR" dirty="0"/>
              <a:t> </a:t>
            </a:r>
            <a:r>
              <a:rPr lang="pt-BR" dirty="0" err="1"/>
              <a:t>from</a:t>
            </a:r>
            <a:r>
              <a:rPr lang="pt-BR" dirty="0"/>
              <a:t> </a:t>
            </a:r>
            <a:r>
              <a:rPr lang="pt-BR" dirty="0" err="1"/>
              <a:t>the</a:t>
            </a:r>
            <a:r>
              <a:rPr lang="pt-BR" dirty="0"/>
              <a:t> </a:t>
            </a:r>
            <a:r>
              <a:rPr lang="pt-BR" dirty="0" err="1"/>
              <a:t>sales</a:t>
            </a:r>
            <a:r>
              <a:rPr lang="pt-BR" dirty="0"/>
              <a:t> </a:t>
            </a:r>
            <a:r>
              <a:rPr lang="pt-BR" dirty="0" err="1"/>
              <a:t>order</a:t>
            </a:r>
            <a:r>
              <a:rPr lang="pt-BR" dirty="0"/>
              <a:t> </a:t>
            </a:r>
            <a:r>
              <a:rPr lang="pt-BR" dirty="0" err="1"/>
              <a:t>to</a:t>
            </a:r>
            <a:r>
              <a:rPr lang="pt-BR" dirty="0"/>
              <a:t> </a:t>
            </a:r>
            <a:r>
              <a:rPr lang="pt-BR" dirty="0" err="1"/>
              <a:t>the</a:t>
            </a:r>
            <a:r>
              <a:rPr lang="pt-BR" dirty="0"/>
              <a:t> delivery date</a:t>
            </a:r>
          </a:p>
          <a:p>
            <a:endParaRPr lang="pt-BR" dirty="0"/>
          </a:p>
          <a:p>
            <a:pPr marL="285750" indent="-285750">
              <a:buFont typeface="Arial" panose="020B0604020202020204" pitchFamily="34" charset="0"/>
              <a:buChar char="•"/>
            </a:pPr>
            <a:r>
              <a:rPr lang="pt-BR" dirty="0"/>
              <a:t>It includes data </a:t>
            </a:r>
            <a:r>
              <a:rPr lang="pt-BR" dirty="0" err="1"/>
              <a:t>such</a:t>
            </a:r>
            <a:r>
              <a:rPr lang="pt-BR" dirty="0"/>
              <a:t> as </a:t>
            </a:r>
            <a:r>
              <a:rPr lang="pt-BR" dirty="0" err="1"/>
              <a:t>the</a:t>
            </a:r>
            <a:r>
              <a:rPr lang="pt-BR" dirty="0"/>
              <a:t> </a:t>
            </a:r>
            <a:r>
              <a:rPr lang="pt-BR" dirty="0" err="1"/>
              <a:t>expected</a:t>
            </a:r>
            <a:r>
              <a:rPr lang="pt-BR" dirty="0"/>
              <a:t> delivery date </a:t>
            </a:r>
            <a:r>
              <a:rPr lang="pt-BR" dirty="0" err="1"/>
              <a:t>and</a:t>
            </a:r>
            <a:r>
              <a:rPr lang="pt-BR" dirty="0"/>
              <a:t> </a:t>
            </a:r>
            <a:r>
              <a:rPr lang="pt-BR" dirty="0" err="1"/>
              <a:t>the</a:t>
            </a:r>
            <a:r>
              <a:rPr lang="pt-BR" dirty="0"/>
              <a:t> </a:t>
            </a:r>
            <a:r>
              <a:rPr lang="pt-BR" dirty="0" err="1"/>
              <a:t>shipping</a:t>
            </a:r>
            <a:r>
              <a:rPr lang="pt-BR" dirty="0"/>
              <a:t> </a:t>
            </a:r>
            <a:r>
              <a:rPr lang="pt-BR" dirty="0" err="1"/>
              <a:t>cost</a:t>
            </a:r>
            <a:r>
              <a:rPr lang="pt-BR" dirty="0"/>
              <a:t> </a:t>
            </a:r>
            <a:r>
              <a:rPr lang="pt-BR" dirty="0" err="1"/>
              <a:t>associated</a:t>
            </a:r>
            <a:r>
              <a:rPr lang="pt-BR" dirty="0"/>
              <a:t> </a:t>
            </a:r>
            <a:r>
              <a:rPr lang="pt-BR" dirty="0" err="1"/>
              <a:t>with</a:t>
            </a:r>
            <a:r>
              <a:rPr lang="pt-BR" dirty="0"/>
              <a:t> </a:t>
            </a:r>
            <a:r>
              <a:rPr lang="pt-BR" dirty="0" err="1"/>
              <a:t>each</a:t>
            </a:r>
            <a:r>
              <a:rPr lang="pt-BR" dirty="0"/>
              <a:t> delivery</a:t>
            </a:r>
          </a:p>
          <a:p>
            <a:endParaRPr lang="pt-BR" dirty="0"/>
          </a:p>
          <a:p>
            <a:pPr marL="285750" indent="-285750">
              <a:buFont typeface="Arial" panose="020B0604020202020204" pitchFamily="34" charset="0"/>
              <a:buChar char="•"/>
            </a:pPr>
            <a:r>
              <a:rPr lang="pt-BR" dirty="0"/>
              <a:t>The </a:t>
            </a:r>
            <a:r>
              <a:rPr lang="pt-BR" dirty="0" err="1"/>
              <a:t>dataset</a:t>
            </a:r>
            <a:r>
              <a:rPr lang="pt-BR" dirty="0"/>
              <a:t> covers deliveries </a:t>
            </a:r>
            <a:r>
              <a:rPr lang="pt-BR" dirty="0" err="1"/>
              <a:t>performed</a:t>
            </a:r>
            <a:r>
              <a:rPr lang="pt-BR" dirty="0"/>
              <a:t> </a:t>
            </a:r>
            <a:r>
              <a:rPr lang="pt-BR" dirty="0" err="1"/>
              <a:t>by</a:t>
            </a:r>
            <a:r>
              <a:rPr lang="pt-BR" dirty="0"/>
              <a:t> </a:t>
            </a:r>
            <a:r>
              <a:rPr lang="pt-BR" dirty="0" err="1"/>
              <a:t>two</a:t>
            </a:r>
            <a:r>
              <a:rPr lang="pt-BR" dirty="0"/>
              <a:t> </a:t>
            </a:r>
            <a:r>
              <a:rPr lang="pt-BR" dirty="0" err="1"/>
              <a:t>providers</a:t>
            </a:r>
            <a:endParaRPr lang="pt-BR" dirty="0"/>
          </a:p>
          <a:p>
            <a:endParaRPr lang="pt-BR" dirty="0"/>
          </a:p>
          <a:p>
            <a:pPr marL="285750" indent="-285750">
              <a:buFont typeface="Arial" panose="020B0604020202020204" pitchFamily="34" charset="0"/>
              <a:buChar char="•"/>
            </a:pPr>
            <a:r>
              <a:rPr lang="pt-BR" dirty="0" err="1"/>
              <a:t>Geographical</a:t>
            </a:r>
            <a:r>
              <a:rPr lang="pt-BR" dirty="0"/>
              <a:t> data </a:t>
            </a:r>
            <a:r>
              <a:rPr lang="pt-BR" dirty="0" err="1"/>
              <a:t>such</a:t>
            </a:r>
            <a:r>
              <a:rPr lang="pt-BR" dirty="0"/>
              <a:t> as </a:t>
            </a:r>
            <a:r>
              <a:rPr lang="pt-BR" dirty="0" err="1"/>
              <a:t>the</a:t>
            </a:r>
            <a:r>
              <a:rPr lang="pt-BR" dirty="0"/>
              <a:t> </a:t>
            </a:r>
            <a:r>
              <a:rPr lang="pt-BR" dirty="0" err="1"/>
              <a:t>state</a:t>
            </a:r>
            <a:r>
              <a:rPr lang="pt-BR" dirty="0"/>
              <a:t> </a:t>
            </a:r>
            <a:r>
              <a:rPr lang="pt-BR" dirty="0" err="1"/>
              <a:t>the</a:t>
            </a:r>
            <a:r>
              <a:rPr lang="pt-BR" dirty="0"/>
              <a:t> deliveries </a:t>
            </a:r>
            <a:r>
              <a:rPr lang="pt-BR" dirty="0" err="1"/>
              <a:t>were</a:t>
            </a:r>
            <a:r>
              <a:rPr lang="pt-BR" dirty="0"/>
              <a:t> </a:t>
            </a:r>
            <a:r>
              <a:rPr lang="pt-BR" dirty="0" err="1"/>
              <a:t>made</a:t>
            </a:r>
            <a:endParaRPr lang="pt-BR" dirty="0"/>
          </a:p>
        </p:txBody>
      </p:sp>
    </p:spTree>
    <p:extLst>
      <p:ext uri="{BB962C8B-B14F-4D97-AF65-F5344CB8AC3E}">
        <p14:creationId xmlns:p14="http://schemas.microsoft.com/office/powerpoint/2010/main" val="282365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1915-959B-2B86-0EB6-7E4B186A8E1E}"/>
              </a:ext>
            </a:extLst>
          </p:cNvPr>
          <p:cNvSpPr>
            <a:spLocks noGrp="1"/>
          </p:cNvSpPr>
          <p:nvPr>
            <p:ph type="title" idx="4294967295"/>
          </p:nvPr>
        </p:nvSpPr>
        <p:spPr>
          <a:xfrm>
            <a:off x="1520825" y="1235075"/>
            <a:ext cx="10671175" cy="766763"/>
          </a:xfrm>
        </p:spPr>
        <p:txBody>
          <a:bodyPr/>
          <a:lstStyle/>
          <a:p>
            <a:r>
              <a:rPr lang="pt-BR" sz="4000" dirty="0" err="1">
                <a:solidFill>
                  <a:schemeClr val="tx1"/>
                </a:solidFill>
                <a:latin typeface="Arial Black" panose="020B0A04020102020204" pitchFamily="34" charset="0"/>
              </a:rPr>
              <a:t>Selecting</a:t>
            </a:r>
            <a:r>
              <a:rPr lang="pt-BR" sz="4000" dirty="0">
                <a:solidFill>
                  <a:schemeClr val="tx1"/>
                </a:solidFill>
                <a:latin typeface="Arial Black" panose="020B0A04020102020204" pitchFamily="34" charset="0"/>
              </a:rPr>
              <a:t> </a:t>
            </a:r>
            <a:r>
              <a:rPr lang="pt-BR" sz="4000" dirty="0" err="1">
                <a:solidFill>
                  <a:schemeClr val="tx1"/>
                </a:solidFill>
                <a:latin typeface="Arial Black" panose="020B0A04020102020204" pitchFamily="34" charset="0"/>
              </a:rPr>
              <a:t>the</a:t>
            </a:r>
            <a:r>
              <a:rPr lang="pt-BR" sz="4000" dirty="0">
                <a:solidFill>
                  <a:schemeClr val="tx1"/>
                </a:solidFill>
                <a:latin typeface="Arial Black" panose="020B0A04020102020204" pitchFamily="34" charset="0"/>
              </a:rPr>
              <a:t> </a:t>
            </a:r>
            <a:r>
              <a:rPr lang="pt-BR" sz="4000" dirty="0" err="1">
                <a:solidFill>
                  <a:schemeClr val="tx1"/>
                </a:solidFill>
                <a:latin typeface="Arial Black" panose="020B0A04020102020204" pitchFamily="34" charset="0"/>
              </a:rPr>
              <a:t>right</a:t>
            </a:r>
            <a:r>
              <a:rPr lang="pt-BR" sz="4000" dirty="0">
                <a:solidFill>
                  <a:schemeClr val="tx1"/>
                </a:solidFill>
                <a:latin typeface="Arial Black" panose="020B0A04020102020204" pitchFamily="34" charset="0"/>
              </a:rPr>
              <a:t> </a:t>
            </a:r>
            <a:r>
              <a:rPr lang="pt-BR" sz="4000" dirty="0" err="1">
                <a:solidFill>
                  <a:schemeClr val="tx1"/>
                </a:solidFill>
                <a:latin typeface="Arial Black" panose="020B0A04020102020204" pitchFamily="34" charset="0"/>
              </a:rPr>
              <a:t>kpi</a:t>
            </a:r>
            <a:r>
              <a:rPr lang="pt-BR" sz="4000" dirty="0">
                <a:solidFill>
                  <a:schemeClr val="tx1"/>
                </a:solidFill>
                <a:latin typeface="Arial Black" panose="020B0A04020102020204" pitchFamily="34" charset="0"/>
              </a:rPr>
              <a:t>:</a:t>
            </a:r>
            <a:endParaRPr lang="en-US" sz="4000" dirty="0">
              <a:solidFill>
                <a:schemeClr val="tx1"/>
              </a:solidFill>
              <a:latin typeface="Arial Black" panose="020B0A04020102020204" pitchFamily="34" charset="0"/>
            </a:endParaRPr>
          </a:p>
        </p:txBody>
      </p:sp>
      <p:sp>
        <p:nvSpPr>
          <p:cNvPr id="43" name="TextBox 42">
            <a:extLst>
              <a:ext uri="{FF2B5EF4-FFF2-40B4-BE49-F238E27FC236}">
                <a16:creationId xmlns:a16="http://schemas.microsoft.com/office/drawing/2014/main" id="{108E14F2-B402-CB36-4EA5-CE1C38CDA163}"/>
              </a:ext>
            </a:extLst>
          </p:cNvPr>
          <p:cNvSpPr txBox="1"/>
          <p:nvPr/>
        </p:nvSpPr>
        <p:spPr>
          <a:xfrm>
            <a:off x="1375873" y="2213361"/>
            <a:ext cx="7981772" cy="2585323"/>
          </a:xfrm>
          <a:prstGeom prst="rect">
            <a:avLst/>
          </a:prstGeom>
          <a:noFill/>
        </p:spPr>
        <p:txBody>
          <a:bodyPr wrap="square" rtlCol="0">
            <a:spAutoFit/>
          </a:bodyPr>
          <a:lstStyle/>
          <a:p>
            <a:pPr marL="285750" indent="-285750">
              <a:buFont typeface="Arial" panose="020B0604020202020204" pitchFamily="34" charset="0"/>
              <a:buChar char="•"/>
            </a:pPr>
            <a:r>
              <a:rPr lang="pt-BR" dirty="0" err="1"/>
              <a:t>Shipment</a:t>
            </a:r>
            <a:r>
              <a:rPr lang="pt-BR" dirty="0"/>
              <a:t> time</a:t>
            </a:r>
          </a:p>
          <a:p>
            <a:endParaRPr lang="pt-BR" dirty="0"/>
          </a:p>
          <a:p>
            <a:pPr marL="285750" indent="-285750">
              <a:buFont typeface="Arial" panose="020B0604020202020204" pitchFamily="34" charset="0"/>
              <a:buChar char="•"/>
            </a:pPr>
            <a:r>
              <a:rPr lang="pt-BR" dirty="0" err="1"/>
              <a:t>Shipment</a:t>
            </a:r>
            <a:r>
              <a:rPr lang="pt-BR" dirty="0"/>
              <a:t> </a:t>
            </a:r>
            <a:r>
              <a:rPr lang="pt-BR" dirty="0" err="1"/>
              <a:t>Cost</a:t>
            </a:r>
            <a:endParaRPr lang="pt-BR" dirty="0"/>
          </a:p>
          <a:p>
            <a:endParaRPr lang="pt-BR" dirty="0"/>
          </a:p>
          <a:p>
            <a:pPr marL="285750" indent="-285750">
              <a:buFont typeface="Arial" panose="020B0604020202020204" pitchFamily="34" charset="0"/>
              <a:buChar char="•"/>
            </a:pPr>
            <a:r>
              <a:rPr lang="pt-BR" dirty="0"/>
              <a:t>On-time deliveries (OTD)</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Transit time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err="1"/>
              <a:t>Customer</a:t>
            </a:r>
            <a:r>
              <a:rPr lang="pt-BR" dirty="0"/>
              <a:t> Feedback </a:t>
            </a:r>
            <a:r>
              <a:rPr lang="pt-BR" dirty="0" err="1"/>
              <a:t>if</a:t>
            </a:r>
            <a:r>
              <a:rPr lang="pt-BR" dirty="0"/>
              <a:t> </a:t>
            </a:r>
            <a:r>
              <a:rPr lang="pt-BR" dirty="0" err="1"/>
              <a:t>avaliable</a:t>
            </a:r>
            <a:endParaRPr lang="en-US" dirty="0"/>
          </a:p>
        </p:txBody>
      </p:sp>
    </p:spTree>
    <p:extLst>
      <p:ext uri="{BB962C8B-B14F-4D97-AF65-F5344CB8AC3E}">
        <p14:creationId xmlns:p14="http://schemas.microsoft.com/office/powerpoint/2010/main" val="416486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579D-CF14-92D6-CF94-5D47C0ECD58F}"/>
              </a:ext>
            </a:extLst>
          </p:cNvPr>
          <p:cNvSpPr>
            <a:spLocks noGrp="1"/>
          </p:cNvSpPr>
          <p:nvPr>
            <p:ph type="title" idx="4294967295"/>
          </p:nvPr>
        </p:nvSpPr>
        <p:spPr>
          <a:xfrm>
            <a:off x="2232025" y="346075"/>
            <a:ext cx="9959975" cy="768350"/>
          </a:xfrm>
        </p:spPr>
        <p:txBody>
          <a:bodyPr/>
          <a:lstStyle/>
          <a:p>
            <a:r>
              <a:rPr lang="pt-BR" sz="3200" b="1" dirty="0" err="1">
                <a:solidFill>
                  <a:schemeClr val="tx1"/>
                </a:solidFill>
                <a:latin typeface="Arial Black" panose="020B0A04020102020204" pitchFamily="34" charset="0"/>
              </a:rPr>
              <a:t>Calculations</a:t>
            </a:r>
            <a:r>
              <a:rPr lang="pt-BR" sz="3200" b="1" dirty="0">
                <a:solidFill>
                  <a:schemeClr val="tx1"/>
                </a:solidFill>
                <a:latin typeface="Arial Black" panose="020B0A04020102020204" pitchFamily="34" charset="0"/>
              </a:rPr>
              <a:t> </a:t>
            </a:r>
            <a:r>
              <a:rPr lang="pt-BR" sz="3200" b="1" dirty="0" err="1">
                <a:solidFill>
                  <a:schemeClr val="tx1"/>
                </a:solidFill>
                <a:latin typeface="Arial Black" panose="020B0A04020102020204" pitchFamily="34" charset="0"/>
              </a:rPr>
              <a:t>added</a:t>
            </a:r>
            <a:r>
              <a:rPr lang="pt-BR" sz="3200" b="1" dirty="0">
                <a:solidFill>
                  <a:schemeClr val="tx1"/>
                </a:solidFill>
                <a:latin typeface="Arial Black" panose="020B0A04020102020204" pitchFamily="34" charset="0"/>
              </a:rPr>
              <a:t> </a:t>
            </a:r>
            <a:r>
              <a:rPr lang="pt-BR" sz="3200" b="1" dirty="0" err="1">
                <a:solidFill>
                  <a:schemeClr val="tx1"/>
                </a:solidFill>
                <a:latin typeface="Arial Black" panose="020B0A04020102020204" pitchFamily="34" charset="0"/>
              </a:rPr>
              <a:t>to</a:t>
            </a:r>
            <a:r>
              <a:rPr lang="pt-BR" sz="3200" b="1" dirty="0">
                <a:solidFill>
                  <a:schemeClr val="tx1"/>
                </a:solidFill>
                <a:latin typeface="Arial Black" panose="020B0A04020102020204" pitchFamily="34" charset="0"/>
              </a:rPr>
              <a:t> </a:t>
            </a:r>
            <a:r>
              <a:rPr lang="pt-BR" sz="3200" b="1" dirty="0" err="1">
                <a:solidFill>
                  <a:schemeClr val="tx1"/>
                </a:solidFill>
                <a:latin typeface="Arial Black" panose="020B0A04020102020204" pitchFamily="34" charset="0"/>
              </a:rPr>
              <a:t>the</a:t>
            </a:r>
            <a:r>
              <a:rPr lang="pt-BR" sz="3200" b="1" dirty="0">
                <a:solidFill>
                  <a:schemeClr val="tx1"/>
                </a:solidFill>
                <a:latin typeface="Arial Black" panose="020B0A04020102020204" pitchFamily="34" charset="0"/>
              </a:rPr>
              <a:t> </a:t>
            </a:r>
            <a:r>
              <a:rPr lang="pt-BR" sz="3200" b="1" dirty="0" err="1">
                <a:solidFill>
                  <a:schemeClr val="tx1"/>
                </a:solidFill>
                <a:latin typeface="Arial Black" panose="020B0A04020102020204" pitchFamily="34" charset="0"/>
              </a:rPr>
              <a:t>dataset</a:t>
            </a:r>
            <a:endParaRPr lang="en-US" sz="3200" b="1"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346F0C3-AE91-C831-61F7-DEBE1FE7031C}"/>
              </a:ext>
            </a:extLst>
          </p:cNvPr>
          <p:cNvSpPr>
            <a:spLocks noGrp="1"/>
          </p:cNvSpPr>
          <p:nvPr>
            <p:ph idx="4294967295"/>
          </p:nvPr>
        </p:nvSpPr>
        <p:spPr>
          <a:xfrm>
            <a:off x="2232025" y="1209675"/>
            <a:ext cx="7270898" cy="4575175"/>
          </a:xfrm>
        </p:spPr>
        <p:txBody>
          <a:bodyPr/>
          <a:lstStyle/>
          <a:p>
            <a:pPr marL="342900" indent="-342900">
              <a:buFont typeface="Arial" panose="020B0604020202020204" pitchFamily="34" charset="0"/>
              <a:buChar char="•"/>
            </a:pPr>
            <a:r>
              <a:rPr lang="pt-BR" dirty="0"/>
              <a:t>Delivery time </a:t>
            </a:r>
            <a:r>
              <a:rPr lang="pt-BR" dirty="0" err="1"/>
              <a:t>from</a:t>
            </a:r>
            <a:r>
              <a:rPr lang="pt-BR" dirty="0"/>
              <a:t> </a:t>
            </a:r>
            <a:r>
              <a:rPr lang="pt-BR" dirty="0" err="1"/>
              <a:t>sales</a:t>
            </a:r>
            <a:r>
              <a:rPr lang="pt-BR" dirty="0"/>
              <a:t> </a:t>
            </a:r>
          </a:p>
          <a:p>
            <a:pPr marL="342900" indent="-342900">
              <a:buFont typeface="Arial" panose="020B0604020202020204" pitchFamily="34" charset="0"/>
              <a:buChar char="•"/>
            </a:pPr>
            <a:r>
              <a:rPr lang="pt-BR" dirty="0"/>
              <a:t>Delivery time </a:t>
            </a:r>
            <a:r>
              <a:rPr lang="pt-BR" dirty="0" err="1"/>
              <a:t>from</a:t>
            </a:r>
            <a:r>
              <a:rPr lang="pt-BR" dirty="0"/>
              <a:t> </a:t>
            </a:r>
            <a:r>
              <a:rPr lang="pt-BR" dirty="0" err="1"/>
              <a:t>order</a:t>
            </a:r>
            <a:endParaRPr lang="pt-BR" dirty="0"/>
          </a:p>
          <a:p>
            <a:pPr marL="342900" indent="-342900">
              <a:buFont typeface="Arial" panose="020B0604020202020204" pitchFamily="34" charset="0"/>
              <a:buChar char="•"/>
            </a:pPr>
            <a:r>
              <a:rPr lang="pt-BR" dirty="0"/>
              <a:t>Transit time </a:t>
            </a:r>
            <a:r>
              <a:rPr lang="pt-BR" dirty="0" err="1"/>
              <a:t>between</a:t>
            </a:r>
            <a:r>
              <a:rPr lang="pt-BR" dirty="0"/>
              <a:t> </a:t>
            </a:r>
            <a:r>
              <a:rPr lang="pt-BR" dirty="0" err="1"/>
              <a:t>each</a:t>
            </a:r>
            <a:r>
              <a:rPr lang="pt-BR" dirty="0"/>
              <a:t> phase </a:t>
            </a:r>
            <a:r>
              <a:rPr lang="pt-BR" dirty="0" err="1"/>
              <a:t>of</a:t>
            </a:r>
            <a:r>
              <a:rPr lang="pt-BR" dirty="0"/>
              <a:t> delivery</a:t>
            </a:r>
          </a:p>
          <a:p>
            <a:pPr marL="342900" indent="-342900">
              <a:buFont typeface="Arial" panose="020B0604020202020204" pitchFamily="34" charset="0"/>
              <a:buChar char="•"/>
            </a:pPr>
            <a:r>
              <a:rPr lang="pt-BR" dirty="0"/>
              <a:t>On-time delivery rate (OTD)</a:t>
            </a:r>
          </a:p>
          <a:p>
            <a:pPr marL="342900" indent="-342900">
              <a:buFont typeface="Arial" panose="020B0604020202020204" pitchFamily="34" charset="0"/>
              <a:buChar char="•"/>
            </a:pPr>
            <a:r>
              <a:rPr lang="pt-BR" dirty="0" err="1"/>
              <a:t>Successful</a:t>
            </a:r>
            <a:r>
              <a:rPr lang="pt-BR" dirty="0"/>
              <a:t> delivery rate</a:t>
            </a:r>
          </a:p>
          <a:p>
            <a:pPr marL="342900" indent="-342900">
              <a:buFont typeface="Arial" panose="020B0604020202020204" pitchFamily="34" charset="0"/>
              <a:buChar char="•"/>
            </a:pPr>
            <a:r>
              <a:rPr lang="pt-BR" dirty="0"/>
              <a:t>Rates per </a:t>
            </a:r>
            <a:r>
              <a:rPr lang="pt-BR" dirty="0" err="1"/>
              <a:t>provider</a:t>
            </a:r>
            <a:endParaRPr lang="pt-BR" dirty="0"/>
          </a:p>
          <a:p>
            <a:pPr marL="342900" indent="-342900">
              <a:buFont typeface="Arial" panose="020B0604020202020204" pitchFamily="34" charset="0"/>
              <a:buChar char="•"/>
            </a:pPr>
            <a:r>
              <a:rPr lang="pt-BR" dirty="0"/>
              <a:t>Rates per </a:t>
            </a:r>
            <a:r>
              <a:rPr lang="pt-BR" dirty="0" err="1"/>
              <a:t>region</a:t>
            </a:r>
            <a:endParaRPr lang="pt-BR" dirty="0"/>
          </a:p>
          <a:p>
            <a:pPr marL="342900" indent="-342900">
              <a:buFont typeface="Arial" panose="020B0604020202020204" pitchFamily="34" charset="0"/>
              <a:buChar char="•"/>
            </a:pPr>
            <a:r>
              <a:rPr lang="pt-BR" dirty="0" err="1"/>
              <a:t>Averages</a:t>
            </a:r>
            <a:endParaRPr lang="en-US" dirty="0"/>
          </a:p>
        </p:txBody>
      </p:sp>
    </p:spTree>
    <p:extLst>
      <p:ext uri="{BB962C8B-B14F-4D97-AF65-F5344CB8AC3E}">
        <p14:creationId xmlns:p14="http://schemas.microsoft.com/office/powerpoint/2010/main" val="17620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F0D530-BCC0-C556-2005-8AA09AB67ACB}"/>
              </a:ext>
            </a:extLst>
          </p:cNvPr>
          <p:cNvSpPr txBox="1"/>
          <p:nvPr/>
        </p:nvSpPr>
        <p:spPr>
          <a:xfrm>
            <a:off x="1467703" y="2767280"/>
            <a:ext cx="7261540" cy="1323439"/>
          </a:xfrm>
          <a:prstGeom prst="rect">
            <a:avLst/>
          </a:prstGeom>
          <a:noFill/>
        </p:spPr>
        <p:txBody>
          <a:bodyPr wrap="none" rtlCol="0">
            <a:spAutoFit/>
          </a:bodyPr>
          <a:lstStyle/>
          <a:p>
            <a:pPr algn="ctr"/>
            <a:r>
              <a:rPr lang="pt-BR" sz="4000" dirty="0">
                <a:latin typeface="Arial Black" panose="020B0A04020102020204" pitchFamily="34" charset="0"/>
              </a:rPr>
              <a:t>TRENDS AND PATTERNS </a:t>
            </a:r>
          </a:p>
          <a:p>
            <a:pPr algn="ctr"/>
            <a:r>
              <a:rPr lang="pt-BR" sz="4000" dirty="0">
                <a:latin typeface="Arial Black" panose="020B0A04020102020204" pitchFamily="34" charset="0"/>
              </a:rPr>
              <a:t>IN THE DATASET</a:t>
            </a:r>
            <a:endParaRPr lang="en-US" dirty="0">
              <a:latin typeface="Arial Black" panose="020B0A04020102020204" pitchFamily="34" charset="0"/>
            </a:endParaRPr>
          </a:p>
        </p:txBody>
      </p:sp>
    </p:spTree>
    <p:extLst>
      <p:ext uri="{BB962C8B-B14F-4D97-AF65-F5344CB8AC3E}">
        <p14:creationId xmlns:p14="http://schemas.microsoft.com/office/powerpoint/2010/main" val="355720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755B0E7-68EF-31D8-53BD-50A1B1FD2788}"/>
              </a:ext>
            </a:extLst>
          </p:cNvPr>
          <p:cNvSpPr>
            <a:spLocks noGrp="1"/>
          </p:cNvSpPr>
          <p:nvPr>
            <p:ph type="sldNum" sz="quarter" idx="12"/>
          </p:nvPr>
        </p:nvSpPr>
        <p:spPr/>
        <p:txBody>
          <a:bodyPr/>
          <a:lstStyle/>
          <a:p>
            <a:fld id="{48F63A3B-78C7-47BE-AE5E-E10140E04643}" type="slidenum">
              <a:rPr lang="en-US" smtClean="0"/>
              <a:t>8</a:t>
            </a:fld>
            <a:endParaRPr lang="en-US" dirty="0"/>
          </a:p>
        </p:txBody>
      </p:sp>
      <p:graphicFrame>
        <p:nvGraphicFramePr>
          <p:cNvPr id="6" name="Chart 5">
            <a:extLst>
              <a:ext uri="{FF2B5EF4-FFF2-40B4-BE49-F238E27FC236}">
                <a16:creationId xmlns:a16="http://schemas.microsoft.com/office/drawing/2014/main" id="{FB7F8D71-AA32-38D7-E924-57DD0358CDD6}"/>
              </a:ext>
            </a:extLst>
          </p:cNvPr>
          <p:cNvGraphicFramePr/>
          <p:nvPr>
            <p:extLst>
              <p:ext uri="{D42A27DB-BD31-4B8C-83A1-F6EECF244321}">
                <p14:modId xmlns:p14="http://schemas.microsoft.com/office/powerpoint/2010/main" val="886808654"/>
              </p:ext>
            </p:extLst>
          </p:nvPr>
        </p:nvGraphicFramePr>
        <p:xfrm>
          <a:off x="2982432" y="457200"/>
          <a:ext cx="6227135" cy="460239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A176140-4ED4-1F31-AC12-C4326B85B7EE}"/>
              </a:ext>
            </a:extLst>
          </p:cNvPr>
          <p:cNvSpPr txBox="1"/>
          <p:nvPr/>
        </p:nvSpPr>
        <p:spPr>
          <a:xfrm>
            <a:off x="2982432" y="5372099"/>
            <a:ext cx="6690957" cy="923330"/>
          </a:xfrm>
          <a:prstGeom prst="rect">
            <a:avLst/>
          </a:prstGeom>
          <a:noFill/>
        </p:spPr>
        <p:txBody>
          <a:bodyPr wrap="square" rtlCol="0">
            <a:spAutoFit/>
          </a:bodyPr>
          <a:lstStyle/>
          <a:p>
            <a:pPr marL="285750" indent="-285750">
              <a:buFont typeface="Arial" panose="020B0604020202020204" pitchFamily="34" charset="0"/>
              <a:buChar char="•"/>
            </a:pPr>
            <a:r>
              <a:rPr lang="pt-BR" dirty="0">
                <a:solidFill>
                  <a:schemeClr val="accent6"/>
                </a:solidFill>
              </a:rPr>
              <a:t>98,85%</a:t>
            </a:r>
            <a:r>
              <a:rPr lang="pt-BR" dirty="0"/>
              <a:t> </a:t>
            </a:r>
            <a:r>
              <a:rPr lang="pt-BR" dirty="0" err="1"/>
              <a:t>of</a:t>
            </a:r>
            <a:r>
              <a:rPr lang="pt-BR" dirty="0"/>
              <a:t> </a:t>
            </a:r>
            <a:r>
              <a:rPr lang="pt-BR" dirty="0" err="1"/>
              <a:t>the</a:t>
            </a:r>
            <a:r>
              <a:rPr lang="pt-BR" dirty="0"/>
              <a:t> deliveries </a:t>
            </a:r>
            <a:r>
              <a:rPr lang="pt-BR" dirty="0" err="1"/>
              <a:t>were</a:t>
            </a:r>
            <a:r>
              <a:rPr lang="pt-BR" dirty="0"/>
              <a:t> </a:t>
            </a:r>
            <a:r>
              <a:rPr lang="pt-BR" dirty="0" err="1">
                <a:solidFill>
                  <a:schemeClr val="accent6"/>
                </a:solidFill>
              </a:rPr>
              <a:t>successfuly</a:t>
            </a:r>
            <a:r>
              <a:rPr lang="pt-BR" dirty="0">
                <a:solidFill>
                  <a:schemeClr val="accent6"/>
                </a:solidFill>
              </a:rPr>
              <a:t> </a:t>
            </a:r>
            <a:r>
              <a:rPr lang="pt-BR" dirty="0" err="1">
                <a:solidFill>
                  <a:schemeClr val="accent6"/>
                </a:solidFill>
              </a:rPr>
              <a:t>completed</a:t>
            </a:r>
            <a:r>
              <a:rPr lang="pt-BR" dirty="0"/>
              <a:t>.</a:t>
            </a:r>
          </a:p>
          <a:p>
            <a:pPr marL="285750" indent="-285750">
              <a:buFont typeface="Arial" panose="020B0604020202020204" pitchFamily="34" charset="0"/>
              <a:buChar char="•"/>
            </a:pPr>
            <a:r>
              <a:rPr lang="pt-BR" dirty="0">
                <a:solidFill>
                  <a:srgbClr val="FF0000"/>
                </a:solidFill>
              </a:rPr>
              <a:t>1,04%</a:t>
            </a:r>
            <a:r>
              <a:rPr lang="pt-BR" dirty="0"/>
              <a:t> </a:t>
            </a:r>
            <a:r>
              <a:rPr lang="pt-BR" dirty="0" err="1"/>
              <a:t>of</a:t>
            </a:r>
            <a:r>
              <a:rPr lang="pt-BR" dirty="0"/>
              <a:t> </a:t>
            </a:r>
            <a:r>
              <a:rPr lang="pt-BR" dirty="0" err="1"/>
              <a:t>the</a:t>
            </a:r>
            <a:r>
              <a:rPr lang="pt-BR" dirty="0"/>
              <a:t> deliveries </a:t>
            </a:r>
            <a:r>
              <a:rPr lang="pt-BR" dirty="0" err="1"/>
              <a:t>were</a:t>
            </a:r>
            <a:r>
              <a:rPr lang="pt-BR" dirty="0"/>
              <a:t> </a:t>
            </a:r>
            <a:r>
              <a:rPr lang="pt-BR" dirty="0" err="1">
                <a:solidFill>
                  <a:srgbClr val="FF0000"/>
                </a:solidFill>
              </a:rPr>
              <a:t>returned</a:t>
            </a:r>
            <a:r>
              <a:rPr lang="pt-BR" dirty="0"/>
              <a:t> for </a:t>
            </a:r>
            <a:r>
              <a:rPr lang="pt-BR" dirty="0" err="1"/>
              <a:t>various</a:t>
            </a:r>
            <a:r>
              <a:rPr lang="pt-BR" dirty="0"/>
              <a:t> </a:t>
            </a:r>
            <a:r>
              <a:rPr lang="pt-BR" dirty="0" err="1"/>
              <a:t>reasons</a:t>
            </a:r>
            <a:r>
              <a:rPr lang="pt-BR" dirty="0"/>
              <a:t>.</a:t>
            </a:r>
          </a:p>
          <a:p>
            <a:pPr marL="285750" indent="-285750">
              <a:buFont typeface="Arial" panose="020B0604020202020204" pitchFamily="34" charset="0"/>
              <a:buChar char="•"/>
            </a:pPr>
            <a:r>
              <a:rPr lang="pt-BR" dirty="0">
                <a:solidFill>
                  <a:srgbClr val="FF0000"/>
                </a:solidFill>
              </a:rPr>
              <a:t>0,11%</a:t>
            </a:r>
            <a:r>
              <a:rPr lang="pt-BR" dirty="0"/>
              <a:t> </a:t>
            </a:r>
            <a:r>
              <a:rPr lang="pt-BR" dirty="0" err="1"/>
              <a:t>of</a:t>
            </a:r>
            <a:r>
              <a:rPr lang="pt-BR" dirty="0"/>
              <a:t> </a:t>
            </a:r>
            <a:r>
              <a:rPr lang="pt-BR" dirty="0" err="1"/>
              <a:t>the</a:t>
            </a:r>
            <a:r>
              <a:rPr lang="pt-BR" dirty="0"/>
              <a:t> deliveries </a:t>
            </a:r>
            <a:r>
              <a:rPr lang="pt-BR" dirty="0" err="1"/>
              <a:t>were</a:t>
            </a:r>
            <a:r>
              <a:rPr lang="pt-BR" dirty="0"/>
              <a:t> </a:t>
            </a:r>
            <a:r>
              <a:rPr lang="pt-BR" dirty="0" err="1">
                <a:solidFill>
                  <a:srgbClr val="FF0000"/>
                </a:solidFill>
              </a:rPr>
              <a:t>cancelled</a:t>
            </a:r>
            <a:r>
              <a:rPr lang="pt-BR" dirty="0"/>
              <a:t>.</a:t>
            </a:r>
            <a:endParaRPr lang="en-US" dirty="0"/>
          </a:p>
        </p:txBody>
      </p:sp>
    </p:spTree>
    <p:extLst>
      <p:ext uri="{BB962C8B-B14F-4D97-AF65-F5344CB8AC3E}">
        <p14:creationId xmlns:p14="http://schemas.microsoft.com/office/powerpoint/2010/main" val="155694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015BCD9F-2894-C687-5C99-791BDFC7E52E}"/>
              </a:ext>
            </a:extLst>
          </p:cNvPr>
          <p:cNvGraphicFramePr/>
          <p:nvPr>
            <p:extLst>
              <p:ext uri="{D42A27DB-BD31-4B8C-83A1-F6EECF244321}">
                <p14:modId xmlns:p14="http://schemas.microsoft.com/office/powerpoint/2010/main" val="1282022017"/>
              </p:ext>
            </p:extLst>
          </p:nvPr>
        </p:nvGraphicFramePr>
        <p:xfrm>
          <a:off x="129309" y="937684"/>
          <a:ext cx="5033818" cy="276609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BF1C10F-A993-2357-41BA-CF0B95B7A535}"/>
              </a:ext>
            </a:extLst>
          </p:cNvPr>
          <p:cNvSpPr txBox="1"/>
          <p:nvPr/>
        </p:nvSpPr>
        <p:spPr>
          <a:xfrm>
            <a:off x="3394395" y="187903"/>
            <a:ext cx="5397824" cy="584775"/>
          </a:xfrm>
          <a:prstGeom prst="rect">
            <a:avLst/>
          </a:prstGeom>
          <a:noFill/>
        </p:spPr>
        <p:txBody>
          <a:bodyPr wrap="none" rtlCol="0">
            <a:spAutoFit/>
          </a:bodyPr>
          <a:lstStyle/>
          <a:p>
            <a:r>
              <a:rPr lang="pt-BR" sz="3200" dirty="0" err="1">
                <a:latin typeface="Arial Black" panose="020B0A04020102020204" pitchFamily="34" charset="0"/>
              </a:rPr>
              <a:t>Average</a:t>
            </a:r>
            <a:r>
              <a:rPr lang="pt-BR" sz="3200" dirty="0">
                <a:latin typeface="Arial Black" panose="020B0A04020102020204" pitchFamily="34" charset="0"/>
              </a:rPr>
              <a:t> </a:t>
            </a:r>
            <a:r>
              <a:rPr lang="pt-BR" sz="3200" dirty="0" err="1">
                <a:latin typeface="Arial Black" panose="020B0A04020102020204" pitchFamily="34" charset="0"/>
              </a:rPr>
              <a:t>shipment</a:t>
            </a:r>
            <a:r>
              <a:rPr lang="pt-BR" sz="3200" dirty="0">
                <a:latin typeface="Arial Black" panose="020B0A04020102020204" pitchFamily="34" charset="0"/>
              </a:rPr>
              <a:t> </a:t>
            </a:r>
            <a:r>
              <a:rPr lang="pt-BR" sz="3200" dirty="0" err="1">
                <a:latin typeface="Arial Black" panose="020B0A04020102020204" pitchFamily="34" charset="0"/>
              </a:rPr>
              <a:t>info</a:t>
            </a:r>
            <a:endParaRPr lang="en-US" dirty="0">
              <a:latin typeface="Arial Black" panose="020B0A04020102020204" pitchFamily="34" charset="0"/>
            </a:endParaRPr>
          </a:p>
        </p:txBody>
      </p:sp>
      <p:sp>
        <p:nvSpPr>
          <p:cNvPr id="14" name="TextBox 13">
            <a:extLst>
              <a:ext uri="{FF2B5EF4-FFF2-40B4-BE49-F238E27FC236}">
                <a16:creationId xmlns:a16="http://schemas.microsoft.com/office/drawing/2014/main" id="{EABD1BC0-A79A-ABE7-48B7-F13EC9DE601D}"/>
              </a:ext>
            </a:extLst>
          </p:cNvPr>
          <p:cNvSpPr txBox="1"/>
          <p:nvPr/>
        </p:nvSpPr>
        <p:spPr>
          <a:xfrm>
            <a:off x="6024417" y="1443570"/>
            <a:ext cx="4625110" cy="646331"/>
          </a:xfrm>
          <a:prstGeom prst="rect">
            <a:avLst/>
          </a:prstGeom>
          <a:noFill/>
        </p:spPr>
        <p:txBody>
          <a:bodyPr wrap="square" rtlCol="0">
            <a:spAutoFit/>
          </a:bodyPr>
          <a:lstStyle/>
          <a:p>
            <a:pPr algn="just"/>
            <a:r>
              <a:rPr lang="en-US" b="0" i="0" dirty="0">
                <a:effectLst/>
                <a:latin typeface="Söhne"/>
              </a:rPr>
              <a:t>In general, the shipping cost shows minimal variation, typically within a range of R$2,00. </a:t>
            </a:r>
            <a:endParaRPr lang="en-US" dirty="0"/>
          </a:p>
        </p:txBody>
      </p:sp>
      <p:graphicFrame>
        <p:nvGraphicFramePr>
          <p:cNvPr id="17" name="Chart 16">
            <a:extLst>
              <a:ext uri="{FF2B5EF4-FFF2-40B4-BE49-F238E27FC236}">
                <a16:creationId xmlns:a16="http://schemas.microsoft.com/office/drawing/2014/main" id="{C84CC637-7631-F3D6-A589-F5E889FBC69E}"/>
              </a:ext>
            </a:extLst>
          </p:cNvPr>
          <p:cNvGraphicFramePr/>
          <p:nvPr>
            <p:extLst>
              <p:ext uri="{D42A27DB-BD31-4B8C-83A1-F6EECF244321}">
                <p14:modId xmlns:p14="http://schemas.microsoft.com/office/powerpoint/2010/main" val="4199692488"/>
              </p:ext>
            </p:extLst>
          </p:nvPr>
        </p:nvGraphicFramePr>
        <p:xfrm>
          <a:off x="6509903" y="3646106"/>
          <a:ext cx="5268191" cy="3071091"/>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1060EA49-59A0-A80D-037D-73A861C419F4}"/>
              </a:ext>
            </a:extLst>
          </p:cNvPr>
          <p:cNvSpPr txBox="1"/>
          <p:nvPr/>
        </p:nvSpPr>
        <p:spPr>
          <a:xfrm>
            <a:off x="921326" y="4442988"/>
            <a:ext cx="4625110" cy="1754326"/>
          </a:xfrm>
          <a:prstGeom prst="rect">
            <a:avLst/>
          </a:prstGeom>
          <a:noFill/>
        </p:spPr>
        <p:txBody>
          <a:bodyPr wrap="square" rtlCol="0">
            <a:spAutoFit/>
          </a:bodyPr>
          <a:lstStyle/>
          <a:p>
            <a:pPr algn="just"/>
            <a:r>
              <a:rPr lang="en-US" dirty="0">
                <a:latin typeface="Söhne"/>
              </a:rPr>
              <a:t>Also i</a:t>
            </a:r>
            <a:r>
              <a:rPr lang="en-US" b="0" i="0" dirty="0">
                <a:effectLst/>
                <a:latin typeface="Söhne"/>
              </a:rPr>
              <a:t>n general, the shipping time shows minimal variation, typically within a range of 2 days.</a:t>
            </a:r>
          </a:p>
          <a:p>
            <a:pPr algn="just"/>
            <a:endParaRPr lang="en-US" dirty="0">
              <a:latin typeface="Söhne"/>
            </a:endParaRPr>
          </a:p>
          <a:p>
            <a:pPr algn="just"/>
            <a:r>
              <a:rPr lang="en-US" b="0" i="0" dirty="0">
                <a:effectLst/>
                <a:latin typeface="Söhne"/>
              </a:rPr>
              <a:t>However, upon closer examination, intriguing insights emerge from the data.</a:t>
            </a:r>
            <a:endParaRPr lang="en-US" dirty="0"/>
          </a:p>
        </p:txBody>
      </p:sp>
    </p:spTree>
    <p:extLst>
      <p:ext uri="{BB962C8B-B14F-4D97-AF65-F5344CB8AC3E}">
        <p14:creationId xmlns:p14="http://schemas.microsoft.com/office/powerpoint/2010/main" val="151906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514</TotalTime>
  <Words>1864</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Sabon Next LT</vt:lpstr>
      <vt:lpstr>Söhne</vt:lpstr>
      <vt:lpstr>Office Theme</vt:lpstr>
      <vt:lpstr>PowerPoint Presentation</vt:lpstr>
      <vt:lpstr>Introduction</vt:lpstr>
      <vt:lpstr>Primary Analysis</vt:lpstr>
      <vt:lpstr>PowerPoint Presentation</vt:lpstr>
      <vt:lpstr>Selecting the right kpi:</vt:lpstr>
      <vt:lpstr>Calculations added to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Logistics case analysis</dc:title>
  <dc:subject/>
  <dc:creator>Victor Requião</dc:creator>
  <cp:lastModifiedBy>Victor Requião</cp:lastModifiedBy>
  <cp:revision>5</cp:revision>
  <dcterms:created xsi:type="dcterms:W3CDTF">2023-06-01T16:58:32Z</dcterms:created>
  <dcterms:modified xsi:type="dcterms:W3CDTF">2023-06-05T13:15:51Z</dcterms:modified>
</cp:coreProperties>
</file>