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5"/>
    <p:restoredTop sz="96208"/>
  </p:normalViewPr>
  <p:slideViewPr>
    <p:cSldViewPr snapToGrid="0">
      <p:cViewPr varScale="1">
        <p:scale>
          <a:sx n="124" d="100"/>
          <a:sy n="12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6CB-5F28-61DE-5F26-18AF3D14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45652-566A-F9BB-B716-0D45FC2F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925-E6C6-64BE-6073-1EA9AD88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161B-5A2B-8A18-49E4-5E445949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F9D7-5E41-6B45-6B79-435D127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2643-BAD1-BD4D-C1C6-A6587596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24DF9-7676-2EF2-4ED5-B6F8C50E7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C2B0-AF49-64F0-C992-00E56320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59FD-54E1-C034-A67E-82FC191A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2FC8-FA2E-F3B8-AC8A-88C70426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7F413-3E93-089D-08FD-97F810570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DDF27-52CD-EF00-510C-7EAB76A9E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E753-55B6-EDD3-07C6-533EF26E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7672-61A9-2775-CFB3-4F376E8F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25B-5322-021F-37C4-037A93A6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05F0-BA24-AEEF-C9E5-0320937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E492-5FAB-6926-5AC1-FB73CE62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57AF-1E56-C849-B2DE-99C4A35D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C4F6-B976-3A7B-98EC-04F521C3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AD35-305C-0277-D642-BB12F99A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E11D-4B55-362C-930A-B996B3DC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F162-F539-38F9-4E52-58A33488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EC-D102-D08C-867E-1DE44411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ED89-BAF5-4A22-16D7-11592047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027F-00D0-D7CE-5579-5504BDEB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2294-40FA-E8E1-8E72-927897C2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3CCC-C2E4-F837-F6A6-B9F3587A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C2397-ADF8-CD01-A218-3966D61D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8BFEF-A1FC-353D-6725-4F526D98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8601-12BE-313A-3EF4-B80A686F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20BB9-2C6D-A421-575A-85247E0C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5E74-0BBE-797D-F158-BEBC55A0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DBEA1-AC9D-5639-39A7-07E0457D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61E4-7F53-9427-B9CA-FB2CC4A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18F5D-9C29-E2C1-DE9F-0B266D1F7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F0C3F-DC00-A3C7-C008-FB0C37A7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9F416-34CE-0060-AB2F-8EB32C62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6F9D8-1043-7219-F8E4-BF764A8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12D0F-47F8-F819-75FC-6E8B7469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C1F1-BEF1-0C73-2B37-134285BE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92B8E-155A-ECC0-393F-5795B9A9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0B45-8664-CCD9-03DF-E0298B6A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E299-99AB-0221-72A8-427A925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FD185-2D17-C402-AE97-0601B8ED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1E1BC-7B40-449C-7119-3B17F687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323E-21C7-EAFC-E80E-3FEDFF94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38B8-95DA-F7D0-58DE-078C0489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87CB-CA17-06C7-F42C-414D8AD3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91ED3-6C3A-4B2C-E902-C9401350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0C29-2506-AC83-4F04-2689C45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2B58-3AA1-BD8D-BA68-5757EBB9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C764-0B81-F753-2B3C-56AE21AF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45E-7B61-5CEF-7925-8F4181F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8158B-2DE0-99EB-8F63-B30BDE826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A41E6-831B-7F28-AEAB-4191D107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4A9E-AF9F-0F1E-A93F-1D99AAE3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B990-B64C-64A5-0013-1CACFB3F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53A4-EC8B-D038-8F58-393AFCB1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1018C-FE1F-795F-FBD3-FD285DC4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BC29-DA12-9BD1-DA80-EA7E054C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32A-F972-3EB6-D0F3-D2B413D4B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AD9A-1050-8F69-1440-C2D0C44E4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6DF2-60A6-7AC3-B421-F4D563438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US" sz="2900" b="1" dirty="0"/>
              <a:t>Team 1</a:t>
            </a:r>
          </a:p>
          <a:p>
            <a:pPr marL="800100" lvl="1" indent="-342900" algn="l"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Michael</a:t>
            </a:r>
          </a:p>
          <a:p>
            <a:pPr marL="800100" lvl="1" indent="-342900" algn="l"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Montana</a:t>
            </a:r>
          </a:p>
          <a:p>
            <a:pPr marL="800100" lvl="1" indent="-342900" algn="l"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Robert</a:t>
            </a:r>
          </a:p>
          <a:p>
            <a:pPr marL="800100" lvl="1" indent="-342900" algn="l">
              <a:buClr>
                <a:schemeClr val="accent1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Galen</a:t>
            </a:r>
          </a:p>
        </p:txBody>
      </p:sp>
    </p:spTree>
    <p:extLst>
      <p:ext uri="{BB962C8B-B14F-4D97-AF65-F5344CB8AC3E}">
        <p14:creationId xmlns:p14="http://schemas.microsoft.com/office/powerpoint/2010/main" val="7216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Objective &amp;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What:</a:t>
            </a:r>
          </a:p>
          <a:p>
            <a:r>
              <a:rPr lang="en-US" sz="2000" dirty="0"/>
              <a:t>Compare stock price data from top 100 companies</a:t>
            </a:r>
          </a:p>
          <a:p>
            <a:r>
              <a:rPr lang="en-US" sz="2000" dirty="0"/>
              <a:t>Metrics:</a:t>
            </a:r>
          </a:p>
          <a:p>
            <a:pPr lvl="1"/>
            <a:r>
              <a:rPr lang="en-US" sz="2000"/>
              <a:t>High and lows</a:t>
            </a:r>
          </a:p>
          <a:p>
            <a:pPr lvl="1"/>
            <a:r>
              <a:rPr lang="en-US" sz="2000"/>
              <a:t>Comparison to 52-week data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How:</a:t>
            </a:r>
          </a:p>
          <a:p>
            <a:r>
              <a:rPr lang="en-US" sz="2000" dirty="0"/>
              <a:t>Use </a:t>
            </a:r>
            <a:r>
              <a:rPr lang="en-US" sz="2000"/>
              <a:t>yFinance</a:t>
            </a:r>
            <a:r>
              <a:rPr lang="en-US" sz="2000" dirty="0"/>
              <a:t> to get data from Yahoo Finance API; store in MySQL </a:t>
            </a:r>
            <a:r>
              <a:rPr lang="en-US" sz="2000"/>
              <a:t>db</a:t>
            </a:r>
            <a:r>
              <a:rPr lang="en-US" sz="2000" dirty="0"/>
              <a:t> on AWS; access via API</a:t>
            </a:r>
          </a:p>
          <a:p>
            <a:r>
              <a:rPr lang="en-US" sz="2000" dirty="0"/>
              <a:t>Flask app for the webpage, containerized into a Docker image</a:t>
            </a:r>
          </a:p>
          <a:p>
            <a:r>
              <a:rPr lang="en-US" sz="2000" dirty="0"/>
              <a:t>Visualizations prompt user input to compare two stocks through metrics, OHLC (open high low close) charts, and gauge charts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18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Design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60D7-446A-87DC-135C-72297758B582}"/>
              </a:ext>
            </a:extLst>
          </p:cNvPr>
          <p:cNvSpPr/>
          <p:nvPr/>
        </p:nvSpPr>
        <p:spPr>
          <a:xfrm>
            <a:off x="5429036" y="2288161"/>
            <a:ext cx="4251868" cy="408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76008-5260-D9CD-2F1D-75DC03ABE2DD}"/>
              </a:ext>
            </a:extLst>
          </p:cNvPr>
          <p:cNvSpPr/>
          <p:nvPr/>
        </p:nvSpPr>
        <p:spPr>
          <a:xfrm>
            <a:off x="4905054" y="2036919"/>
            <a:ext cx="6647380" cy="4638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54D52-3848-646C-B69D-EE18CF9CB20E}"/>
              </a:ext>
            </a:extLst>
          </p:cNvPr>
          <p:cNvSpPr/>
          <p:nvPr/>
        </p:nvSpPr>
        <p:spPr>
          <a:xfrm>
            <a:off x="9827232" y="3375286"/>
            <a:ext cx="1376737" cy="300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9EB9E-0251-70CB-7B7D-206C9B4823CA}"/>
              </a:ext>
            </a:extLst>
          </p:cNvPr>
          <p:cNvSpPr/>
          <p:nvPr/>
        </p:nvSpPr>
        <p:spPr>
          <a:xfrm>
            <a:off x="9960362" y="3829170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MySQL </a:t>
            </a:r>
            <a:r>
              <a:rPr lang="en-US" sz="1100" dirty="0" err="1">
                <a:solidFill>
                  <a:sysClr val="windowText" lastClr="000000"/>
                </a:solidFill>
              </a:rPr>
              <a:t>db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(RDS)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45AD7F-8B37-16B3-A8BC-CDB8B4B9FFE8}"/>
              </a:ext>
            </a:extLst>
          </p:cNvPr>
          <p:cNvSpPr/>
          <p:nvPr/>
        </p:nvSpPr>
        <p:spPr>
          <a:xfrm>
            <a:off x="9960361" y="4705336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Query (Python)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(Lambda)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274EC-85AA-C321-C084-D087F61D024B}"/>
              </a:ext>
            </a:extLst>
          </p:cNvPr>
          <p:cNvSpPr/>
          <p:nvPr/>
        </p:nvSpPr>
        <p:spPr>
          <a:xfrm>
            <a:off x="9960361" y="5581502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API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(API Gateway)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CD04A-B3B5-2C2A-692C-726ED194DA45}"/>
              </a:ext>
            </a:extLst>
          </p:cNvPr>
          <p:cNvSpPr/>
          <p:nvPr/>
        </p:nvSpPr>
        <p:spPr>
          <a:xfrm>
            <a:off x="9827232" y="2288161"/>
            <a:ext cx="1376737" cy="923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Yahoo Finance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5E31D-6E96-B3C9-D93E-4E48A1F89A6C}"/>
              </a:ext>
            </a:extLst>
          </p:cNvPr>
          <p:cNvSpPr/>
          <p:nvPr/>
        </p:nvSpPr>
        <p:spPr>
          <a:xfrm>
            <a:off x="9953604" y="2599636"/>
            <a:ext cx="10972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D351A-CD66-467A-7774-C4C8D8242373}"/>
              </a:ext>
            </a:extLst>
          </p:cNvPr>
          <p:cNvSpPr/>
          <p:nvPr/>
        </p:nvSpPr>
        <p:spPr>
          <a:xfrm>
            <a:off x="5960715" y="2873956"/>
            <a:ext cx="1553972" cy="3256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Docker 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19D0B4-6725-0525-7CB5-1FEE1A270BAE}"/>
              </a:ext>
            </a:extLst>
          </p:cNvPr>
          <p:cNvSpPr/>
          <p:nvPr/>
        </p:nvSpPr>
        <p:spPr>
          <a:xfrm>
            <a:off x="8209217" y="3076066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Scrapers (</a:t>
            </a:r>
            <a:r>
              <a:rPr lang="en-US" sz="1100" dirty="0" err="1">
                <a:solidFill>
                  <a:sysClr val="windowText" lastClr="000000"/>
                </a:solidFill>
              </a:rPr>
              <a:t>Py</a:t>
            </a:r>
            <a:r>
              <a:rPr lang="en-US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FDC0BE-6624-1584-D6DB-9C8013B3F156}"/>
              </a:ext>
            </a:extLst>
          </p:cNvPr>
          <p:cNvSpPr/>
          <p:nvPr/>
        </p:nvSpPr>
        <p:spPr>
          <a:xfrm>
            <a:off x="8209217" y="3591849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File store (CSV/JSON)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45A02E-9B4D-6A2D-D1F8-4D9165E9DCA7}"/>
              </a:ext>
            </a:extLst>
          </p:cNvPr>
          <p:cNvCxnSpPr>
            <a:endCxn id="21" idx="1"/>
          </p:cNvCxnSpPr>
          <p:nvPr/>
        </p:nvCxnSpPr>
        <p:spPr>
          <a:xfrm flipV="1">
            <a:off x="9341778" y="2873956"/>
            <a:ext cx="611826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0AD800-2C9F-FA3E-2DFB-E34C9E8EB45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757857" y="3384894"/>
            <a:ext cx="0" cy="2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F43DC4-2E5C-B15D-C244-43D3A5901A0C}"/>
              </a:ext>
            </a:extLst>
          </p:cNvPr>
          <p:cNvCxnSpPr>
            <a:cxnSpLocks/>
          </p:cNvCxnSpPr>
          <p:nvPr/>
        </p:nvCxnSpPr>
        <p:spPr>
          <a:xfrm>
            <a:off x="9319469" y="3863698"/>
            <a:ext cx="634135" cy="31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D0537-DC04-727E-A297-9C1CDFCE2E2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502244" y="4426022"/>
            <a:ext cx="6757" cy="27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FFBAD5-797B-408C-005B-312A996153AE}"/>
              </a:ext>
            </a:extLst>
          </p:cNvPr>
          <p:cNvCxnSpPr>
            <a:cxnSpLocks/>
          </p:cNvCxnSpPr>
          <p:nvPr/>
        </p:nvCxnSpPr>
        <p:spPr>
          <a:xfrm>
            <a:off x="10509422" y="5273829"/>
            <a:ext cx="6757" cy="27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837830-52B3-7811-AAB4-9E4C5EC0D731}"/>
              </a:ext>
            </a:extLst>
          </p:cNvPr>
          <p:cNvSpPr/>
          <p:nvPr/>
        </p:nvSpPr>
        <p:spPr>
          <a:xfrm>
            <a:off x="6089826" y="4779624"/>
            <a:ext cx="1295751" cy="1267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HTML Website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DFAC2F-955F-053E-CAEB-825C7764A53E}"/>
              </a:ext>
            </a:extLst>
          </p:cNvPr>
          <p:cNvSpPr/>
          <p:nvPr/>
        </p:nvSpPr>
        <p:spPr>
          <a:xfrm>
            <a:off x="6189061" y="5712260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JavaScript Viz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AA61E-50F2-2EB6-2653-25DD8FE5C5A6}"/>
              </a:ext>
            </a:extLst>
          </p:cNvPr>
          <p:cNvSpPr/>
          <p:nvPr/>
        </p:nvSpPr>
        <p:spPr>
          <a:xfrm>
            <a:off x="6189061" y="3631669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Data (JSON)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9AD1B5-0FEB-0A20-6E35-198DAAA08320}"/>
              </a:ext>
            </a:extLst>
          </p:cNvPr>
          <p:cNvSpPr/>
          <p:nvPr/>
        </p:nvSpPr>
        <p:spPr>
          <a:xfrm>
            <a:off x="6189061" y="4161151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API (Flask)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54F5C2-F282-B61A-FB9F-7C30E65A4EA6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7286341" y="5855822"/>
            <a:ext cx="267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7602FF-AE7D-CDE9-3735-BCA35F60B8B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37701" y="3918793"/>
            <a:ext cx="0" cy="24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612CC-24CC-5442-4E23-4DCB8A09966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7701" y="4448275"/>
            <a:ext cx="1" cy="33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769554-4594-B219-114D-013704745A63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286341" y="3741778"/>
            <a:ext cx="889777" cy="3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C8A8A70D-4949-78B1-C632-B1CD6DC13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17058"/>
              </p:ext>
            </p:extLst>
          </p:nvPr>
        </p:nvGraphicFramePr>
        <p:xfrm>
          <a:off x="4905053" y="390418"/>
          <a:ext cx="6519812" cy="142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953">
                  <a:extLst>
                    <a:ext uri="{9D8B030D-6E8A-4147-A177-3AD203B41FA5}">
                      <a16:colId xmlns:a16="http://schemas.microsoft.com/office/drawing/2014/main" val="888022083"/>
                    </a:ext>
                  </a:extLst>
                </a:gridCol>
                <a:gridCol w="1629953">
                  <a:extLst>
                    <a:ext uri="{9D8B030D-6E8A-4147-A177-3AD203B41FA5}">
                      <a16:colId xmlns:a16="http://schemas.microsoft.com/office/drawing/2014/main" val="3565646232"/>
                    </a:ext>
                  </a:extLst>
                </a:gridCol>
                <a:gridCol w="1629953">
                  <a:extLst>
                    <a:ext uri="{9D8B030D-6E8A-4147-A177-3AD203B41FA5}">
                      <a16:colId xmlns:a16="http://schemas.microsoft.com/office/drawing/2014/main" val="2621763903"/>
                    </a:ext>
                  </a:extLst>
                </a:gridCol>
                <a:gridCol w="1629953">
                  <a:extLst>
                    <a:ext uri="{9D8B030D-6E8A-4147-A177-3AD203B41FA5}">
                      <a16:colId xmlns:a16="http://schemas.microsoft.com/office/drawing/2014/main" val="1524814960"/>
                    </a:ext>
                  </a:extLst>
                </a:gridCol>
              </a:tblGrid>
              <a:tr h="335374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Tech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Services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39877"/>
                  </a:ext>
                </a:extLst>
              </a:tr>
              <a:tr h="106410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Python</a:t>
                      </a:r>
                    </a:p>
                    <a:p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JavaScript</a:t>
                      </a:r>
                    </a:p>
                    <a:p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MySQL</a:t>
                      </a:r>
                    </a:p>
                    <a:p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HTML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Docker compose / Docker Desktop</a:t>
                      </a:r>
                    </a:p>
                    <a:p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Flask</a:t>
                      </a:r>
                    </a:p>
                    <a:p>
                      <a:r>
                        <a:rPr lang="en-US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BeautifulSoup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GitHub</a:t>
                      </a:r>
                    </a:p>
                    <a:p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AWS (RDS, Lambda, API Gateway)</a:t>
                      </a:r>
                    </a:p>
                    <a:p>
                      <a:r>
                        <a:rPr lang="en-US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MySQLWorkBench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398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46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Demo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Locally hosted, functional webpage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Running Docker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D16C465-8E23-2ABD-2CF1-821C76CF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308" y="365125"/>
            <a:ext cx="6544492" cy="61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Data:</a:t>
            </a:r>
          </a:p>
          <a:p>
            <a:r>
              <a:rPr lang="en-US" sz="2000" dirty="0"/>
              <a:t>Finding existing tools to get what we wanted</a:t>
            </a:r>
          </a:p>
          <a:p>
            <a:r>
              <a:rPr lang="en-US" sz="2000" dirty="0"/>
              <a:t>Scraping 3</a:t>
            </a:r>
            <a:r>
              <a:rPr lang="en-US" sz="2000" baseline="30000" dirty="0"/>
              <a:t>rd</a:t>
            </a:r>
            <a:r>
              <a:rPr lang="en-US" sz="2000" dirty="0"/>
              <a:t> party website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Tech:</a:t>
            </a:r>
          </a:p>
          <a:p>
            <a:r>
              <a:rPr lang="en-US" sz="2000" dirty="0"/>
              <a:t>Yahoo updated their Finance API &amp; broke </a:t>
            </a:r>
            <a:r>
              <a:rPr lang="en-US" sz="2000" dirty="0" err="1"/>
              <a:t>yFinance</a:t>
            </a:r>
            <a:endParaRPr lang="en-US" sz="2000" dirty="0"/>
          </a:p>
          <a:p>
            <a:r>
              <a:rPr lang="en-US" sz="2000" dirty="0"/>
              <a:t>Community fixed it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Services:</a:t>
            </a:r>
          </a:p>
          <a:p>
            <a:r>
              <a:rPr lang="en-US" sz="2000" dirty="0"/>
              <a:t>CORS issues with API Gateway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35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203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Project 3</vt:lpstr>
      <vt:lpstr>Objective &amp; Methods</vt:lpstr>
      <vt:lpstr>Design</vt:lpstr>
      <vt:lpstr>Demo Locally hosted, functional webpage Running Docker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Galen Mittermann</dc:creator>
  <cp:lastModifiedBy>Galen Mittermann</cp:lastModifiedBy>
  <cp:revision>7</cp:revision>
  <dcterms:created xsi:type="dcterms:W3CDTF">2023-07-16T03:23:03Z</dcterms:created>
  <dcterms:modified xsi:type="dcterms:W3CDTF">2023-07-17T21:34:32Z</dcterms:modified>
</cp:coreProperties>
</file>