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83" r:id="rId4"/>
    <p:sldId id="275" r:id="rId5"/>
    <p:sldId id="268" r:id="rId6"/>
    <p:sldId id="272" r:id="rId7"/>
    <p:sldId id="276" r:id="rId8"/>
    <p:sldId id="277" r:id="rId9"/>
    <p:sldId id="269" r:id="rId10"/>
    <p:sldId id="278" r:id="rId11"/>
    <p:sldId id="281" r:id="rId12"/>
    <p:sldId id="282" r:id="rId13"/>
    <p:sldId id="270" r:id="rId14"/>
    <p:sldId id="271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0BE"/>
    <a:srgbClr val="00CCFF"/>
    <a:srgbClr val="44BECB"/>
    <a:srgbClr val="B7D6DD"/>
    <a:srgbClr val="66CCFF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-869" y="-12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title>
      <c:layout/>
    </c:title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여행지 재방문 이유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chemeClr val="accent5">
                  <a:lumMod val="75000"/>
                </a:schemeClr>
              </a:solidFill>
            </c:spPr>
          </c:dPt>
          <c:dPt>
            <c:idx val="2"/>
            <c:spPr>
              <a:solidFill>
                <a:schemeClr val="bg1">
                  <a:lumMod val="50000"/>
                </a:schemeClr>
              </a:solidFill>
            </c:spPr>
          </c:dPt>
          <c:dPt>
            <c:idx val="4"/>
            <c:spPr>
              <a:solidFill>
                <a:schemeClr val="tx1">
                  <a:lumMod val="85000"/>
                  <a:lumOff val="15000"/>
                </a:schemeClr>
              </a:solidFill>
            </c:spPr>
          </c:dPt>
          <c:cat>
            <c:strRef>
              <c:f>Sheet1!$A$2:$A$7</c:f>
              <c:strCache>
                <c:ptCount val="6"/>
                <c:pt idx="0">
                  <c:v>현지 음식</c:v>
                </c:pt>
                <c:pt idx="1">
                  <c:v>현지 분위기</c:v>
                </c:pt>
                <c:pt idx="2">
                  <c:v>합리적 비용</c:v>
                </c:pt>
                <c:pt idx="3">
                  <c:v>자연경관</c:v>
                </c:pt>
                <c:pt idx="4">
                  <c:v>휴양 시설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</c:v>
                </c:pt>
                <c:pt idx="1">
                  <c:v>17</c:v>
                </c:pt>
                <c:pt idx="2">
                  <c:v>14</c:v>
                </c:pt>
                <c:pt idx="3">
                  <c:v>10</c:v>
                </c:pt>
                <c:pt idx="4">
                  <c:v>10</c:v>
                </c:pt>
                <c:pt idx="5">
                  <c:v>25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39E85C-CE38-4C4A-80EE-5D37984B1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FE80C10-2881-4AD7-9A7D-864AB9A46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31315F2-6D02-4082-962F-CDB023A5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B728-4204-44AC-AE44-F489BCC17A1F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3A63A9-134A-41AF-8F4D-D787779F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D238D53-662D-4F58-8420-ADC02663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911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AD152B-54B6-410B-A013-83397435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5D5F55C-B444-4023-AE60-66BF908C5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293789-1078-496A-8ECA-F3059722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B728-4204-44AC-AE44-F489BCC17A1F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8A7BF75-C0AD-42AE-AE9C-9620674D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54CBD55-C512-4652-BC42-B3398622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540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8A3E663-44C9-4E96-B131-00DB7B0D7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861EA19-8D67-49F1-8F76-8B0B2746A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372AE99-FAA8-40B1-8449-B7D421E6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B728-4204-44AC-AE44-F489BCC17A1F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C22AD52-2730-45B6-9B1E-E1063702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DCBD090-8782-4105-AD0F-777889D9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3274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6376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ED9363-9B66-44D1-8BE7-9A5BC3F2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F57C0A4-ED94-4209-ADFA-287B0199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A2849BC-D7C9-44EA-A418-ABF40ABC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B728-4204-44AC-AE44-F489BCC17A1F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44C2EB-0CE6-43B9-8882-DEF12ADF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7B794A-6BCD-4549-B4DB-8DACD1A8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38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B220F2-EBBB-42B7-883D-753FDE75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A7DBD09-5AB6-40C9-908F-EA1609D3F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D7B88B-7B35-4738-A271-A613D86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B728-4204-44AC-AE44-F489BCC17A1F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52377B9-5C8F-4878-AFE1-DA92E74E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98156BA-BA36-48DA-9567-1ADDD7C5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559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9D6FC8F-7697-4C0B-AB93-4A35C611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EC3F440-ADF4-4688-880C-7153A8312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888CA1D-BB91-4D8C-858B-8518C9530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9CB6F4F-BF74-4866-8ED9-8C0883A1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B728-4204-44AC-AE44-F489BCC17A1F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21D6DA-C5C2-4E6F-92CB-C71AF2D2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9A485BA-4CCD-4951-BA04-BB49462F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871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B08B37-58A1-41DE-9B91-51E4FEDF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2F69A6E-A394-4E79-B56D-9FA8E84F4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63A6565-228A-4337-93EF-B8D50CC2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C073DED-54B6-4C05-B20A-50E2BB30B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F63B737-E58B-416C-9ACB-607E09AFD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3469B05-FAAE-48F3-807B-56C11998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B728-4204-44AC-AE44-F489BCC17A1F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9A00E4A-32BF-4D2E-956C-348F97A8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2DF90A0-202B-4FE4-B838-F99EBA81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8018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A9EEB4-8DDE-4981-B63F-7AE1B62C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8D4BE72-1B91-4FEE-BB77-564B22BA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B728-4204-44AC-AE44-F489BCC17A1F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1EF11C6-8F2E-4ED3-9405-B3E86E05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311E71B-4D78-4063-94CB-80DEEDF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169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DF5FA31-B095-4C45-B5CC-4D8993A6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B728-4204-44AC-AE44-F489BCC17A1F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A61A396-F939-43B1-BA17-13C810BF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4AD7B53-550C-4DE6-997A-DABD8F0F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1386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073ADD-0D13-4DAD-8790-0887D3B7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B53AA3-C1F2-4444-9EA8-B1FAD5162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DC165B9-1945-4469-A52B-F46313BE2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B20967A-9675-4F5B-8A07-1F7C1C7F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B728-4204-44AC-AE44-F489BCC17A1F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0C0B37B-9F8C-4946-9629-E144CAC7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14EAB6D-6095-4FC4-AF8F-980FB9C0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415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BB5BA8-6EB8-42DA-9617-6185F54A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187C497-D085-4C68-AC52-2D637A16C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61D55F-7266-4D82-B57A-15E78729D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6DC385-1266-4268-9D9C-3E751A6D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B728-4204-44AC-AE44-F489BCC17A1F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B16ABB0-98B9-4BAB-841C-B2F95634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7DA5660-64EA-41A7-92D9-59B5772E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900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D8C985C-3203-4F8A-9E02-5DB0AA82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7917DC1-A7AE-4F4C-AA9A-D4DE450A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B779F85-05F5-4402-8221-3CFBB5671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B728-4204-44AC-AE44-F489BCC17A1F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F5B7E55-DEC5-489F-9D8A-7D165CD6A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90A7CA-3EA3-4252-80B8-DA76FAB62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60803-3308-46C9-BC15-5E7E42312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7245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photo.jp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2038351" y="-2708911"/>
            <a:ext cx="8153401" cy="12230103"/>
          </a:xfrm>
          <a:prstGeom prst="rect">
            <a:avLst/>
          </a:prstGeom>
          <a:noFill/>
        </p:spPr>
      </p:pic>
      <p:sp>
        <p:nvSpPr>
          <p:cNvPr id="12" name="대각선 방향의 모서리가 둥근 사각형 11"/>
          <p:cNvSpPr/>
          <p:nvPr/>
        </p:nvSpPr>
        <p:spPr>
          <a:xfrm>
            <a:off x="3672840" y="213360"/>
            <a:ext cx="4480560" cy="6400800"/>
          </a:xfrm>
          <a:prstGeom prst="round2Diag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62548" y="-47722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bg2">
                    <a:lumMod val="1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LTE</a:t>
            </a:r>
            <a:endParaRPr lang="ko-KR" altLang="en-US" sz="5400" dirty="0">
              <a:solidFill>
                <a:schemeClr val="bg2">
                  <a:lumMod val="10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08033" y="1901606"/>
            <a:ext cx="9144000" cy="469900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Let’s Trip Everywhere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5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조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김준형</a:t>
            </a:r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800" dirty="0" err="1" smtClean="0">
                <a:solidFill>
                  <a:schemeClr val="bg2">
                    <a:lumMod val="2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배경률</a:t>
            </a:r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신아름</a:t>
            </a:r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800" dirty="0" err="1" smtClean="0">
                <a:solidFill>
                  <a:schemeClr val="bg2">
                    <a:lumMod val="2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이금택</a:t>
            </a:r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800" dirty="0" err="1" smtClean="0">
                <a:solidFill>
                  <a:schemeClr val="bg2">
                    <a:lumMod val="2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주유흠</a:t>
            </a:r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800" dirty="0" smtClean="0">
                <a:solidFill>
                  <a:schemeClr val="bg2">
                    <a:lumMod val="2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천수현</a:t>
            </a:r>
            <a:endParaRPr lang="en-US" altLang="ko-KR" sz="1800" dirty="0" smtClean="0">
              <a:solidFill>
                <a:schemeClr val="bg2">
                  <a:lumMod val="2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40941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02</a:t>
            </a: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개발 방향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EDDA7709-5B8A-49CC-B6CC-D33E7362AEB1}"/>
              </a:ext>
            </a:extLst>
          </p:cNvPr>
          <p:cNvSpPr/>
          <p:nvPr/>
        </p:nvSpPr>
        <p:spPr>
          <a:xfrm>
            <a:off x="4688654" y="838200"/>
            <a:ext cx="142426" cy="369871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A3BFAF7-19A5-4947-BF44-A2492274DBFE}"/>
              </a:ext>
            </a:extLst>
          </p:cNvPr>
          <p:cNvSpPr txBox="1"/>
          <p:nvPr/>
        </p:nvSpPr>
        <p:spPr>
          <a:xfrm>
            <a:off x="4838445" y="781772"/>
            <a:ext cx="70030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이동 경로에 따른 개인화 맞춤 정보 추천 시스템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3440" y="1305342"/>
            <a:ext cx="72237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 smtClean="0">
              <a:solidFill>
                <a:srgbClr val="44BECB"/>
              </a:solidFill>
              <a:latin typeface="210 맨발의청춘 B" pitchFamily="18" charset="-127"/>
              <a:ea typeface="210 맨발의청춘 B" pitchFamily="18" charset="-127"/>
            </a:endParaRPr>
          </a:p>
          <a:p>
            <a:endParaRPr lang="en-US" altLang="ko-KR" sz="3200" dirty="0" smtClean="0">
              <a:solidFill>
                <a:srgbClr val="44BECB"/>
              </a:solidFill>
              <a:latin typeface="210 맨발의청춘 B" pitchFamily="18" charset="-127"/>
              <a:ea typeface="210 맨발의청춘 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앱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 최초 시작 시 식당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/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숙박 등에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  대한 성향 조사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성향 조사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현재 위치 기반 추천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유사 성향 사용자들의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데이터 기반 추천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8181340" y="1859280"/>
            <a:ext cx="4461162" cy="4245039"/>
            <a:chOff x="5270500" y="1051412"/>
            <a:chExt cx="5854700" cy="5571067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xmlns="" id="{2AE3D640-FEF8-4D62-99F7-5EC0149ED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270500" y="1051412"/>
              <a:ext cx="5854700" cy="5571067"/>
            </a:xfrm>
            <a:prstGeom prst="rect">
              <a:avLst/>
            </a:prstGeom>
          </p:spPr>
        </p:pic>
        <p:pic>
          <p:nvPicPr>
            <p:cNvPr id="27" name="그림 26" descr="텍스트, 지도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A5E7911B-3E00-46E7-AD06-65A7D2C32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-416" b="22860"/>
            <a:stretch/>
          </p:blipFill>
          <p:spPr>
            <a:xfrm>
              <a:off x="6760686" y="1621527"/>
              <a:ext cx="2874327" cy="4283973"/>
            </a:xfrm>
            <a:prstGeom prst="rect">
              <a:avLst/>
            </a:prstGeom>
          </p:spPr>
        </p:pic>
        <p:sp>
          <p:nvSpPr>
            <p:cNvPr id="28" name="원형: 비어 있음 18">
              <a:extLst>
                <a:ext uri="{FF2B5EF4-FFF2-40B4-BE49-F238E27FC236}">
                  <a16:creationId xmlns:a16="http://schemas.microsoft.com/office/drawing/2014/main" xmlns="" id="{3EDB52ED-411B-449D-9248-AF535605D7BD}"/>
                </a:ext>
              </a:extLst>
            </p:cNvPr>
            <p:cNvSpPr/>
            <p:nvPr/>
          </p:nvSpPr>
          <p:spPr>
            <a:xfrm>
              <a:off x="7449048" y="2739541"/>
              <a:ext cx="1648820" cy="1640303"/>
            </a:xfrm>
            <a:prstGeom prst="donut">
              <a:avLst>
                <a:gd name="adj" fmla="val 7026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Oval 21"/>
          <p:cNvSpPr/>
          <p:nvPr/>
        </p:nvSpPr>
        <p:spPr>
          <a:xfrm>
            <a:off x="6421029" y="1385225"/>
            <a:ext cx="843767" cy="843767"/>
          </a:xfrm>
          <a:prstGeom prst="ellipse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Freeform 53">
            <a:extLst>
              <a:ext uri="{FF2B5EF4-FFF2-40B4-BE49-F238E27FC236}">
                <a16:creationId xmlns:a16="http://schemas.microsoft.com/office/drawing/2014/main" xmlns="" id="{D57F2C4B-7240-41A7-B169-E1E9E5390396}"/>
              </a:ext>
            </a:extLst>
          </p:cNvPr>
          <p:cNvSpPr/>
          <p:nvPr/>
        </p:nvSpPr>
        <p:spPr>
          <a:xfrm>
            <a:off x="6616030" y="1563427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40941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02</a:t>
            </a: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개발 방향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EDDA7709-5B8A-49CC-B6CC-D33E7362AEB1}"/>
              </a:ext>
            </a:extLst>
          </p:cNvPr>
          <p:cNvSpPr/>
          <p:nvPr/>
        </p:nvSpPr>
        <p:spPr>
          <a:xfrm>
            <a:off x="4688654" y="838200"/>
            <a:ext cx="142426" cy="369871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A3BFAF7-19A5-4947-BF44-A2492274DBFE}"/>
              </a:ext>
            </a:extLst>
          </p:cNvPr>
          <p:cNvSpPr txBox="1"/>
          <p:nvPr/>
        </p:nvSpPr>
        <p:spPr>
          <a:xfrm>
            <a:off x="4838445" y="781772"/>
            <a:ext cx="70030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GPS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기반 여행 경로 기록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3440" y="1305342"/>
            <a:ext cx="72237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 smtClean="0">
              <a:solidFill>
                <a:srgbClr val="44BECB"/>
              </a:solidFill>
              <a:latin typeface="210 맨발의청춘 B" pitchFamily="18" charset="-127"/>
              <a:ea typeface="210 맨발의청춘 B" pitchFamily="18" charset="-127"/>
            </a:endParaRPr>
          </a:p>
          <a:p>
            <a:endParaRPr lang="en-US" altLang="ko-KR" sz="3200" dirty="0" smtClean="0">
              <a:solidFill>
                <a:srgbClr val="44BECB"/>
              </a:solidFill>
              <a:latin typeface="210 맨발의청춘 B" pitchFamily="18" charset="-127"/>
              <a:ea typeface="210 맨발의청춘 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GPS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와 함께하는 자유 여행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내가 다닌 동선 및 식당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숙소 저장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endParaRPr lang="en-US" altLang="ko-KR" sz="2000" dirty="0" smtClean="0"/>
          </a:p>
        </p:txBody>
      </p:sp>
      <p:sp>
        <p:nvSpPr>
          <p:cNvPr id="30" name="Oval 21"/>
          <p:cNvSpPr/>
          <p:nvPr/>
        </p:nvSpPr>
        <p:spPr>
          <a:xfrm>
            <a:off x="6421029" y="1385225"/>
            <a:ext cx="843767" cy="843767"/>
          </a:xfrm>
          <a:prstGeom prst="ellipse">
            <a:avLst/>
          </a:prstGeom>
          <a:solidFill>
            <a:srgbClr val="32B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ardrop 6">
            <a:extLst>
              <a:ext uri="{FF2B5EF4-FFF2-40B4-BE49-F238E27FC236}">
                <a16:creationId xmlns:a16="http://schemas.microsoft.com/office/drawing/2014/main" xmlns="" id="{3FF8E6D1-A5CA-4857-BFE4-E947E4F2F934}"/>
              </a:ext>
            </a:extLst>
          </p:cNvPr>
          <p:cNvSpPr/>
          <p:nvPr/>
        </p:nvSpPr>
        <p:spPr>
          <a:xfrm rot="8100000">
            <a:off x="6628383" y="1572041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8181340" y="1859280"/>
            <a:ext cx="4461162" cy="4245039"/>
            <a:chOff x="5270500" y="1051412"/>
            <a:chExt cx="5854700" cy="557106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2AE3D640-FEF8-4D62-99F7-5EC0149ED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270500" y="1051412"/>
              <a:ext cx="5854700" cy="5571067"/>
            </a:xfrm>
            <a:prstGeom prst="rect">
              <a:avLst/>
            </a:prstGeom>
          </p:spPr>
        </p:pic>
        <p:pic>
          <p:nvPicPr>
            <p:cNvPr id="22" name="그림 21" descr="텍스트, 지도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A5E7911B-3E00-46E7-AD06-65A7D2C32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-416" b="22860"/>
            <a:stretch/>
          </p:blipFill>
          <p:spPr>
            <a:xfrm>
              <a:off x="6760686" y="1621527"/>
              <a:ext cx="2874327" cy="4283973"/>
            </a:xfrm>
            <a:prstGeom prst="rect">
              <a:avLst/>
            </a:prstGeom>
          </p:spPr>
        </p:pic>
        <p:sp>
          <p:nvSpPr>
            <p:cNvPr id="23" name="원형: 비어 있음 18">
              <a:extLst>
                <a:ext uri="{FF2B5EF4-FFF2-40B4-BE49-F238E27FC236}">
                  <a16:creationId xmlns:a16="http://schemas.microsoft.com/office/drawing/2014/main" xmlns="" id="{3EDB52ED-411B-449D-9248-AF535605D7BD}"/>
                </a:ext>
              </a:extLst>
            </p:cNvPr>
            <p:cNvSpPr/>
            <p:nvPr/>
          </p:nvSpPr>
          <p:spPr>
            <a:xfrm>
              <a:off x="7449048" y="2739541"/>
              <a:ext cx="1648820" cy="1640303"/>
            </a:xfrm>
            <a:prstGeom prst="donut">
              <a:avLst>
                <a:gd name="adj" fmla="val 7026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2AE3D640-FEF8-4D62-99F7-5EC0149EDE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200" t="-1032" r="20545" b="-1411"/>
          <a:stretch/>
        </p:blipFill>
        <p:spPr>
          <a:xfrm>
            <a:off x="9033262" y="1813560"/>
            <a:ext cx="2701538" cy="4343400"/>
          </a:xfrm>
          <a:prstGeom prst="rect">
            <a:avLst/>
          </a:prstGeom>
        </p:spPr>
      </p:pic>
      <p:pic>
        <p:nvPicPr>
          <p:cNvPr id="18" name="그림 17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F582B5AD-5650-47EE-9C22-61EA95675E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89349" y="2311416"/>
            <a:ext cx="2223629" cy="32362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116A37CF-F324-4C07-8E80-3AF1F87C66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58721" y="3815062"/>
            <a:ext cx="2210571" cy="22908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358B9F9-13CD-44B5-A663-54783ED58302}"/>
              </a:ext>
            </a:extLst>
          </p:cNvPr>
          <p:cNvSpPr txBox="1"/>
          <p:nvPr/>
        </p:nvSpPr>
        <p:spPr>
          <a:xfrm rot="20984294">
            <a:off x="9108637" y="562063"/>
            <a:ext cx="2288489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-15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40941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02</a:t>
            </a: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개발 방향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EDDA7709-5B8A-49CC-B6CC-D33E7362AEB1}"/>
              </a:ext>
            </a:extLst>
          </p:cNvPr>
          <p:cNvSpPr/>
          <p:nvPr/>
        </p:nvSpPr>
        <p:spPr>
          <a:xfrm>
            <a:off x="4688654" y="838200"/>
            <a:ext cx="142426" cy="369871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A3BFAF7-19A5-4947-BF44-A2492274DBFE}"/>
              </a:ext>
            </a:extLst>
          </p:cNvPr>
          <p:cNvSpPr txBox="1"/>
          <p:nvPr/>
        </p:nvSpPr>
        <p:spPr>
          <a:xfrm>
            <a:off x="4838445" y="781772"/>
            <a:ext cx="70030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err="1" smtClean="0">
                <a:cs typeface="Arial" pitchFamily="34" charset="0"/>
              </a:rPr>
              <a:t>별점으로</a:t>
            </a:r>
            <a:r>
              <a:rPr lang="ko-KR" altLang="en-US" sz="2400" b="1" dirty="0" smtClean="0">
                <a:cs typeface="Arial" pitchFamily="34" charset="0"/>
              </a:rPr>
              <a:t> 관리하는 과거 여행 기록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3440" y="1305342"/>
            <a:ext cx="722376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 smtClean="0">
              <a:solidFill>
                <a:srgbClr val="44BECB"/>
              </a:solidFill>
              <a:latin typeface="210 맨발의청춘 B" pitchFamily="18" charset="-127"/>
              <a:ea typeface="210 맨발의청춘 B" pitchFamily="18" charset="-127"/>
            </a:endParaRPr>
          </a:p>
          <a:p>
            <a:endParaRPr lang="en-US" altLang="ko-KR" sz="3200" dirty="0" smtClean="0">
              <a:solidFill>
                <a:srgbClr val="44BECB"/>
              </a:solidFill>
              <a:latin typeface="210 맨발의청춘 B" pitchFamily="18" charset="-127"/>
              <a:ea typeface="210 맨발의청춘 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좋았던 곳은 </a:t>
            </a: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별점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 가득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  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가고 싶지 않은 곳은 </a:t>
            </a: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별점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</a:rPr>
              <a:t> 낮게 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ea typeface="+mj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별점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순으로 고도화되는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개인 맞춤형 정보 추천</a:t>
            </a:r>
            <a:endParaRPr lang="en-US" altLang="ko-KR" sz="2000" dirty="0" smtClean="0"/>
          </a:p>
        </p:txBody>
      </p:sp>
      <p:sp>
        <p:nvSpPr>
          <p:cNvPr id="30" name="Oval 21"/>
          <p:cNvSpPr/>
          <p:nvPr/>
        </p:nvSpPr>
        <p:spPr>
          <a:xfrm>
            <a:off x="6421029" y="1385225"/>
            <a:ext cx="843767" cy="843767"/>
          </a:xfrm>
          <a:prstGeom prst="ellipse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포인트가 5개인 별 13"/>
          <p:cNvSpPr/>
          <p:nvPr/>
        </p:nvSpPr>
        <p:spPr>
          <a:xfrm>
            <a:off x="6553200" y="1493520"/>
            <a:ext cx="563880" cy="56388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st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9703" y="3208859"/>
            <a:ext cx="3852297" cy="3649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21"/>
          <p:cNvSpPr/>
          <p:nvPr/>
        </p:nvSpPr>
        <p:spPr>
          <a:xfrm>
            <a:off x="5140869" y="1857665"/>
            <a:ext cx="843767" cy="8437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45513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03</a:t>
            </a: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개발 환경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xmlns="" id="{F1978DC7-2159-40E0-A5D4-88F414868797}"/>
              </a:ext>
            </a:extLst>
          </p:cNvPr>
          <p:cNvSpPr/>
          <p:nvPr/>
        </p:nvSpPr>
        <p:spPr>
          <a:xfrm>
            <a:off x="5255580" y="2084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그림 28" descr="android-fla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35880" y="640080"/>
            <a:ext cx="853440" cy="853440"/>
          </a:xfrm>
          <a:prstGeom prst="rect">
            <a:avLst/>
          </a:prstGeom>
        </p:spPr>
      </p:pic>
      <p:sp>
        <p:nvSpPr>
          <p:cNvPr id="33" name="Oval 21"/>
          <p:cNvSpPr/>
          <p:nvPr/>
        </p:nvSpPr>
        <p:spPr>
          <a:xfrm>
            <a:off x="5140869" y="4296065"/>
            <a:ext cx="843767" cy="84376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21"/>
          <p:cNvSpPr/>
          <p:nvPr/>
        </p:nvSpPr>
        <p:spPr>
          <a:xfrm>
            <a:off x="5140869" y="3076865"/>
            <a:ext cx="843767" cy="843767"/>
          </a:xfrm>
          <a:prstGeom prst="ellipse">
            <a:avLst/>
          </a:prstGeom>
          <a:solidFill>
            <a:srgbClr val="32B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Block Arc 11">
            <a:extLst>
              <a:ext uri="{FF2B5EF4-FFF2-40B4-BE49-F238E27FC236}">
                <a16:creationId xmlns:a16="http://schemas.microsoft.com/office/drawing/2014/main" xmlns="" id="{6237B46C-EE2F-45F5-A452-AEF5853F7D2C}"/>
              </a:ext>
            </a:extLst>
          </p:cNvPr>
          <p:cNvSpPr/>
          <p:nvPr/>
        </p:nvSpPr>
        <p:spPr>
          <a:xfrm rot="10800000">
            <a:off x="5387988" y="322675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ardrop 6">
            <a:extLst>
              <a:ext uri="{FF2B5EF4-FFF2-40B4-BE49-F238E27FC236}">
                <a16:creationId xmlns:a16="http://schemas.microsoft.com/office/drawing/2014/main" xmlns="" id="{3FF8E6D1-A5CA-4857-BFE4-E947E4F2F934}"/>
              </a:ext>
            </a:extLst>
          </p:cNvPr>
          <p:cNvSpPr/>
          <p:nvPr/>
        </p:nvSpPr>
        <p:spPr>
          <a:xfrm rot="8100000">
            <a:off x="5357932" y="4482883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72200" y="853440"/>
            <a:ext cx="559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210 맨발의청춘 L" pitchFamily="18" charset="-127"/>
                <a:ea typeface="210 맨발의청춘 L" pitchFamily="18" charset="-127"/>
              </a:rPr>
              <a:t>안드로이드</a:t>
            </a:r>
            <a:r>
              <a:rPr lang="ko-KR" altLang="en-US" sz="2000" dirty="0" smtClean="0">
                <a:latin typeface="210 맨발의청춘 L" pitchFamily="18" charset="-127"/>
                <a:ea typeface="210 맨발의청춘 L" pitchFamily="18" charset="-127"/>
              </a:rPr>
              <a:t> 스튜디오 기반 </a:t>
            </a:r>
            <a:r>
              <a:rPr lang="ko-KR" altLang="en-US" sz="2000" dirty="0" err="1" smtClean="0">
                <a:latin typeface="210 맨발의청춘 L" pitchFamily="18" charset="-127"/>
                <a:ea typeface="210 맨발의청춘 L" pitchFamily="18" charset="-127"/>
              </a:rPr>
              <a:t>어플</a:t>
            </a:r>
            <a:endParaRPr lang="ko-KR" altLang="en-US" sz="20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72200" y="2087880"/>
            <a:ext cx="559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210 맨발의청춘 L" pitchFamily="18" charset="-127"/>
                <a:ea typeface="210 맨발의청춘 L" pitchFamily="18" charset="-127"/>
              </a:rPr>
              <a:t>지도 </a:t>
            </a:r>
            <a:r>
              <a:rPr lang="en-US" altLang="ko-KR" sz="2000" dirty="0" smtClean="0">
                <a:latin typeface="210 맨발의청춘 L" pitchFamily="18" charset="-127"/>
                <a:ea typeface="210 맨발의청춘 L" pitchFamily="18" charset="-127"/>
              </a:rPr>
              <a:t>API</a:t>
            </a:r>
            <a:endParaRPr lang="ko-KR" altLang="en-US" sz="20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72200" y="3276600"/>
            <a:ext cx="559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210 맨발의청춘 L" pitchFamily="18" charset="-127"/>
                <a:ea typeface="210 맨발의청춘 L" pitchFamily="18" charset="-127"/>
              </a:rPr>
              <a:t>상품 추천 알고리즘</a:t>
            </a:r>
            <a:endParaRPr lang="ko-KR" altLang="en-US" sz="20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72200" y="4511040"/>
            <a:ext cx="559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210 맨발의청춘 L" pitchFamily="18" charset="-127"/>
                <a:ea typeface="210 맨발의청춘 L" pitchFamily="18" charset="-127"/>
              </a:rPr>
              <a:t>GPS </a:t>
            </a:r>
            <a:r>
              <a:rPr lang="ko-KR" altLang="en-US" sz="2000" dirty="0" smtClean="0">
                <a:latin typeface="210 맨발의청춘 L" pitchFamily="18" charset="-127"/>
                <a:ea typeface="210 맨발의청춘 L" pitchFamily="18" charset="-127"/>
              </a:rPr>
              <a:t>기반 </a:t>
            </a:r>
            <a:r>
              <a:rPr lang="ko-KR" altLang="en-US" sz="2000" dirty="0" err="1" smtClean="0">
                <a:latin typeface="210 맨발의청춘 L" pitchFamily="18" charset="-127"/>
                <a:ea typeface="210 맨발의청춘 L" pitchFamily="18" charset="-127"/>
              </a:rPr>
              <a:t>오픈소스</a:t>
            </a:r>
            <a:endParaRPr lang="ko-KR" altLang="en-US" sz="20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xmlns="" id="{EDDA7709-5B8A-49CC-B6CC-D33E7362AEB1}"/>
              </a:ext>
            </a:extLst>
          </p:cNvPr>
          <p:cNvSpPr/>
          <p:nvPr/>
        </p:nvSpPr>
        <p:spPr>
          <a:xfrm>
            <a:off x="4688654" y="5654040"/>
            <a:ext cx="142426" cy="36987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A3BFAF7-19A5-4947-BF44-A2492274DBFE}"/>
              </a:ext>
            </a:extLst>
          </p:cNvPr>
          <p:cNvSpPr txBox="1"/>
          <p:nvPr/>
        </p:nvSpPr>
        <p:spPr>
          <a:xfrm>
            <a:off x="4838445" y="5597612"/>
            <a:ext cx="70030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Agile 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방법론에 의한 제작 예정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43989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04</a:t>
            </a: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작업 파트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6B370610-768B-4FF6-A8CD-7548C158FA3E}"/>
              </a:ext>
            </a:extLst>
          </p:cNvPr>
          <p:cNvSpPr txBox="1">
            <a:spLocks/>
          </p:cNvSpPr>
          <p:nvPr/>
        </p:nvSpPr>
        <p:spPr>
          <a:xfrm>
            <a:off x="8711880" y="1996440"/>
            <a:ext cx="2520000" cy="540000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err="1" smtClean="0">
                <a:cs typeface="Arial" pitchFamily="34" charset="0"/>
              </a:rPr>
              <a:t>앱</a:t>
            </a:r>
            <a:endParaRPr lang="en-US" altLang="ko-KR" sz="3200" dirty="0">
              <a:cs typeface="Arial" pitchFamily="34" charset="0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97D321F2-7BC6-4F9A-9C36-AC8FF5293DAF}"/>
              </a:ext>
            </a:extLst>
          </p:cNvPr>
          <p:cNvSpPr txBox="1">
            <a:spLocks/>
          </p:cNvSpPr>
          <p:nvPr/>
        </p:nvSpPr>
        <p:spPr>
          <a:xfrm>
            <a:off x="5404687" y="4314635"/>
            <a:ext cx="2520000" cy="54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cs typeface="Arial" pitchFamily="34" charset="0"/>
              </a:rPr>
              <a:t>서버</a:t>
            </a:r>
            <a:endParaRPr lang="en-US" altLang="ko-KR" sz="3200" dirty="0">
              <a:cs typeface="Arial" pitchFamily="34" charset="0"/>
            </a:endParaRPr>
          </a:p>
        </p:txBody>
      </p:sp>
      <p:cxnSp>
        <p:nvCxnSpPr>
          <p:cNvPr id="12" name="Straight Connector 60">
            <a:extLst>
              <a:ext uri="{FF2B5EF4-FFF2-40B4-BE49-F238E27FC236}">
                <a16:creationId xmlns:a16="http://schemas.microsoft.com/office/drawing/2014/main" xmlns="" id="{EDAEC66A-6E14-48E2-B47A-B3E89B8F17F3}"/>
              </a:ext>
            </a:extLst>
          </p:cNvPr>
          <p:cNvCxnSpPr/>
          <p:nvPr/>
        </p:nvCxnSpPr>
        <p:spPr>
          <a:xfrm>
            <a:off x="5445367" y="5070028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60">
            <a:extLst>
              <a:ext uri="{FF2B5EF4-FFF2-40B4-BE49-F238E27FC236}">
                <a16:creationId xmlns:a16="http://schemas.microsoft.com/office/drawing/2014/main" xmlns="" id="{EDAEC66A-6E14-48E2-B47A-B3E89B8F17F3}"/>
              </a:ext>
            </a:extLst>
          </p:cNvPr>
          <p:cNvCxnSpPr/>
          <p:nvPr/>
        </p:nvCxnSpPr>
        <p:spPr>
          <a:xfrm>
            <a:off x="11175607" y="238948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71560" y="533400"/>
            <a:ext cx="2255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atin typeface="210 맨발의청춘 L" pitchFamily="18" charset="-127"/>
                <a:ea typeface="210 맨발의청춘 L" pitchFamily="18" charset="-127"/>
              </a:rPr>
              <a:t> UX </a:t>
            </a:r>
            <a:r>
              <a:rPr lang="ko-KR" altLang="en-US" sz="2000" dirty="0" smtClean="0">
                <a:latin typeface="210 맨발의청춘 L" pitchFamily="18" charset="-127"/>
                <a:ea typeface="210 맨발의청춘 L" pitchFamily="18" charset="-127"/>
              </a:rPr>
              <a:t>디자인</a:t>
            </a:r>
            <a:endParaRPr lang="en-US" altLang="ko-KR" sz="20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2000" dirty="0" err="1" smtClean="0">
                <a:latin typeface="210 맨발의청춘 L" pitchFamily="18" charset="-127"/>
                <a:ea typeface="210 맨발의청춘 L" pitchFamily="18" charset="-127"/>
              </a:rPr>
              <a:t>안드로이드</a:t>
            </a:r>
            <a:r>
              <a:rPr lang="ko-KR" altLang="en-US" sz="2000" dirty="0" smtClean="0">
                <a:latin typeface="210 맨발의청춘 L" pitchFamily="18" charset="-127"/>
                <a:ea typeface="210 맨발의청춘 L" pitchFamily="18" charset="-127"/>
              </a:rPr>
              <a:t> 기능</a:t>
            </a:r>
            <a:endParaRPr lang="ko-KR" altLang="en-US" sz="20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23560" y="5028664"/>
            <a:ext cx="2529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atin typeface="210 맨발의청춘 L" pitchFamily="18" charset="-127"/>
                <a:ea typeface="210 맨발의청춘 L" pitchFamily="18" charset="-127"/>
              </a:rPr>
              <a:t> DB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2000" dirty="0" smtClean="0">
                <a:latin typeface="210 맨발의청춘 L" pitchFamily="18" charset="-127"/>
                <a:ea typeface="210 맨발의청춘 L" pitchFamily="18" charset="-127"/>
              </a:rPr>
              <a:t>추천 알고리즘</a:t>
            </a:r>
            <a:endParaRPr lang="en-US" altLang="ko-KR" sz="20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latin typeface="210 맨발의청춘 L" pitchFamily="18" charset="-127"/>
              <a:ea typeface="210 맨발의청춘 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atin typeface="210 맨발의청춘 L" pitchFamily="18" charset="-127"/>
                <a:ea typeface="210 맨발의청춘 L" pitchFamily="18" charset="-127"/>
              </a:rPr>
              <a:t> 데이터 저장 및 전송</a:t>
            </a:r>
            <a:endParaRPr lang="ko-KR" altLang="en-US" sz="20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5384733" y="3017520"/>
            <a:ext cx="2540067" cy="149352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  <a:cs typeface="+mn-cs"/>
              </a:rPr>
              <a:t>김준형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  <a:cs typeface="+mn-cs"/>
              </a:rPr>
              <a:t>천수현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393680" y="2859514"/>
            <a:ext cx="1706880" cy="147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배경률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신아름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이금택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주유흠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8" name="Oval 37">
            <a:extLst>
              <a:ext uri="{FF2B5EF4-FFF2-40B4-BE49-F238E27FC236}">
                <a16:creationId xmlns:a16="http://schemas.microsoft.com/office/drawing/2014/main" xmlns="" id="{1430B71C-D580-4CA6-A442-26AED5FAE293}"/>
              </a:ext>
            </a:extLst>
          </p:cNvPr>
          <p:cNvSpPr/>
          <p:nvPr/>
        </p:nvSpPr>
        <p:spPr>
          <a:xfrm>
            <a:off x="10524896" y="4447663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Smiley Face 14">
            <a:extLst>
              <a:ext uri="{FF2B5EF4-FFF2-40B4-BE49-F238E27FC236}">
                <a16:creationId xmlns:a16="http://schemas.microsoft.com/office/drawing/2014/main" xmlns="" id="{77504E11-68B3-460A-979B-D56E2900C922}"/>
              </a:ext>
            </a:extLst>
          </p:cNvPr>
          <p:cNvSpPr/>
          <p:nvPr/>
        </p:nvSpPr>
        <p:spPr>
          <a:xfrm>
            <a:off x="5489568" y="264057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bye.jpg"/>
          <p:cNvPicPr>
            <a:picLocks noChangeAspect="1"/>
          </p:cNvPicPr>
          <p:nvPr/>
        </p:nvPicPr>
        <p:blipFill>
          <a:blip r:embed="rId2" cstate="print">
            <a:lum bright="50000" contrast="-70000"/>
          </a:blip>
          <a:stretch>
            <a:fillRect/>
          </a:stretch>
        </p:blipFill>
        <p:spPr>
          <a:xfrm>
            <a:off x="4482" y="0"/>
            <a:ext cx="12183036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3560" y="2275424"/>
            <a:ext cx="9144000" cy="2387600"/>
          </a:xfrm>
          <a:solidFill>
            <a:schemeClr val="bg1">
              <a:alpha val="60000"/>
            </a:schemeClr>
          </a:solidFill>
          <a:ln w="635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/>
          <a:p>
            <a:r>
              <a:rPr lang="en-US" altLang="ko-KR" sz="7200" dirty="0" smtClean="0">
                <a:solidFill>
                  <a:schemeClr val="accent5">
                    <a:lumMod val="7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Thank You</a:t>
            </a:r>
            <a:endParaRPr lang="ko-KR" altLang="en-US" sz="7200" dirty="0">
              <a:solidFill>
                <a:schemeClr val="accent5">
                  <a:lumMod val="75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1271661" y="0"/>
            <a:ext cx="9548739" cy="6858000"/>
          </a:xfrm>
          <a:custGeom>
            <a:avLst/>
            <a:gdLst>
              <a:gd name="connsiteX0" fmla="*/ 1873864 w 9548739"/>
              <a:gd name="connsiteY0" fmla="*/ 0 h 6858000"/>
              <a:gd name="connsiteX1" fmla="*/ 1971920 w 9548739"/>
              <a:gd name="connsiteY1" fmla="*/ 0 h 6858000"/>
              <a:gd name="connsiteX2" fmla="*/ 2174399 w 9548739"/>
              <a:gd name="connsiteY2" fmla="*/ 0 h 6858000"/>
              <a:gd name="connsiteX3" fmla="*/ 5968479 w 9548739"/>
              <a:gd name="connsiteY3" fmla="*/ 0 h 6858000"/>
              <a:gd name="connsiteX4" fmla="*/ 9548739 w 9548739"/>
              <a:gd name="connsiteY4" fmla="*/ 0 h 6858000"/>
              <a:gd name="connsiteX5" fmla="*/ 9548739 w 9548739"/>
              <a:gd name="connsiteY5" fmla="*/ 6858000 h 6858000"/>
              <a:gd name="connsiteX6" fmla="*/ 5968479 w 9548739"/>
              <a:gd name="connsiteY6" fmla="*/ 6858000 h 6858000"/>
              <a:gd name="connsiteX7" fmla="*/ 2174399 w 9548739"/>
              <a:gd name="connsiteY7" fmla="*/ 6858000 h 6858000"/>
              <a:gd name="connsiteX8" fmla="*/ 1951844 w 9548739"/>
              <a:gd name="connsiteY8" fmla="*/ 6858000 h 6858000"/>
              <a:gd name="connsiteX9" fmla="*/ 1835258 w 9548739"/>
              <a:gd name="connsiteY9" fmla="*/ 6858000 h 6858000"/>
              <a:gd name="connsiteX10" fmla="*/ 1784827 w 9548739"/>
              <a:gd name="connsiteY10" fmla="*/ 6687406 h 6858000"/>
              <a:gd name="connsiteX11" fmla="*/ 0 w 9548739"/>
              <a:gd name="connsiteY11" fmla="*/ 3390900 h 6858000"/>
              <a:gd name="connsiteX12" fmla="*/ 1796041 w 9548739"/>
              <a:gd name="connsiteY12" fmla="*/ 254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48739" h="6858000">
                <a:moveTo>
                  <a:pt x="1873864" y="0"/>
                </a:moveTo>
                <a:lnTo>
                  <a:pt x="1971920" y="0"/>
                </a:lnTo>
                <a:lnTo>
                  <a:pt x="2174399" y="0"/>
                </a:lnTo>
                <a:lnTo>
                  <a:pt x="5968479" y="0"/>
                </a:lnTo>
                <a:lnTo>
                  <a:pt x="9548739" y="0"/>
                </a:lnTo>
                <a:lnTo>
                  <a:pt x="9548739" y="6858000"/>
                </a:lnTo>
                <a:lnTo>
                  <a:pt x="5968479" y="6858000"/>
                </a:lnTo>
                <a:lnTo>
                  <a:pt x="2174399" y="6858000"/>
                </a:lnTo>
                <a:lnTo>
                  <a:pt x="1951844" y="6858000"/>
                </a:lnTo>
                <a:lnTo>
                  <a:pt x="1835258" y="6858000"/>
                </a:lnTo>
                <a:lnTo>
                  <a:pt x="1784827" y="6687406"/>
                </a:lnTo>
                <a:cubicBezTo>
                  <a:pt x="1375512" y="5409903"/>
                  <a:pt x="806558" y="4349353"/>
                  <a:pt x="0" y="3390900"/>
                </a:cubicBezTo>
                <a:cubicBezTo>
                  <a:pt x="774231" y="2640807"/>
                  <a:pt x="1361774" y="1569839"/>
                  <a:pt x="1796041" y="2545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108769" y="2657241"/>
            <a:ext cx="1405705" cy="1475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1194" y="204557"/>
            <a:ext cx="349382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</a:p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54"/>
          <p:cNvGrpSpPr/>
          <p:nvPr/>
        </p:nvGrpSpPr>
        <p:grpSpPr>
          <a:xfrm>
            <a:off x="2855145" y="2939678"/>
            <a:ext cx="6274753" cy="780795"/>
            <a:chOff x="4745820" y="1491808"/>
            <a:chExt cx="6274753" cy="780795"/>
          </a:xfrm>
        </p:grpSpPr>
        <p:sp>
          <p:nvSpPr>
            <p:cNvPr id="61" name="TextBox 60"/>
            <p:cNvSpPr txBox="1"/>
            <p:nvPr/>
          </p:nvSpPr>
          <p:spPr>
            <a:xfrm>
              <a:off x="5895648" y="1695456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b="1" dirty="0" smtClean="0">
                  <a:cs typeface="Arial" pitchFamily="34" charset="0"/>
                </a:rPr>
                <a:t>개발 방향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13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rgbClr val="32B0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5" name="Group 54"/>
          <p:cNvGrpSpPr/>
          <p:nvPr/>
        </p:nvGrpSpPr>
        <p:grpSpPr>
          <a:xfrm>
            <a:off x="2824665" y="1781438"/>
            <a:ext cx="6274753" cy="780795"/>
            <a:chOff x="4745820" y="1491808"/>
            <a:chExt cx="6274753" cy="780795"/>
          </a:xfrm>
        </p:grpSpPr>
        <p:sp>
          <p:nvSpPr>
            <p:cNvPr id="46" name="TextBox 45"/>
            <p:cNvSpPr txBox="1"/>
            <p:nvPr/>
          </p:nvSpPr>
          <p:spPr>
            <a:xfrm>
              <a:off x="5895648" y="1695456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b="1" dirty="0" smtClean="0">
                  <a:cs typeface="Arial" pitchFamily="34" charset="0"/>
                </a:rPr>
                <a:t>배경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47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8" name="Oval 5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rgbClr val="44BE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0" name="Group 54"/>
          <p:cNvGrpSpPr/>
          <p:nvPr/>
        </p:nvGrpSpPr>
        <p:grpSpPr>
          <a:xfrm>
            <a:off x="2870385" y="4097918"/>
            <a:ext cx="6274753" cy="780795"/>
            <a:chOff x="4745820" y="1491808"/>
            <a:chExt cx="6274753" cy="780795"/>
          </a:xfrm>
        </p:grpSpPr>
        <p:sp>
          <p:nvSpPr>
            <p:cNvPr id="51" name="TextBox 50"/>
            <p:cNvSpPr txBox="1"/>
            <p:nvPr/>
          </p:nvSpPr>
          <p:spPr>
            <a:xfrm>
              <a:off x="5895648" y="1695456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b="1" dirty="0" smtClean="0">
                  <a:cs typeface="Arial" pitchFamily="34" charset="0"/>
                </a:rPr>
                <a:t>개발 환경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52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3" name="Oval 5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rgbClr val="44BE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6" name="Group 54"/>
          <p:cNvGrpSpPr/>
          <p:nvPr/>
        </p:nvGrpSpPr>
        <p:grpSpPr>
          <a:xfrm>
            <a:off x="2885625" y="5240918"/>
            <a:ext cx="6274753" cy="780795"/>
            <a:chOff x="4745820" y="1491808"/>
            <a:chExt cx="6274753" cy="780795"/>
          </a:xfrm>
        </p:grpSpPr>
        <p:sp>
          <p:nvSpPr>
            <p:cNvPr id="57" name="TextBox 56"/>
            <p:cNvSpPr txBox="1"/>
            <p:nvPr/>
          </p:nvSpPr>
          <p:spPr>
            <a:xfrm>
              <a:off x="5895648" y="1695456"/>
              <a:ext cx="512492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b="1" dirty="0" smtClean="0">
                  <a:cs typeface="Arial" pitchFamily="34" charset="0"/>
                </a:rPr>
                <a:t>작업 파트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62" name="Group 5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3" name="Oval 5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rgbClr val="32B0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88" name="제목 1"/>
          <p:cNvSpPr txBox="1">
            <a:spLocks/>
          </p:cNvSpPr>
          <p:nvPr/>
        </p:nvSpPr>
        <p:spPr>
          <a:xfrm>
            <a:off x="1362548" y="711496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dirty="0" smtClean="0">
                <a:solidFill>
                  <a:srgbClr val="44BECB"/>
                </a:solidFill>
                <a:latin typeface="210 맨발의청춘 R" pitchFamily="18" charset="-127"/>
                <a:ea typeface="210 맨발의청춘 R" pitchFamily="18" charset="-127"/>
                <a:cs typeface="+mj-cs"/>
              </a:rPr>
              <a:t>Contents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44BECB"/>
              </a:solidFill>
              <a:effectLst/>
              <a:uLnTx/>
              <a:uFillTx/>
              <a:latin typeface="210 맨발의청춘 R" pitchFamily="18" charset="-127"/>
              <a:ea typeface="210 맨발의청춘 R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표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165" y="0"/>
            <a:ext cx="784765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24060" y="6217920"/>
            <a:ext cx="262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문화체육관광부</a:t>
            </a:r>
            <a:endParaRPr lang="en-US" altLang="ko-KR" sz="1600" dirty="0" smtClean="0"/>
          </a:p>
          <a:p>
            <a:r>
              <a:rPr lang="en-US" altLang="ko-KR" sz="1600" dirty="0" smtClean="0"/>
              <a:t>2017 </a:t>
            </a:r>
            <a:r>
              <a:rPr lang="ko-KR" altLang="en-US" sz="1600" dirty="0" smtClean="0"/>
              <a:t>국민여행 실태조사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88280" y="1305342"/>
            <a:ext cx="6096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한국 여행객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 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명이 한 번 방문했던 여행지를 다시 찾은 적이 있는 것으로 나타났다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반복해서 찾게 되는 ‘회전문 여행지’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위로는 제주도가 꼽혔다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항공</a:t>
            </a:r>
            <a:r>
              <a:rPr lang="en-US" altLang="ko-KR" dirty="0" smtClean="0"/>
              <a:t>·</a:t>
            </a:r>
            <a:r>
              <a:rPr lang="ko-KR" altLang="en-US" dirty="0" smtClean="0"/>
              <a:t>숙박 예약 업체 </a:t>
            </a:r>
            <a:r>
              <a:rPr lang="ko-KR" altLang="en-US" dirty="0" err="1" smtClean="0"/>
              <a:t>스카이스캐너는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 한국인 관광객 </a:t>
            </a:r>
            <a:r>
              <a:rPr lang="en-US" altLang="ko-KR" dirty="0" smtClean="0"/>
              <a:t>601</a:t>
            </a:r>
            <a:r>
              <a:rPr lang="ko-KR" altLang="en-US" dirty="0" smtClean="0"/>
              <a:t>명을 대상으로 지난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14~16</a:t>
            </a:r>
            <a:r>
              <a:rPr lang="ko-KR" altLang="en-US" dirty="0" smtClean="0"/>
              <a:t>일 설문 조사한 결과 응답자의 </a:t>
            </a:r>
            <a:r>
              <a:rPr lang="en-US" altLang="ko-KR" dirty="0" smtClean="0"/>
              <a:t>48%</a:t>
            </a:r>
            <a:r>
              <a:rPr lang="ko-KR" altLang="en-US" dirty="0" smtClean="0"/>
              <a:t>가 여행지를 재방문한 적이 있다고 답했다고 밝혔다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이들 중 </a:t>
            </a:r>
            <a:r>
              <a:rPr lang="en-US" altLang="ko-KR" dirty="0" smtClean="0"/>
              <a:t>66%</a:t>
            </a:r>
            <a:r>
              <a:rPr lang="ko-KR" altLang="en-US" dirty="0" smtClean="0"/>
              <a:t>는 같은 곳을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이상 여행한 적이 있다고 응답했으며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번 이상 방문한 적이 있다고 답한 이들도 </a:t>
            </a:r>
            <a:r>
              <a:rPr lang="en-US" altLang="ko-KR" dirty="0" smtClean="0"/>
              <a:t>13%</a:t>
            </a:r>
            <a:r>
              <a:rPr lang="ko-KR" altLang="en-US" dirty="0" smtClean="0"/>
              <a:t>에 달했다</a:t>
            </a:r>
            <a:r>
              <a:rPr lang="en-US" altLang="ko-KR" dirty="0" smtClean="0"/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‘회전문 여행객’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 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(24%)</a:t>
            </a:r>
            <a:r>
              <a:rPr lang="ko-KR" altLang="en-US" dirty="0" smtClean="0"/>
              <a:t>은 ‘현지 음식과 맛집’ 때문에 같은 장소를 반복해서 찾았다고 답했다</a:t>
            </a:r>
            <a:r>
              <a:rPr lang="en-US" altLang="ko-KR" dirty="0" smtClean="0"/>
              <a:t>. ‘</a:t>
            </a:r>
            <a:r>
              <a:rPr lang="ko-KR" altLang="en-US" dirty="0" smtClean="0"/>
              <a:t>현지 특유의 분위기’</a:t>
            </a:r>
            <a:r>
              <a:rPr lang="en-US" altLang="ko-KR" dirty="0" smtClean="0"/>
              <a:t>(17%), ‘</a:t>
            </a:r>
            <a:r>
              <a:rPr lang="ko-KR" altLang="en-US" dirty="0" smtClean="0"/>
              <a:t>합리적인 비용’</a:t>
            </a:r>
            <a:r>
              <a:rPr lang="en-US" altLang="ko-KR" dirty="0" smtClean="0"/>
              <a:t>(14%), ‘</a:t>
            </a:r>
            <a:r>
              <a:rPr lang="ko-KR" altLang="en-US" dirty="0" smtClean="0"/>
              <a:t>자연경관’</a:t>
            </a:r>
            <a:r>
              <a:rPr lang="en-US" altLang="ko-KR" dirty="0" smtClean="0"/>
              <a:t>(10%), ‘</a:t>
            </a:r>
            <a:r>
              <a:rPr lang="ko-KR" altLang="en-US" dirty="0" smtClean="0"/>
              <a:t>휴양 시설’</a:t>
            </a:r>
            <a:r>
              <a:rPr lang="en-US" altLang="ko-KR" dirty="0" smtClean="0"/>
              <a:t>(10%)</a:t>
            </a:r>
            <a:r>
              <a:rPr lang="ko-KR" altLang="en-US" dirty="0" smtClean="0"/>
              <a:t>을 꼽은 이들도 있었다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한겨례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2019.01.28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EDDA7709-5B8A-49CC-B6CC-D33E7362AEB1}"/>
              </a:ext>
            </a:extLst>
          </p:cNvPr>
          <p:cNvSpPr/>
          <p:nvPr/>
        </p:nvSpPr>
        <p:spPr>
          <a:xfrm>
            <a:off x="5420174" y="838200"/>
            <a:ext cx="142426" cy="369871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A3BFAF7-19A5-4947-BF44-A2492274DBFE}"/>
              </a:ext>
            </a:extLst>
          </p:cNvPr>
          <p:cNvSpPr txBox="1"/>
          <p:nvPr/>
        </p:nvSpPr>
        <p:spPr>
          <a:xfrm>
            <a:off x="5569965" y="781772"/>
            <a:ext cx="59362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한국 여행객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명 중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명은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회전문 여행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 descr="BBSPb3B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" y="897788"/>
            <a:ext cx="4693920" cy="31331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4175760"/>
            <a:ext cx="5288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© Copyright ⓒ The </a:t>
            </a:r>
            <a:r>
              <a:rPr lang="en-US" altLang="ko-KR" sz="1400" dirty="0" err="1" smtClean="0"/>
              <a:t>Hankyoreh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 제주도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스카이스캐너</a:t>
            </a:r>
            <a:r>
              <a:rPr lang="ko-KR" altLang="en-US" sz="1400" dirty="0" smtClean="0"/>
              <a:t> 제공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02655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01</a:t>
            </a: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배경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graphicFrame>
        <p:nvGraphicFramePr>
          <p:cNvPr id="15" name="차트 14"/>
          <p:cNvGraphicFramePr/>
          <p:nvPr/>
        </p:nvGraphicFramePr>
        <p:xfrm>
          <a:off x="5196840" y="2042160"/>
          <a:ext cx="6004560" cy="4050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7">
            <a:extLst>
              <a:ext uri="{FF2B5EF4-FFF2-40B4-BE49-F238E27FC236}">
                <a16:creationId xmlns:a16="http://schemas.microsoft.com/office/drawing/2014/main" xmlns="" id="{EDDA7709-5B8A-49CC-B6CC-D33E7362AEB1}"/>
              </a:ext>
            </a:extLst>
          </p:cNvPr>
          <p:cNvSpPr/>
          <p:nvPr/>
        </p:nvSpPr>
        <p:spPr>
          <a:xfrm>
            <a:off x="5420174" y="838200"/>
            <a:ext cx="142426" cy="369871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A3BFAF7-19A5-4947-BF44-A2492274DBFE}"/>
              </a:ext>
            </a:extLst>
          </p:cNvPr>
          <p:cNvSpPr txBox="1"/>
          <p:nvPr/>
        </p:nvSpPr>
        <p:spPr>
          <a:xfrm>
            <a:off x="5569965" y="781772"/>
            <a:ext cx="59362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한국 여행객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명 중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명은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회전문 여행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88280" y="1305342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48%</a:t>
            </a:r>
            <a:r>
              <a:rPr lang="ko-KR" altLang="en-US" sz="2000" dirty="0" smtClean="0"/>
              <a:t>가 여행지를 재방문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02655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01</a:t>
            </a: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배경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pic>
        <p:nvPicPr>
          <p:cNvPr id="11" name="그림 10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678680" y="1454007"/>
            <a:ext cx="2945533" cy="4718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xmlns="" id="{EDDA7709-5B8A-49CC-B6CC-D33E7362AEB1}"/>
              </a:ext>
            </a:extLst>
          </p:cNvPr>
          <p:cNvSpPr/>
          <p:nvPr/>
        </p:nvSpPr>
        <p:spPr>
          <a:xfrm>
            <a:off x="4688654" y="838200"/>
            <a:ext cx="142426" cy="369871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A3BFAF7-19A5-4947-BF44-A2492274DBFE}"/>
              </a:ext>
            </a:extLst>
          </p:cNvPr>
          <p:cNvSpPr txBox="1"/>
          <p:nvPr/>
        </p:nvSpPr>
        <p:spPr>
          <a:xfrm>
            <a:off x="4838445" y="781772"/>
            <a:ext cx="59362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동기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94320" y="1478280"/>
            <a:ext cx="429768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!</a:t>
            </a:r>
          </a:p>
          <a:p>
            <a:r>
              <a:rPr lang="ko-KR" altLang="en-US" sz="2000" dirty="0" smtClean="0"/>
              <a:t>오래 걸었더니 배가 고파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!</a:t>
            </a:r>
            <a:endParaRPr lang="en-US" altLang="ko-KR" sz="3200" dirty="0" smtClean="0"/>
          </a:p>
          <a:p>
            <a:r>
              <a:rPr lang="ko-KR" altLang="en-US" sz="2000" dirty="0" smtClean="0"/>
              <a:t>나 아직 숙소 예약도 안 했는데</a:t>
            </a:r>
            <a:r>
              <a:rPr lang="en-US" altLang="ko-KR" sz="2000" dirty="0" smtClean="0"/>
              <a:t>…</a:t>
            </a:r>
          </a:p>
          <a:p>
            <a:endParaRPr lang="en-US" altLang="ko-KR" sz="2000" dirty="0" smtClean="0"/>
          </a:p>
          <a:p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!</a:t>
            </a:r>
            <a:endParaRPr lang="en-US" altLang="ko-KR" sz="3200" dirty="0" smtClean="0"/>
          </a:p>
          <a:p>
            <a:r>
              <a:rPr lang="ko-KR" altLang="en-US" sz="2000" dirty="0" smtClean="0"/>
              <a:t>내가 어디를 걸어 다녔길래</a:t>
            </a:r>
            <a:endParaRPr lang="en-US" altLang="ko-KR" sz="2000" dirty="0" smtClean="0"/>
          </a:p>
          <a:p>
            <a:r>
              <a:rPr lang="ko-KR" altLang="en-US" sz="2000" dirty="0" smtClean="0"/>
              <a:t>만보기가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만 보를 넘었지</a:t>
            </a:r>
            <a:r>
              <a:rPr lang="en-US" altLang="ko-KR" sz="2000" dirty="0" smtClean="0"/>
              <a:t>?</a:t>
            </a:r>
          </a:p>
          <a:p>
            <a:endParaRPr lang="en-US" altLang="ko-KR" sz="2000" dirty="0" smtClean="0"/>
          </a:p>
          <a:p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!</a:t>
            </a:r>
            <a:endParaRPr lang="en-US" altLang="ko-KR" sz="3200" dirty="0" smtClean="0"/>
          </a:p>
          <a:p>
            <a:r>
              <a:rPr lang="ko-KR" altLang="en-US" sz="2000" dirty="0" smtClean="0"/>
              <a:t>저번에 갔던 길을 잃는 실수 없이</a:t>
            </a:r>
            <a:endParaRPr lang="en-US" altLang="ko-KR" sz="2000" dirty="0" smtClean="0"/>
          </a:p>
          <a:p>
            <a:r>
              <a:rPr lang="ko-KR" altLang="en-US" sz="2000" dirty="0" smtClean="0"/>
              <a:t>여행을 하고 싶어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02655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01</a:t>
            </a: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배경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xmlns="" id="{EDDA7709-5B8A-49CC-B6CC-D33E7362AEB1}"/>
              </a:ext>
            </a:extLst>
          </p:cNvPr>
          <p:cNvSpPr/>
          <p:nvPr/>
        </p:nvSpPr>
        <p:spPr>
          <a:xfrm>
            <a:off x="4688654" y="838200"/>
            <a:ext cx="142426" cy="369871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A3BFAF7-19A5-4947-BF44-A2492274DBFE}"/>
              </a:ext>
            </a:extLst>
          </p:cNvPr>
          <p:cNvSpPr txBox="1"/>
          <p:nvPr/>
        </p:nvSpPr>
        <p:spPr>
          <a:xfrm>
            <a:off x="4838445" y="781772"/>
            <a:ext cx="59362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기존에 존재하는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트립어드바이저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림 9" descr="tri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1060" y="1363980"/>
            <a:ext cx="6781800" cy="17526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63440" y="1305342"/>
            <a:ext cx="722376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2000" dirty="0" smtClean="0"/>
              <a:t>GPS </a:t>
            </a:r>
            <a:r>
              <a:rPr lang="ko-KR" altLang="en-US" sz="2000" dirty="0" smtClean="0"/>
              <a:t>기반 현재 위치를 중심으로 근처 </a:t>
            </a:r>
            <a:r>
              <a:rPr lang="ko-KR" altLang="en-US" sz="2000" dirty="0" err="1" smtClean="0"/>
              <a:t>맛집</a:t>
            </a:r>
            <a:r>
              <a:rPr lang="ko-KR" altLang="en-US" sz="2000" dirty="0" smtClean="0"/>
              <a:t> 등을 추천</a:t>
            </a:r>
            <a:endParaRPr lang="en-US" altLang="ko-KR" sz="2000" dirty="0" smtClean="0"/>
          </a:p>
          <a:p>
            <a:endParaRPr lang="en-US" altLang="ko-KR" dirty="0" smtClean="0"/>
          </a:p>
          <a:p>
            <a:r>
              <a:rPr lang="en-US" altLang="ko-KR" sz="2400" dirty="0" smtClean="0">
                <a:solidFill>
                  <a:srgbClr val="FF0000"/>
                </a:solidFill>
                <a:latin typeface="210 맨발의청춘 B" pitchFamily="18" charset="-127"/>
                <a:ea typeface="210 맨발의청춘 B" pitchFamily="18" charset="-127"/>
              </a:rPr>
              <a:t>BUT!</a:t>
            </a:r>
          </a:p>
          <a:p>
            <a:r>
              <a:rPr lang="ko-KR" altLang="en-US" sz="2000" dirty="0" smtClean="0"/>
              <a:t>임의의 성향을 가진 여행자들의 </a:t>
            </a:r>
            <a:r>
              <a:rPr lang="ko-KR" altLang="en-US" sz="2000" dirty="0" err="1" smtClean="0"/>
              <a:t>별점</a:t>
            </a:r>
            <a:r>
              <a:rPr lang="ko-KR" altLang="en-US" sz="2000" dirty="0" smtClean="0"/>
              <a:t> 기준</a:t>
            </a:r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→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나에게는 맞지 않는 정보일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>
                <a:solidFill>
                  <a:srgbClr val="FF0000"/>
                </a:solidFill>
                <a:latin typeface="210 맨발의청춘 B" pitchFamily="18" charset="-127"/>
                <a:ea typeface="210 맨발의청춘 B" pitchFamily="18" charset="-127"/>
              </a:rPr>
              <a:t> ! </a:t>
            </a:r>
            <a:r>
              <a:rPr lang="ko-KR" altLang="en-US" sz="2000" dirty="0" smtClean="0"/>
              <a:t>매운 것을 싫어하는 나</a:t>
            </a:r>
            <a:r>
              <a:rPr lang="en-US" altLang="ko-KR" sz="2000" dirty="0" smtClean="0"/>
              <a:t>!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210 맨발의청춘 B" pitchFamily="18" charset="-127"/>
                <a:ea typeface="210 맨발의청춘 B" pitchFamily="18" charset="-127"/>
              </a:rPr>
              <a:t>? </a:t>
            </a:r>
            <a:r>
              <a:rPr lang="ko-KR" altLang="en-US" sz="2000" dirty="0" err="1" smtClean="0"/>
              <a:t>불닭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맛집을</a:t>
            </a:r>
            <a:r>
              <a:rPr lang="ko-KR" altLang="en-US" sz="2000" dirty="0" smtClean="0"/>
              <a:t> 추천해주는 </a:t>
            </a:r>
            <a:r>
              <a:rPr lang="ko-KR" altLang="en-US" sz="2000" dirty="0" err="1" smtClean="0"/>
              <a:t>앱</a:t>
            </a:r>
            <a:r>
              <a:rPr lang="en-US" altLang="ko-KR" sz="2000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02655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01</a:t>
            </a: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배경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xmlns="" id="{EDDA7709-5B8A-49CC-B6CC-D33E7362AEB1}"/>
              </a:ext>
            </a:extLst>
          </p:cNvPr>
          <p:cNvSpPr/>
          <p:nvPr/>
        </p:nvSpPr>
        <p:spPr>
          <a:xfrm>
            <a:off x="4688654" y="838200"/>
            <a:ext cx="142426" cy="369871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A3BFAF7-19A5-4947-BF44-A2492274DBFE}"/>
              </a:ext>
            </a:extLst>
          </p:cNvPr>
          <p:cNvSpPr txBox="1"/>
          <p:nvPr/>
        </p:nvSpPr>
        <p:spPr>
          <a:xfrm>
            <a:off x="4838445" y="781772"/>
            <a:ext cx="59362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동기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3440" y="1305342"/>
            <a:ext cx="72237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dirty="0" smtClean="0">
              <a:solidFill>
                <a:srgbClr val="44BECB"/>
              </a:solidFill>
              <a:latin typeface="210 맨발의청춘 B" pitchFamily="18" charset="-127"/>
              <a:ea typeface="210 맨발의청춘 B" pitchFamily="18" charset="-127"/>
            </a:endParaRPr>
          </a:p>
          <a:p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?</a:t>
            </a:r>
          </a:p>
          <a:p>
            <a:r>
              <a:rPr lang="ko-KR" altLang="en-US" sz="2000" dirty="0" smtClean="0"/>
              <a:t>지도를 통해 나에게 필요한 정보만 제공받을 수 없을까</a:t>
            </a:r>
            <a:r>
              <a:rPr lang="en-US" altLang="ko-KR" sz="2000" dirty="0" smtClean="0"/>
              <a:t>?</a:t>
            </a:r>
          </a:p>
          <a:p>
            <a:endParaRPr lang="en-US" altLang="ko-KR" sz="2000" dirty="0" smtClean="0"/>
          </a:p>
          <a:p>
            <a:r>
              <a:rPr lang="en-US" altLang="ko-KR" sz="3200" dirty="0" smtClean="0">
                <a:solidFill>
                  <a:srgbClr val="44BECB"/>
                </a:solidFill>
                <a:latin typeface="210 맨발의청춘 B" pitchFamily="18" charset="-127"/>
                <a:ea typeface="210 맨발의청춘 B" pitchFamily="18" charset="-127"/>
              </a:rPr>
              <a:t>!</a:t>
            </a:r>
          </a:p>
          <a:p>
            <a:r>
              <a:rPr lang="ko-KR" altLang="en-US" sz="2000" dirty="0" smtClean="0"/>
              <a:t>제공 받은 정보를 나만의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처럼 만들어서</a:t>
            </a:r>
            <a:endParaRPr lang="en-US" altLang="ko-KR" sz="2000" dirty="0" smtClean="0"/>
          </a:p>
          <a:p>
            <a:r>
              <a:rPr lang="ko-KR" altLang="en-US" sz="2000" dirty="0" smtClean="0"/>
              <a:t>다음 여행에도 쓰고 싶어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algn="ctr"/>
            <a:r>
              <a:rPr lang="en-US" altLang="ko-KR" sz="5400" dirty="0" smtClean="0">
                <a:latin typeface="210 맨발의청춘 R" pitchFamily="18" charset="-127"/>
                <a:ea typeface="210 맨발의청춘 R" pitchFamily="18" charset="-127"/>
              </a:rPr>
              <a:t>LTE!</a:t>
            </a:r>
          </a:p>
          <a:p>
            <a:pPr algn="ctr"/>
            <a:r>
              <a:rPr lang="en-US" altLang="ko-KR" sz="2400" dirty="0" smtClean="0">
                <a:latin typeface="210 맨발의청춘 R" pitchFamily="18" charset="-127"/>
                <a:ea typeface="210 맨발의청춘 R" pitchFamily="18" charset="-127"/>
              </a:rPr>
              <a:t>Let’s Trip Everywhere!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94632" y="4979003"/>
            <a:ext cx="4267060" cy="3662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1547" y="242508"/>
            <a:ext cx="340941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02</a:t>
            </a:r>
          </a:p>
          <a:p>
            <a:r>
              <a:rPr lang="ko-KR" altLang="en-US" sz="54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  <a:cs typeface="Arial" pitchFamily="34" charset="0"/>
              </a:rPr>
              <a:t>개발 방향</a:t>
            </a:r>
            <a:endParaRPr lang="ko-KR" altLang="en-US" sz="54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  <a:cs typeface="Arial" pitchFamily="34" charset="0"/>
            </a:endParaRPr>
          </a:p>
        </p:txBody>
      </p:sp>
      <p:sp>
        <p:nvSpPr>
          <p:cNvPr id="13" name="Oval 20"/>
          <p:cNvSpPr/>
          <p:nvPr/>
        </p:nvSpPr>
        <p:spPr>
          <a:xfrm>
            <a:off x="4668429" y="3007561"/>
            <a:ext cx="843767" cy="843767"/>
          </a:xfrm>
          <a:prstGeom prst="ellipse">
            <a:avLst/>
          </a:prstGeom>
          <a:solidFill>
            <a:srgbClr val="32B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21"/>
          <p:cNvSpPr/>
          <p:nvPr/>
        </p:nvSpPr>
        <p:spPr>
          <a:xfrm>
            <a:off x="4668429" y="1629065"/>
            <a:ext cx="843767" cy="843767"/>
          </a:xfrm>
          <a:prstGeom prst="ellipse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22"/>
          <p:cNvSpPr/>
          <p:nvPr/>
        </p:nvSpPr>
        <p:spPr>
          <a:xfrm>
            <a:off x="4668429" y="4386057"/>
            <a:ext cx="843767" cy="843767"/>
          </a:xfrm>
          <a:prstGeom prst="ellipse">
            <a:avLst/>
          </a:prstGeom>
          <a:solidFill>
            <a:srgbClr val="44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xmlns="" id="{E68FAFEF-70B2-4D99-A40B-BEF11812903E}"/>
              </a:ext>
            </a:extLst>
          </p:cNvPr>
          <p:cNvSpPr txBox="1">
            <a:spLocks/>
          </p:cNvSpPr>
          <p:nvPr/>
        </p:nvSpPr>
        <p:spPr>
          <a:xfrm>
            <a:off x="5812908" y="1645920"/>
            <a:ext cx="4679150" cy="73415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latin typeface="+mj-lt"/>
                <a:cs typeface="Arial" pitchFamily="34" charset="0"/>
              </a:rPr>
              <a:t>이동 경로에 따른</a:t>
            </a:r>
            <a:endParaRPr lang="en-US" altLang="ko-KR" sz="2000" b="1" dirty="0" smtClean="0">
              <a:latin typeface="+mj-lt"/>
              <a:cs typeface="Arial" pitchFamily="34" charset="0"/>
            </a:endParaRPr>
          </a:p>
          <a:p>
            <a:r>
              <a:rPr lang="ko-KR" altLang="en-US" sz="2000" b="1" dirty="0" smtClean="0">
                <a:latin typeface="+mj-lt"/>
                <a:cs typeface="Arial" pitchFamily="34" charset="0"/>
              </a:rPr>
              <a:t>개인화 맞춤 정보 추천 시스템</a:t>
            </a:r>
            <a:endParaRPr lang="ko-KR" alt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25" name="Teardrop 6">
            <a:extLst>
              <a:ext uri="{FF2B5EF4-FFF2-40B4-BE49-F238E27FC236}">
                <a16:creationId xmlns:a16="http://schemas.microsoft.com/office/drawing/2014/main" xmlns="" id="{3FF8E6D1-A5CA-4857-BFE4-E947E4F2F934}"/>
              </a:ext>
            </a:extLst>
          </p:cNvPr>
          <p:cNvSpPr/>
          <p:nvPr/>
        </p:nvSpPr>
        <p:spPr>
          <a:xfrm rot="8100000">
            <a:off x="4875783" y="320272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Freeform 53">
            <a:extLst>
              <a:ext uri="{FF2B5EF4-FFF2-40B4-BE49-F238E27FC236}">
                <a16:creationId xmlns:a16="http://schemas.microsoft.com/office/drawing/2014/main" xmlns="" id="{D57F2C4B-7240-41A7-B169-E1E9E5390396}"/>
              </a:ext>
            </a:extLst>
          </p:cNvPr>
          <p:cNvSpPr/>
          <p:nvPr/>
        </p:nvSpPr>
        <p:spPr>
          <a:xfrm>
            <a:off x="4863430" y="1807267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포인트가 5개인 별 26"/>
          <p:cNvSpPr/>
          <p:nvPr/>
        </p:nvSpPr>
        <p:spPr>
          <a:xfrm>
            <a:off x="4800600" y="4495800"/>
            <a:ext cx="563880" cy="56388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xmlns="" id="{E68FAFEF-70B2-4D99-A40B-BEF11812903E}"/>
              </a:ext>
            </a:extLst>
          </p:cNvPr>
          <p:cNvSpPr txBox="1">
            <a:spLocks/>
          </p:cNvSpPr>
          <p:nvPr/>
        </p:nvSpPr>
        <p:spPr>
          <a:xfrm>
            <a:off x="5812908" y="3185160"/>
            <a:ext cx="4679150" cy="73415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latin typeface="+mj-lt"/>
                <a:cs typeface="Arial" pitchFamily="34" charset="0"/>
              </a:rPr>
              <a:t>GPS </a:t>
            </a:r>
            <a:r>
              <a:rPr lang="ko-KR" altLang="en-US" sz="2000" b="1" dirty="0" smtClean="0">
                <a:latin typeface="+mj-lt"/>
                <a:cs typeface="Arial" pitchFamily="34" charset="0"/>
              </a:rPr>
              <a:t>기반 여행 경로 기록</a:t>
            </a:r>
            <a:endParaRPr lang="ko-KR" alt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xmlns="" id="{E68FAFEF-70B2-4D99-A40B-BEF11812903E}"/>
              </a:ext>
            </a:extLst>
          </p:cNvPr>
          <p:cNvSpPr txBox="1">
            <a:spLocks/>
          </p:cNvSpPr>
          <p:nvPr/>
        </p:nvSpPr>
        <p:spPr>
          <a:xfrm>
            <a:off x="5812908" y="4572000"/>
            <a:ext cx="4679150" cy="73415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 smtClean="0">
                <a:latin typeface="+mj-lt"/>
                <a:cs typeface="Arial" pitchFamily="34" charset="0"/>
              </a:rPr>
              <a:t>별점으로</a:t>
            </a:r>
            <a:r>
              <a:rPr lang="ko-KR" altLang="en-US" sz="2000" b="1" dirty="0" smtClean="0">
                <a:latin typeface="+mj-lt"/>
                <a:cs typeface="Arial" pitchFamily="34" charset="0"/>
              </a:rPr>
              <a:t> 관리하는 과거 여행 기록</a:t>
            </a:r>
            <a:endParaRPr lang="ko-KR" altLang="en-US" sz="2000" b="1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342</Words>
  <Application>Microsoft Office PowerPoint</Application>
  <PresentationFormat>사용자 지정</PresentationFormat>
  <Paragraphs>144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LTE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신아름2 [sinal95]</dc:creator>
  <cp:lastModifiedBy>Cs</cp:lastModifiedBy>
  <cp:revision>98</cp:revision>
  <dcterms:created xsi:type="dcterms:W3CDTF">2019-04-08T14:20:19Z</dcterms:created>
  <dcterms:modified xsi:type="dcterms:W3CDTF">2019-04-11T12:45:12Z</dcterms:modified>
</cp:coreProperties>
</file>