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2" r:id="rId2"/>
    <p:sldId id="286" r:id="rId3"/>
    <p:sldId id="284" r:id="rId4"/>
    <p:sldId id="287" r:id="rId5"/>
    <p:sldId id="290" r:id="rId6"/>
    <p:sldId id="288" r:id="rId7"/>
    <p:sldId id="289" r:id="rId8"/>
    <p:sldId id="285" r:id="rId9"/>
  </p:sldIdLst>
  <p:sldSz cx="12192000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706" autoAdjust="0"/>
  </p:normalViewPr>
  <p:slideViewPr>
    <p:cSldViewPr snapToGrid="0">
      <p:cViewPr varScale="1">
        <p:scale>
          <a:sx n="98" d="100"/>
          <a:sy n="98" d="100"/>
        </p:scale>
        <p:origin x="1014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2670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672BD-261C-4EDC-9C5E-C246835120E7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664F4-ABD2-4F09-9758-D36145E15169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BD8E7-1312-41F3-99C4-6DA5AF89196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04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1963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5527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3393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5767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31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8200" y="1548245"/>
            <a:ext cx="10515600" cy="2240280"/>
          </a:xfrm>
        </p:spPr>
        <p:txBody>
          <a:bodyPr rtlCol="0"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2813" y="1683327"/>
            <a:ext cx="3125787" cy="2877260"/>
          </a:xfrm>
        </p:spPr>
        <p:txBody>
          <a:bodyPr rtlCol="0" anchor="b">
            <a:normAutofit/>
          </a:bodyPr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6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8101584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532813" y="4591761"/>
            <a:ext cx="3125787" cy="1580440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dirty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86D372-411D-4B4E-9C3F-27EFF2F8BE1E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57200"/>
            <a:ext cx="1943100" cy="5719762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200"/>
            <a:ext cx="7048500" cy="5719762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26EB1D-CBBF-438D-A188-239583155CD5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er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3400" y="5084483"/>
            <a:ext cx="11125200" cy="9144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0" hasCustomPrompt="1"/>
          </p:nvPr>
        </p:nvSpPr>
        <p:spPr>
          <a:xfrm>
            <a:off x="1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1" hasCustomPrompt="1"/>
          </p:nvPr>
        </p:nvSpPr>
        <p:spPr>
          <a:xfrm>
            <a:off x="408432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4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2" hasCustomPrompt="1"/>
          </p:nvPr>
        </p:nvSpPr>
        <p:spPr>
          <a:xfrm>
            <a:off x="816864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3400" y="6043123"/>
            <a:ext cx="11125200" cy="5715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58FB9A-9055-4D91-A8D6-422B1A47ADD6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240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722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AD2B2A-001E-4204-A9F7-ADB62FDFB3C2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7048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7048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72200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98511-F564-4313-9C85-1BB6BF3D8A32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8B8011-CBA9-4FB0-934D-C2F23F0053DB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151812" y="1672934"/>
            <a:ext cx="3506788" cy="2880360"/>
          </a:xfrm>
        </p:spPr>
        <p:txBody>
          <a:bodyPr rtlCol="0" anchor="b">
            <a:normAutofit/>
          </a:bodyPr>
          <a:lstStyle>
            <a:lvl1pPr>
              <a:defRPr sz="290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0352" y="457200"/>
            <a:ext cx="7242111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151812" y="4590288"/>
            <a:ext cx="3514564" cy="1581912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C0A95F-FFB2-4410-A448-2C54BE7723F4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8C96ADC6-BDC4-42FB-97FB-DA73ECD9CEE8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rtlCol="0"/>
          <a:lstStyle/>
          <a:p>
            <a:r>
              <a:rPr lang="de-CH" dirty="0"/>
              <a:t>social </a:t>
            </a:r>
            <a:r>
              <a:rPr lang="de-CH" dirty="0" err="1"/>
              <a:t>anxiety</a:t>
            </a:r>
            <a:r>
              <a:rPr lang="de-CH" dirty="0"/>
              <a:t> </a:t>
            </a:r>
            <a:r>
              <a:rPr lang="de-CH" dirty="0" err="1"/>
              <a:t>disorder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 rtlCol="0"/>
          <a:lstStyle/>
          <a:p>
            <a:r>
              <a:rPr lang="en-US" dirty="0"/>
              <a:t>close relative of a patient</a:t>
            </a:r>
            <a:endParaRPr lang="de-DE" dirty="0"/>
          </a:p>
        </p:txBody>
      </p:sp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C29F7C63-F3E3-44C4-851B-F7913AA9706D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" r="43222"/>
          <a:stretch/>
        </p:blipFill>
        <p:spPr>
          <a:xfrm>
            <a:off x="4084320" y="1"/>
            <a:ext cx="4023360" cy="4745736"/>
          </a:xfrm>
        </p:spPr>
      </p:pic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A340DC10-DD9A-4562-AAFD-3AD5F391991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06"/>
          <a:stretch/>
        </p:blipFill>
        <p:spPr>
          <a:xfrm>
            <a:off x="1" y="1"/>
            <a:ext cx="4023360" cy="4745736"/>
          </a:xfrm>
        </p:spPr>
      </p:pic>
      <p:pic>
        <p:nvPicPr>
          <p:cNvPr id="18" name="Bildplatzhalter 17">
            <a:extLst>
              <a:ext uri="{FF2B5EF4-FFF2-40B4-BE49-F238E27FC236}">
                <a16:creationId xmlns:a16="http://schemas.microsoft.com/office/drawing/2014/main" id="{40F64AC5-1EA3-4330-9CA7-B95506CD16D4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7" t="-932" r="9779" b="932"/>
          <a:stretch/>
        </p:blipFill>
        <p:spPr>
          <a:xfrm>
            <a:off x="8168640" y="1"/>
            <a:ext cx="4023360" cy="4745736"/>
          </a:xfrm>
        </p:spPr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F1581-D72B-473E-BBB1-68F7CC16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Features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8E75E7-310F-47B0-AFAB-B8B40D73E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design </a:t>
            </a:r>
            <a:r>
              <a:rPr lang="de-CH" dirty="0" err="1"/>
              <a:t>thinking</a:t>
            </a:r>
            <a:r>
              <a:rPr lang="de-CH" dirty="0"/>
              <a:t> </a:t>
            </a:r>
            <a:r>
              <a:rPr lang="de-CH" dirty="0" err="1"/>
              <a:t>ideas</a:t>
            </a:r>
            <a:r>
              <a:rPr lang="de-CH" dirty="0"/>
              <a:t>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92239F-51DD-46C2-AE7A-131CADA5D7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Patiententagebuch</a:t>
            </a:r>
          </a:p>
          <a:p>
            <a:r>
              <a:rPr lang="de-CH" dirty="0"/>
              <a:t>Angehörigentagebuch</a:t>
            </a:r>
          </a:p>
          <a:p>
            <a:r>
              <a:rPr lang="de-CH" dirty="0"/>
              <a:t>Zielvereinbarung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5C19F7-69FD-49D3-A0CB-C90228C65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err="1"/>
              <a:t>implemented</a:t>
            </a:r>
            <a:endParaRPr lang="de-CH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65845C7-D686-4E23-8BD0-DBC92ACC60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 err="1"/>
              <a:t>Notifications</a:t>
            </a:r>
            <a:endParaRPr lang="de-CH" dirty="0"/>
          </a:p>
          <a:p>
            <a:r>
              <a:rPr lang="de-CH" dirty="0"/>
              <a:t>Patienten</a:t>
            </a:r>
            <a:r>
              <a:rPr lang="de-CH"/>
              <a:t>/Ärztesicht</a:t>
            </a:r>
          </a:p>
        </p:txBody>
      </p:sp>
    </p:spTree>
    <p:extLst>
      <p:ext uri="{BB962C8B-B14F-4D97-AF65-F5344CB8AC3E}">
        <p14:creationId xmlns:p14="http://schemas.microsoft.com/office/powerpoint/2010/main" val="165495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 err="1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/>
              <a:t>3 Tier</a:t>
            </a:r>
          </a:p>
          <a:p>
            <a:pPr rtl="0"/>
            <a:r>
              <a:rPr lang="de-DE" dirty="0"/>
              <a:t>DB: H2</a:t>
            </a:r>
          </a:p>
          <a:p>
            <a:pPr rtl="0"/>
            <a:r>
              <a:rPr lang="de-DE" dirty="0"/>
              <a:t>ORM: </a:t>
            </a:r>
            <a:r>
              <a:rPr lang="de-DE" dirty="0" err="1"/>
              <a:t>Hibernate</a:t>
            </a:r>
            <a:endParaRPr lang="de-DE" dirty="0"/>
          </a:p>
          <a:p>
            <a:pPr rtl="0"/>
            <a:r>
              <a:rPr lang="de-DE" dirty="0"/>
              <a:t>UI Framework: </a:t>
            </a:r>
            <a:r>
              <a:rPr lang="de-DE" dirty="0" err="1"/>
              <a:t>Vaadin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495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 err="1"/>
              <a:t>coding</a:t>
            </a:r>
            <a:r>
              <a:rPr lang="de-CH" dirty="0"/>
              <a:t> </a:t>
            </a:r>
            <a:r>
              <a:rPr lang="de-CH" dirty="0" err="1"/>
              <a:t>highlights</a:t>
            </a:r>
            <a:r>
              <a:rPr lang="de-CH" dirty="0"/>
              <a:t> (</a:t>
            </a:r>
            <a:r>
              <a:rPr lang="de-CH" dirty="0" err="1"/>
              <a:t>JpaUtility</a:t>
            </a:r>
            <a:r>
              <a:rPr lang="de-CH" dirty="0"/>
              <a:t>)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80DC675-3249-4BF9-BA9D-CEA5DF8DE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72" y="2387360"/>
            <a:ext cx="4695825" cy="38385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433DEFE-B336-41DD-90E3-A5E0DD514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381" y="3354147"/>
            <a:ext cx="6600825" cy="1905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27980DF-8510-4157-BB49-530F3501DAEC}"/>
              </a:ext>
            </a:extLst>
          </p:cNvPr>
          <p:cNvSpPr txBox="1"/>
          <p:nvPr/>
        </p:nvSpPr>
        <p:spPr>
          <a:xfrm>
            <a:off x="422694" y="2009955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JpaUtility</a:t>
            </a:r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31B1C59-C91F-4882-B720-BBF01FD7D2A6}"/>
              </a:ext>
            </a:extLst>
          </p:cNvPr>
          <p:cNvSpPr txBox="1"/>
          <p:nvPr/>
        </p:nvSpPr>
        <p:spPr>
          <a:xfrm>
            <a:off x="5371381" y="2921479"/>
            <a:ext cx="296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 usage in </a:t>
            </a:r>
            <a:r>
              <a:rPr lang="en-GB" dirty="0" err="1"/>
              <a:t>UserService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854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 err="1"/>
              <a:t>coding</a:t>
            </a:r>
            <a:r>
              <a:rPr lang="de-CH" dirty="0"/>
              <a:t> </a:t>
            </a:r>
            <a:r>
              <a:rPr lang="de-CH" dirty="0" err="1"/>
              <a:t>highlights</a:t>
            </a:r>
            <a:r>
              <a:rPr lang="de-CH" dirty="0"/>
              <a:t> (</a:t>
            </a:r>
            <a:r>
              <a:rPr lang="de-CH" dirty="0" err="1"/>
              <a:t>Baseservice</a:t>
            </a:r>
            <a:r>
              <a:rPr lang="de-CH" dirty="0"/>
              <a:t>)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8A6154A-C4C7-4E39-AAD9-DC1A5F1E2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13" y="3074688"/>
            <a:ext cx="5041517" cy="267913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DA607ED-8AC4-449F-88F6-D55D98082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029" y="3678537"/>
            <a:ext cx="5890608" cy="207528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0E18492-DE44-447E-AC71-689DD9A7AC48}"/>
              </a:ext>
            </a:extLst>
          </p:cNvPr>
          <p:cNvSpPr txBox="1"/>
          <p:nvPr/>
        </p:nvSpPr>
        <p:spPr>
          <a:xfrm>
            <a:off x="550113" y="2622431"/>
            <a:ext cx="129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BaseService</a:t>
            </a:r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2BA022E-27C8-42FB-BB8A-1BE8BFC371A4}"/>
              </a:ext>
            </a:extLst>
          </p:cNvPr>
          <p:cNvSpPr txBox="1"/>
          <p:nvPr/>
        </p:nvSpPr>
        <p:spPr>
          <a:xfrm>
            <a:off x="5969029" y="3244334"/>
            <a:ext cx="441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Implementation example in </a:t>
            </a:r>
            <a:r>
              <a:rPr lang="en-GB" dirty="0" err="1"/>
              <a:t>BaseServiceImpl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32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 err="1"/>
              <a:t>list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personal </a:t>
            </a:r>
            <a:r>
              <a:rPr lang="de-CH" dirty="0" err="1"/>
              <a:t>contribution</a:t>
            </a:r>
            <a:endParaRPr lang="de-DE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4826C516-7962-43DD-91DE-796EF9BA10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456277"/>
              </p:ext>
            </p:extLst>
          </p:nvPr>
        </p:nvGraphicFramePr>
        <p:xfrm>
          <a:off x="1524000" y="1714500"/>
          <a:ext cx="9197947" cy="259588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2974531">
                  <a:extLst>
                    <a:ext uri="{9D8B030D-6E8A-4147-A177-3AD203B41FA5}">
                      <a16:colId xmlns:a16="http://schemas.microsoft.com/office/drawing/2014/main" val="3324012689"/>
                    </a:ext>
                  </a:extLst>
                </a:gridCol>
                <a:gridCol w="6223416">
                  <a:extLst>
                    <a:ext uri="{9D8B030D-6E8A-4147-A177-3AD203B41FA5}">
                      <a16:colId xmlns:a16="http://schemas.microsoft.com/office/drawing/2014/main" val="4007483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effectLst/>
                        </a:rPr>
                        <a:t>Nik Arm (</a:t>
                      </a:r>
                      <a:r>
                        <a:rPr lang="de-CH" sz="1800" kern="1200" dirty="0" err="1">
                          <a:effectLst/>
                        </a:rPr>
                        <a:t>projektins</a:t>
                      </a:r>
                      <a:r>
                        <a:rPr lang="de-CH" sz="1800" kern="1200" dirty="0">
                          <a:effectLst/>
                        </a:rPr>
                        <a:t>)</a:t>
                      </a:r>
                      <a:endParaRPr lang="de-CH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Grundkonzept, DB, Entitys, </a:t>
                      </a:r>
                      <a:r>
                        <a:rPr lang="de-CH" dirty="0" err="1"/>
                        <a:t>JUnit</a:t>
                      </a:r>
                      <a:r>
                        <a:rPr lang="de-CH" dirty="0"/>
                        <a:t>, Initial </a:t>
                      </a:r>
                      <a:r>
                        <a:rPr lang="de-CH" dirty="0" err="1"/>
                        <a:t>GUI’s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7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effectLst/>
                        </a:rPr>
                        <a:t>Andreas Erb (res13)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Grundkonzept, DB, Entitys, </a:t>
                      </a:r>
                      <a:r>
                        <a:rPr lang="de-CH" dirty="0" err="1"/>
                        <a:t>JUnit</a:t>
                      </a:r>
                      <a:r>
                        <a:rPr lang="de-CH" dirty="0"/>
                        <a:t>, </a:t>
                      </a:r>
                      <a:r>
                        <a:rPr lang="de-CH" dirty="0" err="1"/>
                        <a:t>Scrummaster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713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effectLst/>
                        </a:rPr>
                        <a:t>Dario </a:t>
                      </a:r>
                      <a:r>
                        <a:rPr lang="de-CH" sz="1800" kern="1200" dirty="0" err="1">
                          <a:effectLst/>
                        </a:rPr>
                        <a:t>Furigo</a:t>
                      </a:r>
                      <a:r>
                        <a:rPr lang="de-CH" sz="1800" kern="1200" dirty="0">
                          <a:effectLst/>
                        </a:rPr>
                        <a:t> (</a:t>
                      </a:r>
                      <a:r>
                        <a:rPr lang="de-CH" sz="1800" kern="1200" dirty="0" err="1">
                          <a:effectLst/>
                        </a:rPr>
                        <a:t>VirtSyntaxError</a:t>
                      </a:r>
                      <a:r>
                        <a:rPr lang="de-CH" sz="1800" kern="1200" dirty="0">
                          <a:effectLst/>
                        </a:rPr>
                        <a:t>)</a:t>
                      </a:r>
                      <a:endParaRPr lang="de-CH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Projektleitung, Backlogs, Patient/Relative Diary,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28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effectLst/>
                        </a:rPr>
                        <a:t>Ivo </a:t>
                      </a:r>
                      <a:r>
                        <a:rPr lang="de-CH" sz="1800" kern="1200" dirty="0" err="1">
                          <a:effectLst/>
                        </a:rPr>
                        <a:t>Kozina</a:t>
                      </a:r>
                      <a:r>
                        <a:rPr lang="de-CH" sz="1800" kern="1200" dirty="0">
                          <a:effectLst/>
                        </a:rPr>
                        <a:t> (</a:t>
                      </a:r>
                      <a:r>
                        <a:rPr lang="de-CH" sz="1800" kern="1200" dirty="0" err="1">
                          <a:effectLst/>
                        </a:rPr>
                        <a:t>kozinai</a:t>
                      </a:r>
                      <a:r>
                        <a:rPr lang="de-CH" sz="1800" kern="1200" dirty="0">
                          <a:effectLst/>
                        </a:rPr>
                        <a:t>)</a:t>
                      </a:r>
                      <a:endParaRPr lang="de-CH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Desig</a:t>
                      </a:r>
                      <a:r>
                        <a:rPr lang="de-CH" baseline="0" dirty="0"/>
                        <a:t>n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4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 err="1">
                          <a:effectLst/>
                        </a:rPr>
                        <a:t>Janick</a:t>
                      </a:r>
                      <a:r>
                        <a:rPr lang="de-CH" sz="1800" kern="1200" dirty="0">
                          <a:effectLst/>
                        </a:rPr>
                        <a:t> A. </a:t>
                      </a:r>
                      <a:r>
                        <a:rPr lang="de-CH" sz="1800" kern="1200" dirty="0" err="1">
                          <a:effectLst/>
                        </a:rPr>
                        <a:t>Lüdi</a:t>
                      </a:r>
                      <a:r>
                        <a:rPr lang="de-CH" sz="1800" kern="1200" dirty="0">
                          <a:effectLst/>
                        </a:rPr>
                        <a:t> (</a:t>
                      </a:r>
                      <a:r>
                        <a:rPr lang="de-CH" sz="1800" kern="1200" dirty="0" err="1">
                          <a:effectLst/>
                        </a:rPr>
                        <a:t>janexander</a:t>
                      </a:r>
                      <a:r>
                        <a:rPr lang="de-CH" sz="1800" kern="1200" dirty="0">
                          <a:effectLst/>
                        </a:rPr>
                        <a:t>)</a:t>
                      </a:r>
                      <a:endParaRPr lang="de-CH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Backlogs, </a:t>
                      </a:r>
                      <a:r>
                        <a:rPr lang="de-CH" dirty="0" err="1"/>
                        <a:t>JUnit</a:t>
                      </a:r>
                      <a:r>
                        <a:rPr lang="de-CH" dirty="0"/>
                        <a:t>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0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 err="1">
                          <a:effectLst/>
                        </a:rPr>
                        <a:t>Ohran</a:t>
                      </a:r>
                      <a:r>
                        <a:rPr lang="de-CH" sz="1800" kern="1200" dirty="0">
                          <a:effectLst/>
                        </a:rPr>
                        <a:t> Mujkic (mujko1)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Patient/Relative Diary</a:t>
                      </a:r>
                      <a:r>
                        <a:rPr lang="de-CH" dirty="0"/>
                        <a:t>,</a:t>
                      </a:r>
                      <a:r>
                        <a:rPr lang="de-CH" baseline="0" dirty="0"/>
                        <a:t> Design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40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effectLst/>
                        </a:rPr>
                        <a:t>Beat Schärz (pidu2)</a:t>
                      </a:r>
                      <a:endParaRPr lang="de-CH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Backlogs, Testdaten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091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74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CH" dirty="0"/>
              <a:t>Ablauf eines Projektes mit </a:t>
            </a:r>
            <a:r>
              <a:rPr lang="de-CH" dirty="0" err="1"/>
              <a:t>Scrum</a:t>
            </a:r>
            <a:endParaRPr lang="de-CH" dirty="0"/>
          </a:p>
          <a:p>
            <a:r>
              <a:rPr lang="de-CH" dirty="0"/>
              <a:t>MVP Konzept</a:t>
            </a:r>
          </a:p>
          <a:p>
            <a:r>
              <a:rPr lang="de-CH" dirty="0"/>
              <a:t> Zusammenarbeiten mit </a:t>
            </a:r>
            <a:r>
              <a:rPr lang="de-CH" dirty="0" err="1"/>
              <a:t>Github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57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ADCBB27-4A02-4FE6-B1B3-EBDF20E8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11E126-4429-475A-915A-4B265D5F38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CH" sz="1800" cap="none" dirty="0"/>
              <a:t>Andreas Erb, Beat </a:t>
            </a:r>
            <a:r>
              <a:rPr lang="de-CH" sz="1800" cap="none" dirty="0" err="1"/>
              <a:t>Schärz</a:t>
            </a:r>
            <a:r>
              <a:rPr lang="de-CH" sz="1800" cap="none" dirty="0"/>
              <a:t>, Nik Arm, Dario </a:t>
            </a:r>
            <a:r>
              <a:rPr lang="de-CH" sz="1800" cap="none" dirty="0" err="1"/>
              <a:t>Furigo</a:t>
            </a:r>
            <a:r>
              <a:rPr lang="de-CH" sz="1800" cap="none" dirty="0"/>
              <a:t>, Ivo </a:t>
            </a:r>
            <a:r>
              <a:rPr lang="de-CH" sz="1800" cap="none" dirty="0" err="1"/>
              <a:t>Kozina</a:t>
            </a:r>
            <a:r>
              <a:rPr lang="de-CH" sz="1800" cap="none" dirty="0"/>
              <a:t>, Jannick </a:t>
            </a:r>
            <a:r>
              <a:rPr lang="de-CH" sz="1800" cap="none" dirty="0" err="1"/>
              <a:t>Lüdi</a:t>
            </a:r>
            <a:r>
              <a:rPr lang="de-CH" sz="1800" cap="none" dirty="0"/>
              <a:t>, </a:t>
            </a:r>
            <a:r>
              <a:rPr lang="de-CH" sz="1800" cap="none" dirty="0" err="1"/>
              <a:t>Ohran</a:t>
            </a:r>
            <a:r>
              <a:rPr lang="de-CH" sz="1800" cap="none"/>
              <a:t> Mujkic</a:t>
            </a:r>
          </a:p>
          <a:p>
            <a:endParaRPr lang="de-CH" sz="1800" cap="none" dirty="0"/>
          </a:p>
        </p:txBody>
      </p:sp>
    </p:spTree>
    <p:extLst>
      <p:ext uri="{BB962C8B-B14F-4D97-AF65-F5344CB8AC3E}">
        <p14:creationId xmlns:p14="http://schemas.microsoft.com/office/powerpoint/2010/main" val="16116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sundheit und Fitness 16: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3782_TF02922391" id="{C6B3E5AA-9FCC-4245-A12F-1101B5974B9F}" vid="{FD526C78-BBC8-4F58-9E61-54C379BC093F}"/>
    </a:ext>
  </a:extLst>
</a:theme>
</file>

<file path=ppt/theme/theme2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Gesundheit und Fitness (Breitbild)</Template>
  <TotalTime>0</TotalTime>
  <Words>177</Words>
  <Application>Microsoft Office PowerPoint</Application>
  <PresentationFormat>Widescreen</PresentationFormat>
  <Paragraphs>48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Gesundheit und Fitness 16:9</vt:lpstr>
      <vt:lpstr>social anxiety disorder</vt:lpstr>
      <vt:lpstr>Features</vt:lpstr>
      <vt:lpstr>architecture</vt:lpstr>
      <vt:lpstr>coding highlights (JpaUtility)</vt:lpstr>
      <vt:lpstr>coding highlights (Baseservice)</vt:lpstr>
      <vt:lpstr>list of personal contribution</vt:lpstr>
      <vt:lpstr>lessons learnt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"Titel mit Bildern"</dc:title>
  <dc:creator>Nik Arm</dc:creator>
  <cp:lastModifiedBy>Dario Furigo</cp:lastModifiedBy>
  <cp:revision>17</cp:revision>
  <dcterms:created xsi:type="dcterms:W3CDTF">2018-04-06T07:14:23Z</dcterms:created>
  <dcterms:modified xsi:type="dcterms:W3CDTF">2018-06-14T21:21:34Z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