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90A0-1178-4065-892E-3369CADEA573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195E-BCF9-4F9D-9364-9A6E66C929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enaga kerja indonesi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630625" y="3666736"/>
            <a:ext cx="1301609" cy="1162771"/>
          </a:xfrm>
          <a:prstGeom prst="rect">
            <a:avLst/>
          </a:prstGeom>
          <a:noFill/>
          <a:extLst/>
        </p:spPr>
      </p:pic>
      <p:pic>
        <p:nvPicPr>
          <p:cNvPr id="9219" name="Picture 10" descr="Image result for tenaga kerja indonesia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0" y="-104775"/>
            <a:ext cx="9144000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2" descr="Image result for tenaga kerja indones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91" y="1397000"/>
            <a:ext cx="11620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Image result for tenaga kerja indonesi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77134" y="370433"/>
            <a:ext cx="1164747" cy="1034531"/>
          </a:xfrm>
          <a:prstGeom prst="rect">
            <a:avLst/>
          </a:prstGeom>
          <a:noFill/>
          <a:extLst/>
        </p:spPr>
      </p:pic>
      <p:pic>
        <p:nvPicPr>
          <p:cNvPr id="9222" name="Picture 6" descr="Image result for tenaga kerja indonesia"/>
          <p:cNvPicPr>
            <a:picLocks noChangeAspect="1" noChangeArrowheads="1"/>
          </p:cNvPicPr>
          <p:nvPr/>
        </p:nvPicPr>
        <p:blipFill>
          <a:blip r:embed="rId6"/>
          <a:srcRect l="9914" r="9363"/>
          <a:stretch>
            <a:fillRect/>
          </a:stretch>
        </p:blipFill>
        <p:spPr bwMode="auto">
          <a:xfrm>
            <a:off x="77391" y="2625725"/>
            <a:ext cx="11620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 descr="Image result for tenaga kerja indonesia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rcRect b="25161"/>
          <a:stretch/>
        </p:blipFill>
        <p:spPr bwMode="auto">
          <a:xfrm>
            <a:off x="66097" y="5246628"/>
            <a:ext cx="1172917" cy="1337004"/>
          </a:xfrm>
          <a:prstGeom prst="rect">
            <a:avLst/>
          </a:prstGeom>
          <a:noFill/>
          <a:extLst/>
        </p:spPr>
      </p:pic>
      <p:pic>
        <p:nvPicPr>
          <p:cNvPr id="9224" name="Picture 16" descr="Image result for tenaga kerja indonesi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675" y="3849689"/>
            <a:ext cx="1172766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51406" y="364478"/>
            <a:ext cx="447075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Pe</a:t>
            </a:r>
            <a:r>
              <a:rPr lang="en-US" sz="2800" b="1" dirty="0" err="1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kerja</a:t>
            </a:r>
            <a:r>
              <a:rPr lang="en-US" sz="2800" b="1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Migran</a:t>
            </a:r>
            <a:r>
              <a:rPr lang="en-US" sz="2800" b="1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Indonesia (PMI)</a:t>
            </a:r>
            <a:endParaRPr lang="id-ID" sz="2800" b="1" dirty="0">
              <a:ln w="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295400"/>
            <a:ext cx="70313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tabLst>
                <a:tab pos="1619250" algn="l"/>
              </a:tabLst>
            </a:pPr>
            <a:r>
              <a:rPr lang="id-ID" sz="2000" b="1" dirty="0" smtClean="0">
                <a:latin typeface="Bookman Old Style" pitchFamily="18" charset="0"/>
                <a:cs typeface="Times New Roman" pitchFamily="18" charset="0"/>
              </a:rPr>
              <a:t>Pekerja </a:t>
            </a:r>
            <a:r>
              <a:rPr lang="id-ID" sz="2000" b="1" dirty="0">
                <a:latin typeface="Bookman Old Style" pitchFamily="18" charset="0"/>
                <a:cs typeface="Times New Roman" pitchFamily="18" charset="0"/>
              </a:rPr>
              <a:t>Migran Indonesia</a:t>
            </a:r>
            <a:r>
              <a:rPr lang="en-US" sz="2000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Bookman Old Style" pitchFamily="18" charset="0"/>
                <a:cs typeface="Times New Roman" pitchFamily="18" charset="0"/>
              </a:rPr>
              <a:t>meliputi</a:t>
            </a:r>
            <a:r>
              <a:rPr lang="en-US" sz="2000" b="1" dirty="0">
                <a:latin typeface="Bookman Old Style" pitchFamily="18" charset="0"/>
                <a:cs typeface="Times New Roman" pitchFamily="18" charset="0"/>
              </a:rPr>
              <a:t>:</a:t>
            </a:r>
          </a:p>
          <a:p>
            <a:pPr marL="342900" indent="-342900" algn="just" eaLnBrk="1" hangingPunct="1"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US" b="1" dirty="0">
                <a:latin typeface="Bookman Old Style" pitchFamily="18" charset="0"/>
                <a:cs typeface="Times New Roman" pitchFamily="18" charset="0"/>
              </a:rPr>
              <a:t>PMI 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yang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bekerja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pada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id-ID" b="1" dirty="0">
                <a:latin typeface="Bookman Old Style" pitchFamily="18" charset="0"/>
                <a:cs typeface="Times New Roman" pitchFamily="18" charset="0"/>
              </a:rPr>
              <a:t>Pemberi Kerja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berbadan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hukum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;</a:t>
            </a:r>
            <a:endParaRPr lang="en-US" b="1" dirty="0">
              <a:latin typeface="Bookman Old Style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US" b="1" dirty="0">
                <a:latin typeface="Bookman Old Style" pitchFamily="18" charset="0"/>
                <a:cs typeface="Times New Roman" pitchFamily="18" charset="0"/>
              </a:rPr>
              <a:t>PMI 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yang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bekerja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pada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id-ID" b="1" dirty="0">
                <a:latin typeface="Bookman Old Style" pitchFamily="18" charset="0"/>
                <a:cs typeface="Times New Roman" pitchFamily="18" charset="0"/>
              </a:rPr>
              <a:t>Pemberi Kerja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perseorangan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atau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rumah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tangga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;</a:t>
            </a:r>
            <a:endParaRPr lang="en-US" b="1" dirty="0">
              <a:latin typeface="Bookman Old Style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Pelaut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awak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kapal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dan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pelaut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AU" b="1" dirty="0" err="1">
                <a:latin typeface="Bookman Old Style" pitchFamily="18" charset="0"/>
                <a:cs typeface="Times New Roman" pitchFamily="18" charset="0"/>
              </a:rPr>
              <a:t>perikanan</a:t>
            </a:r>
            <a:r>
              <a:rPr lang="en-AU" b="1" dirty="0">
                <a:latin typeface="Bookman Old Style" pitchFamily="18" charset="0"/>
                <a:cs typeface="Times New Roman" pitchFamily="18" charset="0"/>
              </a:rPr>
              <a:t>.</a:t>
            </a:r>
            <a:endParaRPr lang="en-US" b="1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1371600" y="3048000"/>
            <a:ext cx="7239000" cy="70788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tabLst>
                <a:tab pos="1619250" algn="l"/>
              </a:tabLst>
            </a:pPr>
            <a:r>
              <a:rPr lang="en-US" altLang="en-US" sz="2000" b="1" dirty="0" err="1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Tidak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termasuk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id-ID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Pekerja Migran Indonesia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dalam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 UU </a:t>
            </a:r>
            <a:r>
              <a:rPr lang="en-US" altLang="en-US" sz="2000" b="1" dirty="0" err="1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ini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meliputi</a:t>
            </a:r>
            <a:r>
              <a:rPr lang="en-US" altLang="en-US" sz="2000" b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:</a:t>
            </a:r>
            <a:endParaRPr lang="en-US" altLang="en-US" sz="2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228" name="Rectangle 5"/>
          <p:cNvSpPr>
            <a:spLocks noChangeArrowheads="1"/>
          </p:cNvSpPr>
          <p:nvPr/>
        </p:nvSpPr>
        <p:spPr bwMode="auto">
          <a:xfrm>
            <a:off x="1447800" y="3810000"/>
            <a:ext cx="729853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WNI yang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dipekerjakan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oleh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badan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internasional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/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negara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luar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wilayahnya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untuk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tugas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resmi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Pelajar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peserta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pelatihan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luar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negeri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WNI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pengungsi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atau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pencari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suaka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;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Penanam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modal;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ASN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atau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pegawai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setempat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yang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bekerja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Perwakilan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RI;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WNI yang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bekerja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pada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institusi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yang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dibiayai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oleh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anggaran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pendapatan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dan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belanja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Bookman Old Style" pitchFamily="18" charset="0"/>
                <a:cs typeface="Times New Roman" pitchFamily="18" charset="0"/>
              </a:rPr>
              <a:t>negara</a:t>
            </a:r>
            <a:r>
              <a:rPr lang="en-US" altLang="en-US" b="1" dirty="0">
                <a:latin typeface="Bookman Old Style" pitchFamily="18" charset="0"/>
                <a:cs typeface="Times New Roman" pitchFamily="18" charset="0"/>
              </a:rPr>
              <a:t>; </a:t>
            </a:r>
          </a:p>
          <a:p>
            <a:pPr marL="342900" indent="-342900" algn="just" defTabSz="914400">
              <a:buFont typeface="Corbel" pitchFamily="34" charset="0"/>
              <a:buAutoNum type="alphaLcPeriod"/>
              <a:tabLst>
                <a:tab pos="1981200" algn="l"/>
              </a:tabLst>
            </a:pP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WNI yang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mempunyai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usaha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mandiri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di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luar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D" altLang="en-US" b="1" dirty="0" err="1">
                <a:latin typeface="Bookman Old Style" pitchFamily="18" charset="0"/>
                <a:cs typeface="Times New Roman" pitchFamily="18" charset="0"/>
              </a:rPr>
              <a:t>negeri</a:t>
            </a:r>
            <a:r>
              <a:rPr lang="en-ID" altLang="en-US" b="1" dirty="0">
                <a:latin typeface="Bookman Old Style" pitchFamily="18" charset="0"/>
                <a:cs typeface="Times New Roman" pitchFamily="18" charset="0"/>
              </a:rPr>
              <a:t>.</a:t>
            </a:r>
            <a:endParaRPr lang="en-US" altLang="en-US" b="1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5319" y="885511"/>
            <a:ext cx="709003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Pasal</a:t>
            </a:r>
            <a:r>
              <a:rPr lang="en-US" sz="2000" b="1" dirty="0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 4 UU </a:t>
            </a:r>
            <a:r>
              <a:rPr lang="en-US" sz="2000" b="1" dirty="0" err="1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Nomor</a:t>
            </a:r>
            <a:r>
              <a:rPr lang="en-US" sz="2000" b="1" dirty="0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 18 </a:t>
            </a:r>
            <a:r>
              <a:rPr lang="en-US" sz="2000" b="1" dirty="0" err="1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Tahun</a:t>
            </a:r>
            <a:r>
              <a:rPr lang="en-US" sz="2000" b="1" dirty="0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  <a:cs typeface="Aharoni" pitchFamily="2" charset="-79"/>
              </a:rPr>
              <a:t> 2017 </a:t>
            </a:r>
            <a:endParaRPr lang="id-ID" sz="2000" b="1" dirty="0">
              <a:ln w="0"/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2438400"/>
            <a:ext cx="6553200" cy="373380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800" dirty="0" err="1" smtClean="0"/>
              <a:t>Berusia</a:t>
            </a:r>
            <a:r>
              <a:rPr lang="en-US" sz="2800" dirty="0" smtClean="0"/>
              <a:t> minimal 18 </a:t>
            </a:r>
            <a:r>
              <a:rPr lang="en-US" sz="2800" dirty="0" err="1" smtClean="0"/>
              <a:t>Tahun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Kompetensi</a:t>
            </a:r>
            <a:endParaRPr lang="en-US" sz="2800" dirty="0" smtClean="0"/>
          </a:p>
          <a:p>
            <a:pPr marL="342900" indent="-342900" algn="just">
              <a:buAutoNum type="arabicPeriod"/>
            </a:pPr>
            <a:r>
              <a:rPr lang="en-US" sz="2800" dirty="0" err="1" smtClean="0"/>
              <a:t>Sehat</a:t>
            </a:r>
            <a:r>
              <a:rPr lang="en-US" sz="2800" dirty="0" smtClean="0"/>
              <a:t> </a:t>
            </a:r>
            <a:r>
              <a:rPr lang="en-US" sz="2800" dirty="0" err="1" smtClean="0"/>
              <a:t>Jasmani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Rohani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Terdaftar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kepesertaan</a:t>
            </a:r>
            <a:r>
              <a:rPr lang="en-US" sz="2800" dirty="0" smtClean="0"/>
              <a:t> </a:t>
            </a:r>
            <a:r>
              <a:rPr lang="en-US" sz="2800" dirty="0" err="1" smtClean="0"/>
              <a:t>Jaminan</a:t>
            </a:r>
            <a:r>
              <a:rPr lang="en-US" sz="2800" dirty="0" smtClean="0"/>
              <a:t> </a:t>
            </a:r>
            <a:r>
              <a:rPr lang="en-US" sz="2800" dirty="0" err="1" smtClean="0"/>
              <a:t>Sosial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lengkap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dipersyaratkan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57400" y="609600"/>
            <a:ext cx="6344794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Syarat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Migran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Indonesia (PMI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) yang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akan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bekerja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ke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luar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negeri</a:t>
            </a:r>
            <a:endParaRPr lang="en-US" sz="2800" b="1" dirty="0" smtClean="0">
              <a:ln w="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Sesuai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Pasal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5 UU 18 </a:t>
            </a:r>
            <a:r>
              <a:rPr lang="en-US" sz="2800" b="1" dirty="0" err="1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Tahun</a:t>
            </a:r>
            <a:r>
              <a:rPr lang="en-US" sz="2800" b="1" dirty="0" smtClean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 2017 :</a:t>
            </a:r>
            <a:endParaRPr lang="id-ID" sz="2800" b="1" dirty="0">
              <a:ln w="0"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E:\PTSP P2TKI\FOTO UPTP3TKI\supply tki 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1524000" cy="2438400"/>
          </a:xfrm>
          <a:prstGeom prst="rect">
            <a:avLst/>
          </a:prstGeom>
          <a:noFill/>
        </p:spPr>
      </p:pic>
      <p:pic>
        <p:nvPicPr>
          <p:cNvPr id="1027" name="Picture 3" descr="E:\PTSP P2TKI\FOTO UPTP3TKI\supply tki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599"/>
            <a:ext cx="154305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9848" y="1206500"/>
            <a:ext cx="3155156" cy="53467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</a:pPr>
            <a:endParaRPr lang="en-US" sz="2000" dirty="0">
              <a:latin typeface="Bookman Old Style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Pelaksana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penempatan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PMI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luar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negeri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terdiri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atas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: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 typeface="Bookman Old Style" pitchFamily="18" charset="0"/>
              <a:buAutoNum type="alphaLcPeriod"/>
            </a:pP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Badan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;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 typeface="Bookman Old Style" pitchFamily="18" charset="0"/>
              <a:buAutoNum type="alphaLcPeriod"/>
            </a:pP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Perusahaan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Penempatan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Pekerja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Migran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Indonesia;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atau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 typeface="Bookman Old Style" pitchFamily="18" charset="0"/>
              <a:buAutoNum type="alphaLcPeriod"/>
            </a:pP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perusahaan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menempatkan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Pekerja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Migran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Indonesia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kepentingan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perusahaan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Bookman Old Style" pitchFamily="18" charset="0"/>
                <a:cs typeface="Times New Roman" pitchFamily="18" charset="0"/>
              </a:rPr>
              <a:t>sendiri</a:t>
            </a: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9848" y="542926"/>
            <a:ext cx="6902053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SKEMA KERJA PMI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130279" y="1206501"/>
            <a:ext cx="3378994" cy="393338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buSzPts val="1200"/>
              <a:tabLst>
                <a:tab pos="1619250" algn="l"/>
              </a:tabLst>
            </a:pPr>
            <a:r>
              <a:rPr lang="en-US" dirty="0">
                <a:latin typeface="Bookman Old Style" pitchFamily="18" charset="0"/>
                <a:cs typeface="Times New Roman" pitchFamily="18" charset="0"/>
              </a:rPr>
              <a:t>Perusahaan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Penempatan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PMI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mempunyai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tugas</a:t>
            </a:r>
            <a:r>
              <a:rPr lang="id-ID" dirty="0">
                <a:latin typeface="Bookman Old Style" pitchFamily="18" charset="0"/>
                <a:cs typeface="Times New Roman" pitchFamily="18" charset="0"/>
              </a:rPr>
              <a:t> dan tanggung jawab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: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peluang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kerja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menempatkan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Pekerja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Migran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Indonesia;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dan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140000"/>
              </a:lnSpc>
              <a:buFont typeface="Corbel" pitchFamily="34" charset="0"/>
              <a:buAutoNum type="alphaLcPeriod"/>
              <a:tabLst>
                <a:tab pos="1619250" algn="l"/>
              </a:tabLst>
            </a:pP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menyelesaikan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permasalahan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Pekerja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Migran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 Indonesia yang </a:t>
            </a:r>
            <a:r>
              <a:rPr lang="en-US" dirty="0" err="1">
                <a:latin typeface="Bookman Old Style" pitchFamily="18" charset="0"/>
                <a:cs typeface="Times New Roman" pitchFamily="18" charset="0"/>
              </a:rPr>
              <a:t>ditempatkannya</a:t>
            </a:r>
            <a:r>
              <a:rPr lang="en-US" dirty="0">
                <a:latin typeface="Bookman Old Style" pitchFamily="18" charset="0"/>
                <a:cs typeface="Times New Roman" pitchFamily="18" charset="0"/>
              </a:rPr>
              <a:t>.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BUDI RAHARJO</dc:creator>
  <cp:lastModifiedBy>BUDI RAHARJO</cp:lastModifiedBy>
  <cp:revision>1</cp:revision>
  <dcterms:created xsi:type="dcterms:W3CDTF">2017-12-22T07:07:26Z</dcterms:created>
  <dcterms:modified xsi:type="dcterms:W3CDTF">2017-12-22T07:15:50Z</dcterms:modified>
</cp:coreProperties>
</file>