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8" r:id="rId7"/>
    <p:sldId id="267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6301"/>
  </p:normalViewPr>
  <p:slideViewPr>
    <p:cSldViewPr snapToGrid="0">
      <p:cViewPr>
        <p:scale>
          <a:sx n="75" d="100"/>
          <a:sy n="75" d="100"/>
        </p:scale>
        <p:origin x="-60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75EE06-4FCE-8F4E-9AA4-138F831F4D4B}" type="datetimeFigureOut">
              <a:rPr kumimoji="1" lang="ja-JP" altLang="en-US" smtClean="0"/>
              <a:t>2025/10/23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5A8268-EDFD-7C4D-910B-5F90A45374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04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SSOGMM</a:t>
            </a:r>
            <a:r>
              <a:rPr kumimoji="1" lang="ja-JP" altLang="en-US"/>
              <a:t>の概念図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5A8268-EDFD-7C4D-910B-5F90A4537433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8751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SSOGMM</a:t>
            </a:r>
            <a:r>
              <a:rPr kumimoji="1" lang="ja-JP" altLang="en-US"/>
              <a:t>の概念図</a:t>
            </a:r>
            <a:endParaRPr kumimoji="1" lang="en-US" altLang="ja-JP" dirty="0"/>
          </a:p>
          <a:p>
            <a:r>
              <a:rPr kumimoji="1" lang="ja-JP" altLang="en-US"/>
              <a:t>抽象的な状態方程式で書いた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5A8268-EDFD-7C4D-910B-5F90A4537433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14846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線形化モデルの状態方程式を抽象的に書いた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5A8268-EDFD-7C4D-910B-5F90A4537433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1221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オブザーバを抽象的に書いた</a:t>
            </a:r>
            <a:br>
              <a:rPr kumimoji="1" lang="en-US" altLang="ja-JP" dirty="0"/>
            </a:br>
            <a:r>
              <a:rPr kumimoji="1" lang="ja-JP" altLang="en-US"/>
              <a:t>対象モデルを線形化</a:t>
            </a:r>
            <a:r>
              <a:rPr kumimoji="1" lang="en-US" altLang="ja-JP" dirty="0"/>
              <a:t>SSOGMM</a:t>
            </a:r>
            <a:r>
              <a:rPr kumimoji="1" lang="ja-JP" altLang="en-US"/>
              <a:t>に設定した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5A8268-EDFD-7C4D-910B-5F90A4537433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11919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オブザーバを抽象的に書いた</a:t>
            </a:r>
            <a:endParaRPr kumimoji="1" lang="en-US" altLang="ja-JP" dirty="0"/>
          </a:p>
          <a:p>
            <a:r>
              <a:rPr kumimoji="1" lang="ja-JP" altLang="en-US"/>
              <a:t>対象モデルを</a:t>
            </a:r>
            <a:r>
              <a:rPr kumimoji="1" lang="en-US" altLang="ja-JP" dirty="0"/>
              <a:t>SSOGMM</a:t>
            </a:r>
            <a:r>
              <a:rPr kumimoji="1" lang="ja-JP" altLang="en-US"/>
              <a:t>に設定した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5A8268-EDFD-7C4D-910B-5F90A4537433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44592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拡張カルマンフィルタによる状態推定のな流れ</a:t>
            </a:r>
            <a:endParaRPr kumimoji="1" lang="en-US" altLang="ja-JP" dirty="0"/>
          </a:p>
          <a:p>
            <a:r>
              <a:rPr kumimoji="1" lang="ja-JP" altLang="en-US"/>
              <a:t>対象患者は</a:t>
            </a:r>
            <a:r>
              <a:rPr kumimoji="1" lang="en-US" altLang="ja-JP" dirty="0"/>
              <a:t>SSOGMM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5A8268-EDFD-7C4D-910B-5F90A4537433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79657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拡張カルマンフィルタの概念図</a:t>
            </a:r>
            <a:endParaRPr kumimoji="1" lang="en-US" altLang="ja-JP" dirty="0"/>
          </a:p>
          <a:p>
            <a:r>
              <a:rPr kumimoji="1" lang="ja-JP" altLang="en-US"/>
              <a:t>再確認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5A8268-EDFD-7C4D-910B-5F90A4537433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0803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Uva/</a:t>
            </a:r>
            <a:r>
              <a:rPr kumimoji="1" lang="en-US" altLang="ja-JP" dirty="0" err="1"/>
              <a:t>padova</a:t>
            </a:r>
            <a:r>
              <a:rPr kumimoji="1" lang="en-US" altLang="ja-JP" dirty="0"/>
              <a:t> </a:t>
            </a:r>
            <a:r>
              <a:rPr kumimoji="1" lang="en-US" altLang="ja-JP"/>
              <a:t>schematic diagram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5A8268-EDFD-7C4D-910B-5F90A4537433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4350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21B566-3155-2324-B3DC-52719F0D95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34F39EF-093D-9749-B054-B03EE37D05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56C5A9D-0C86-1B2C-EC5C-92ABAFF78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9CCBC-347E-C64E-A425-AF33521DDF88}" type="datetimeFigureOut">
              <a:rPr kumimoji="1" lang="ja-JP" altLang="en-US" smtClean="0"/>
              <a:t>2025/10/23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DAA7691-E1E3-6FDF-05DC-A8B03DDC3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F90D991-03E6-D9FA-B463-6F0CE38B5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6A525-2D0C-F64B-A160-79BC6036AA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2036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BBB79C-EC0C-37F9-5B73-73725E109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C6AC8E2-235F-FA4A-856B-0C10D39836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5F36669-4825-939A-5275-D366133C3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9CCBC-347E-C64E-A425-AF33521DDF88}" type="datetimeFigureOut">
              <a:rPr kumimoji="1" lang="ja-JP" altLang="en-US" smtClean="0"/>
              <a:t>2025/10/23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28DDE82-FF32-D2D7-E069-EB2555B99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2A36F4F-A1D5-FD8D-76E4-1EB5DF3B1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6A525-2D0C-F64B-A160-79BC6036AA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1867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C4D03D0-A381-950D-A4D8-E40A23F3D2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6D02CDC-35B0-4FC4-B8E4-2D9A6E0D4C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37DC739-3788-695B-5866-40D3ED67B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9CCBC-347E-C64E-A425-AF33521DDF88}" type="datetimeFigureOut">
              <a:rPr kumimoji="1" lang="ja-JP" altLang="en-US" smtClean="0"/>
              <a:t>2025/10/23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C9B9073-3586-D7B1-DF30-F1AB46C7B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283350B-E325-C944-77FA-3342E0070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6A525-2D0C-F64B-A160-79BC6036AA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6580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F52077-85ED-62EE-C94E-35A6CB708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3B446C7-4436-E119-2795-26045553C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A8A8643-FF15-D6D3-50CB-DB10CFAF1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9CCBC-347E-C64E-A425-AF33521DDF88}" type="datetimeFigureOut">
              <a:rPr kumimoji="1" lang="ja-JP" altLang="en-US" smtClean="0"/>
              <a:t>2025/10/23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3A50299-9A7F-DBD6-8FDF-811F96770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87E93E0-9A32-FA5C-AC87-3B2F0B186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6A525-2D0C-F64B-A160-79BC6036AA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6446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AFBB2A-BBFF-AA79-228B-835E712D4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2128E30-239A-0F70-14CC-DB101F4C92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0586F3C-7724-819F-910B-0F838D7E3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9CCBC-347E-C64E-A425-AF33521DDF88}" type="datetimeFigureOut">
              <a:rPr kumimoji="1" lang="ja-JP" altLang="en-US" smtClean="0"/>
              <a:t>2025/10/23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AB971F7-90E8-2EBB-7E99-93F664E67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23CDF09-DD9A-8432-F528-E91E41B2F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6A525-2D0C-F64B-A160-79BC6036AA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2246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BE3433-40CA-DD68-32E1-FBBBB14C4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3042A5C-4766-5CB5-7522-FB526BD8FC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79E56E1-F6AF-7465-818E-568F403402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9423E9C-C2FF-AC6D-7F89-3A11E2717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9CCBC-347E-C64E-A425-AF33521DDF88}" type="datetimeFigureOut">
              <a:rPr kumimoji="1" lang="ja-JP" altLang="en-US" smtClean="0"/>
              <a:t>2025/10/23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AE32900-35AE-C134-D7E7-ADA86A024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3E1ACB7-57B8-A999-AF57-F3DF9847B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6A525-2D0C-F64B-A160-79BC6036AA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0322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8ED3B0-65A2-7632-265A-63036E5C4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A0A4486-B387-37FB-5D73-F2DCB97E65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24F4B68-4EBB-1347-4066-924D42A24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6C870F5-DDC0-A88A-A33D-00299A6F48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0B18E4D-343B-6D59-511A-015F80C6BC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B8F0CAF-D08A-EC80-8C0B-9362F25C2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9CCBC-347E-C64E-A425-AF33521DDF88}" type="datetimeFigureOut">
              <a:rPr kumimoji="1" lang="ja-JP" altLang="en-US" smtClean="0"/>
              <a:t>2025/10/23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CB8FB70-084F-F6C3-2AD2-7318C20A2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99C809F-A059-2D97-2FF0-C59351C8A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6A525-2D0C-F64B-A160-79BC6036AA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6887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89750A-18C7-5C9F-6C60-FCA59B9D4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115F2AB-3466-28E6-6B35-6D822C71F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9CCBC-347E-C64E-A425-AF33521DDF88}" type="datetimeFigureOut">
              <a:rPr kumimoji="1" lang="ja-JP" altLang="en-US" smtClean="0"/>
              <a:t>2025/10/23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F1F35AE-22F2-7BE0-E2D4-AF764DE84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85B60A8-CA21-92BD-8A59-4D254F326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6A525-2D0C-F64B-A160-79BC6036AA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1057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8BDA032-D34B-509B-3C81-779EE57C0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9CCBC-347E-C64E-A425-AF33521DDF88}" type="datetimeFigureOut">
              <a:rPr kumimoji="1" lang="ja-JP" altLang="en-US" smtClean="0"/>
              <a:t>2025/10/23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D7017B2-4F27-8ED4-686F-64CB652AC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C9BF997-BE86-7A28-D954-27F9463BA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6A525-2D0C-F64B-A160-79BC6036AA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9682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60B69F-52CD-1FA6-D66A-F83B6F89D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58AF34-DD03-D6AB-8BC6-60CE81F06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BBB918E-19AB-A90A-0120-AA5B5E74AA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4DAC71B-FD5D-2B29-32A5-262122BA2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9CCBC-347E-C64E-A425-AF33521DDF88}" type="datetimeFigureOut">
              <a:rPr kumimoji="1" lang="ja-JP" altLang="en-US" smtClean="0"/>
              <a:t>2025/10/23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E40926C-5654-F83C-CB96-C1D872506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666267D-31FA-C0C6-2CD5-40DC73EFB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6A525-2D0C-F64B-A160-79BC6036AA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1331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76D6BE-1F51-BB1F-2579-72790892D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E7CD6F4-8A4C-DD76-D971-E7FDA95BF2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49B7A7E-E3E3-BCF3-1F1B-F5CA543571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9EE912E-2FDA-2806-6BCD-03762AA1D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9CCBC-347E-C64E-A425-AF33521DDF88}" type="datetimeFigureOut">
              <a:rPr kumimoji="1" lang="ja-JP" altLang="en-US" smtClean="0"/>
              <a:t>2025/10/23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6520F3D-C4FB-54FF-96AE-242829ECC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83FB62C-EDDA-0744-839A-685FEFEB9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6A525-2D0C-F64B-A160-79BC6036AA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590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E92AA38-E056-8357-D3D2-F3BECC2C1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AF4C90D-F6E7-EFF8-AA6E-BEF6AEC2A0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9B65F9A-FFC1-0D2A-725B-A4851A24A2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29CCBC-347E-C64E-A425-AF33521DDF88}" type="datetimeFigureOut">
              <a:rPr kumimoji="1" lang="ja-JP" altLang="en-US" smtClean="0"/>
              <a:t>2025/10/23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CC94757-3DFC-AE9A-A43E-78642E8869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C7CF176-02C8-DE12-717C-114BCFD685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D6A525-2D0C-F64B-A160-79BC6036AA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5077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3" Type="http://schemas.openxmlformats.org/officeDocument/2006/relationships/image" Target="../media/image92.png"/><Relationship Id="rId7" Type="http://schemas.openxmlformats.org/officeDocument/2006/relationships/image" Target="../media/image96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94.png"/><Relationship Id="rId10" Type="http://schemas.openxmlformats.org/officeDocument/2006/relationships/image" Target="../media/image99.png"/><Relationship Id="rId4" Type="http://schemas.openxmlformats.org/officeDocument/2006/relationships/image" Target="../media/image93.png"/><Relationship Id="rId9" Type="http://schemas.openxmlformats.org/officeDocument/2006/relationships/image" Target="../media/image9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3" Type="http://schemas.openxmlformats.org/officeDocument/2006/relationships/image" Target="../media/image101.png"/><Relationship Id="rId7" Type="http://schemas.openxmlformats.org/officeDocument/2006/relationships/image" Target="../media/image11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7.png"/><Relationship Id="rId5" Type="http://schemas.openxmlformats.org/officeDocument/2006/relationships/image" Target="../media/image103.png"/><Relationship Id="rId4" Type="http://schemas.openxmlformats.org/officeDocument/2006/relationships/image" Target="../media/image102.png"/><Relationship Id="rId9" Type="http://schemas.openxmlformats.org/officeDocument/2006/relationships/image" Target="../media/image1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115.png"/><Relationship Id="rId7" Type="http://schemas.openxmlformats.org/officeDocument/2006/relationships/image" Target="../media/image119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8.png"/><Relationship Id="rId11" Type="http://schemas.openxmlformats.org/officeDocument/2006/relationships/image" Target="../media/image123.png"/><Relationship Id="rId5" Type="http://schemas.openxmlformats.org/officeDocument/2006/relationships/image" Target="../media/image117.png"/><Relationship Id="rId10" Type="http://schemas.openxmlformats.org/officeDocument/2006/relationships/image" Target="../media/image122.png"/><Relationship Id="rId4" Type="http://schemas.openxmlformats.org/officeDocument/2006/relationships/image" Target="../media/image116.png"/><Relationship Id="rId9" Type="http://schemas.openxmlformats.org/officeDocument/2006/relationships/image" Target="../media/image12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18" Type="http://schemas.openxmlformats.org/officeDocument/2006/relationships/image" Target="../media/image47.png"/><Relationship Id="rId3" Type="http://schemas.openxmlformats.org/officeDocument/2006/relationships/image" Target="../media/image32.png"/><Relationship Id="rId21" Type="http://schemas.openxmlformats.org/officeDocument/2006/relationships/image" Target="../media/image50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17" Type="http://schemas.openxmlformats.org/officeDocument/2006/relationships/image" Target="../media/image46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45.png"/><Relationship Id="rId20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5" Type="http://schemas.openxmlformats.org/officeDocument/2006/relationships/image" Target="../media/image44.png"/><Relationship Id="rId10" Type="http://schemas.openxmlformats.org/officeDocument/2006/relationships/image" Target="../media/image39.png"/><Relationship Id="rId19" Type="http://schemas.openxmlformats.org/officeDocument/2006/relationships/image" Target="../media/image48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Relationship Id="rId14" Type="http://schemas.openxmlformats.org/officeDocument/2006/relationships/image" Target="../media/image43.png"/><Relationship Id="rId22" Type="http://schemas.openxmlformats.org/officeDocument/2006/relationships/image" Target="../media/image5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5.png"/><Relationship Id="rId3" Type="http://schemas.openxmlformats.org/officeDocument/2006/relationships/image" Target="../media/image124.png"/><Relationship Id="rId7" Type="http://schemas.openxmlformats.org/officeDocument/2006/relationships/image" Target="../media/image510.png"/><Relationship Id="rId12" Type="http://schemas.openxmlformats.org/officeDocument/2006/relationships/image" Target="../media/image10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0.png"/><Relationship Id="rId11" Type="http://schemas.openxmlformats.org/officeDocument/2006/relationships/image" Target="../media/image9.png"/><Relationship Id="rId5" Type="http://schemas.openxmlformats.org/officeDocument/2006/relationships/image" Target="../media/image310.png"/><Relationship Id="rId10" Type="http://schemas.openxmlformats.org/officeDocument/2006/relationships/image" Target="../media/image8.png"/><Relationship Id="rId4" Type="http://schemas.openxmlformats.org/officeDocument/2006/relationships/image" Target="../media/image210.png"/><Relationship Id="rId9" Type="http://schemas.openxmlformats.org/officeDocument/2006/relationships/image" Target="../media/image7.png"/><Relationship Id="rId14" Type="http://schemas.openxmlformats.org/officeDocument/2006/relationships/image" Target="../media/image10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9.png"/><Relationship Id="rId3" Type="http://schemas.openxmlformats.org/officeDocument/2006/relationships/image" Target="../media/image10.png"/><Relationship Id="rId7" Type="http://schemas.openxmlformats.org/officeDocument/2006/relationships/image" Target="../media/image510.png"/><Relationship Id="rId12" Type="http://schemas.openxmlformats.org/officeDocument/2006/relationships/image" Target="../media/image10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0.png"/><Relationship Id="rId11" Type="http://schemas.openxmlformats.org/officeDocument/2006/relationships/image" Target="../media/image9.png"/><Relationship Id="rId5" Type="http://schemas.openxmlformats.org/officeDocument/2006/relationships/image" Target="../media/image310.png"/><Relationship Id="rId10" Type="http://schemas.openxmlformats.org/officeDocument/2006/relationships/image" Target="../media/image8.png"/><Relationship Id="rId4" Type="http://schemas.openxmlformats.org/officeDocument/2006/relationships/image" Target="../media/image210.png"/><Relationship Id="rId9" Type="http://schemas.openxmlformats.org/officeDocument/2006/relationships/image" Target="../media/image7.png"/><Relationship Id="rId14" Type="http://schemas.openxmlformats.org/officeDocument/2006/relationships/image" Target="../media/image1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8.png"/><Relationship Id="rId5" Type="http://schemas.openxmlformats.org/officeDocument/2006/relationships/image" Target="../media/image13.png"/><Relationship Id="rId10" Type="http://schemas.openxmlformats.org/officeDocument/2006/relationships/image" Target="../media/image17.png"/><Relationship Id="rId4" Type="http://schemas.openxmlformats.org/officeDocument/2006/relationships/image" Target="../media/image12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20.png"/><Relationship Id="rId7" Type="http://schemas.openxmlformats.org/officeDocument/2006/relationships/image" Target="../media/image5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0" Type="http://schemas.openxmlformats.org/officeDocument/2006/relationships/image" Target="../media/image58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70.png"/><Relationship Id="rId18" Type="http://schemas.openxmlformats.org/officeDocument/2006/relationships/image" Target="../media/image75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12" Type="http://schemas.openxmlformats.org/officeDocument/2006/relationships/image" Target="../media/image69.png"/><Relationship Id="rId17" Type="http://schemas.openxmlformats.org/officeDocument/2006/relationships/image" Target="../media/image74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11" Type="http://schemas.openxmlformats.org/officeDocument/2006/relationships/image" Target="../media/image68.png"/><Relationship Id="rId5" Type="http://schemas.openxmlformats.org/officeDocument/2006/relationships/image" Target="../media/image62.png"/><Relationship Id="rId15" Type="http://schemas.openxmlformats.org/officeDocument/2006/relationships/image" Target="../media/image72.png"/><Relationship Id="rId10" Type="http://schemas.openxmlformats.org/officeDocument/2006/relationships/image" Target="../media/image67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Relationship Id="rId14" Type="http://schemas.openxmlformats.org/officeDocument/2006/relationships/image" Target="../media/image7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13" Type="http://schemas.openxmlformats.org/officeDocument/2006/relationships/image" Target="../media/image87.png"/><Relationship Id="rId3" Type="http://schemas.openxmlformats.org/officeDocument/2006/relationships/image" Target="../media/image77.png"/><Relationship Id="rId7" Type="http://schemas.openxmlformats.org/officeDocument/2006/relationships/image" Target="../media/image81.png"/><Relationship Id="rId12" Type="http://schemas.openxmlformats.org/officeDocument/2006/relationships/image" Target="../media/image86.png"/><Relationship Id="rId2" Type="http://schemas.openxmlformats.org/officeDocument/2006/relationships/image" Target="../media/image76.png"/><Relationship Id="rId16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11" Type="http://schemas.openxmlformats.org/officeDocument/2006/relationships/image" Target="../media/image85.png"/><Relationship Id="rId5" Type="http://schemas.openxmlformats.org/officeDocument/2006/relationships/image" Target="../media/image79.png"/><Relationship Id="rId15" Type="http://schemas.openxmlformats.org/officeDocument/2006/relationships/image" Target="../media/image89.png"/><Relationship Id="rId10" Type="http://schemas.openxmlformats.org/officeDocument/2006/relationships/image" Target="../media/image84.png"/><Relationship Id="rId4" Type="http://schemas.openxmlformats.org/officeDocument/2006/relationships/image" Target="../media/image78.png"/><Relationship Id="rId9" Type="http://schemas.openxmlformats.org/officeDocument/2006/relationships/image" Target="../media/image83.png"/><Relationship Id="rId14" Type="http://schemas.openxmlformats.org/officeDocument/2006/relationships/image" Target="../media/image8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0C0494F-4A8C-0996-8002-A80AAA355AE6}"/>
              </a:ext>
            </a:extLst>
          </p:cNvPr>
          <p:cNvSpPr/>
          <p:nvPr/>
        </p:nvSpPr>
        <p:spPr>
          <a:xfrm>
            <a:off x="3525078" y="2033730"/>
            <a:ext cx="2591793" cy="847143"/>
          </a:xfrm>
          <a:prstGeom prst="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Gastrointestinal</a:t>
            </a:r>
          </a:p>
          <a:p>
            <a:pPr algn="ctr"/>
            <a:r>
              <a:rPr lang="en-US" altLang="ja-JP" sz="1400" b="1" dirty="0" err="1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submodel</a:t>
            </a:r>
            <a:endParaRPr lang="en-US" altLang="ja-JP" sz="1400" b="1" dirty="0">
              <a:latin typeface="Hiragino Kaku Gothic ProN W3" panose="020B0300000000000000" pitchFamily="34" charset="-128"/>
              <a:ea typeface="Hiragino Kaku Gothic ProN W3" panose="020B0300000000000000" pitchFamily="34" charset="-128"/>
              <a:cs typeface="Arial" panose="020B0604020202020204" pitchFamily="34" charset="0"/>
            </a:endParaRPr>
          </a:p>
          <a:p>
            <a:pPr algn="ctr"/>
            <a:r>
              <a:rPr kumimoji="1" lang="en-US" altLang="ja-JP" sz="1400" b="1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(</a:t>
            </a:r>
            <a:r>
              <a:rPr kumimoji="1" lang="en-US" altLang="ja-JP" sz="1400" b="1" dirty="0">
                <a:solidFill>
                  <a:srgbClr val="FF0000"/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switched system</a:t>
            </a:r>
            <a:r>
              <a:rPr kumimoji="1" lang="en-US" altLang="ja-JP" sz="1400" b="1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)</a:t>
            </a:r>
            <a:endParaRPr kumimoji="1" lang="ja-JP" altLang="en-US" sz="1400" b="1">
              <a:latin typeface="Hiragino Kaku Gothic ProN W3" panose="020B0300000000000000" pitchFamily="34" charset="-128"/>
              <a:ea typeface="Hiragino Kaku Gothic ProN W3" panose="020B03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42DA6ED-5CC8-31B4-AFAB-4BB7CDEC9721}"/>
              </a:ext>
            </a:extLst>
          </p:cNvPr>
          <p:cNvSpPr/>
          <p:nvPr/>
        </p:nvSpPr>
        <p:spPr>
          <a:xfrm>
            <a:off x="3525078" y="3700346"/>
            <a:ext cx="2591793" cy="847129"/>
          </a:xfrm>
          <a:prstGeom prst="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Subcutaneous</a:t>
            </a:r>
          </a:p>
          <a:p>
            <a:pPr algn="ctr"/>
            <a:r>
              <a:rPr lang="en-US" altLang="ja-JP" sz="1400" b="1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Insulin</a:t>
            </a:r>
          </a:p>
          <a:p>
            <a:pPr algn="ctr"/>
            <a:r>
              <a:rPr kumimoji="1" lang="en-US" altLang="ja-JP" sz="1400" b="1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Kinetic </a:t>
            </a:r>
            <a:r>
              <a:rPr kumimoji="1" lang="en-US" altLang="ja-JP" sz="1400" b="1" dirty="0" err="1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submodel</a:t>
            </a:r>
            <a:endParaRPr kumimoji="1" lang="ja-JP" altLang="en-US" sz="1400" b="1" dirty="0">
              <a:latin typeface="Hiragino Kaku Gothic ProN W3" panose="020B0300000000000000" pitchFamily="34" charset="-128"/>
              <a:ea typeface="Hiragino Kaku Gothic ProN W3" panose="020B03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F3269594-B716-7928-51C5-413624D58858}"/>
              </a:ext>
            </a:extLst>
          </p:cNvPr>
          <p:cNvSpPr/>
          <p:nvPr/>
        </p:nvSpPr>
        <p:spPr>
          <a:xfrm>
            <a:off x="6632481" y="2880874"/>
            <a:ext cx="2027641" cy="1017019"/>
          </a:xfrm>
          <a:prstGeom prst="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Core </a:t>
            </a:r>
            <a:r>
              <a:rPr kumimoji="1" lang="en-US" altLang="ja-JP" sz="1400" b="1" dirty="0" err="1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submodel</a:t>
            </a:r>
            <a:endParaRPr kumimoji="1" lang="en-US" altLang="ja-JP" sz="1400" b="1" dirty="0">
              <a:latin typeface="Hiragino Kaku Gothic ProN W3" panose="020B0300000000000000" pitchFamily="34" charset="-128"/>
              <a:ea typeface="Hiragino Kaku Gothic ProN W3" panose="020B0300000000000000" pitchFamily="34" charset="-128"/>
              <a:cs typeface="Arial" panose="020B0604020202020204" pitchFamily="34" charset="0"/>
            </a:endParaRPr>
          </a:p>
          <a:p>
            <a:pPr algn="ctr"/>
            <a:r>
              <a:rPr lang="en-US" altLang="ja-JP" sz="1400" b="1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(Bergman model)</a:t>
            </a:r>
            <a:endParaRPr kumimoji="1" lang="ja-JP" altLang="en-US" sz="1400" b="1">
              <a:latin typeface="Hiragino Kaku Gothic ProN W3" panose="020B0300000000000000" pitchFamily="34" charset="-128"/>
              <a:ea typeface="Hiragino Kaku Gothic ProN W3" panose="020B0300000000000000" pitchFamily="34" charset="-128"/>
              <a:cs typeface="Arial" panose="020B0604020202020204" pitchFamily="34" charset="0"/>
            </a:endParaRP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5C858828-465F-7496-ABE6-768035F350E1}"/>
              </a:ext>
            </a:extLst>
          </p:cNvPr>
          <p:cNvCxnSpPr>
            <a:cxnSpLocks/>
          </p:cNvCxnSpPr>
          <p:nvPr/>
        </p:nvCxnSpPr>
        <p:spPr>
          <a:xfrm>
            <a:off x="2192804" y="2444245"/>
            <a:ext cx="1332274" cy="0"/>
          </a:xfrm>
          <a:prstGeom prst="straightConnector1">
            <a:avLst/>
          </a:prstGeom>
          <a:ln>
            <a:round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B58D263F-C19E-B690-DC70-589C820DA0A5}"/>
                  </a:ext>
                </a:extLst>
              </p:cNvPr>
              <p:cNvSpPr txBox="1"/>
              <p:nvPr/>
            </p:nvSpPr>
            <p:spPr>
              <a:xfrm>
                <a:off x="2286658" y="2073454"/>
                <a:ext cx="909809" cy="5113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𝑚𝑒𝑎𝑙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B58D263F-C19E-B690-DC70-589C820DA0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658" y="2073454"/>
                <a:ext cx="909809" cy="5113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カギ線コネクタ 9">
            <a:extLst>
              <a:ext uri="{FF2B5EF4-FFF2-40B4-BE49-F238E27FC236}">
                <a16:creationId xmlns:a16="http://schemas.microsoft.com/office/drawing/2014/main" id="{4757BE6B-2F85-8BE4-03CA-9BC71C0BF515}"/>
              </a:ext>
            </a:extLst>
          </p:cNvPr>
          <p:cNvCxnSpPr>
            <a:cxnSpLocks/>
            <a:stCxn id="5" idx="3"/>
            <a:endCxn id="7" idx="0"/>
          </p:cNvCxnSpPr>
          <p:nvPr/>
        </p:nvCxnSpPr>
        <p:spPr>
          <a:xfrm>
            <a:off x="6116871" y="2457302"/>
            <a:ext cx="1529431" cy="42357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カギ線コネクタ 10">
            <a:extLst>
              <a:ext uri="{FF2B5EF4-FFF2-40B4-BE49-F238E27FC236}">
                <a16:creationId xmlns:a16="http://schemas.microsoft.com/office/drawing/2014/main" id="{4EA21ED8-89F5-5593-6E6A-949234748E68}"/>
              </a:ext>
            </a:extLst>
          </p:cNvPr>
          <p:cNvCxnSpPr>
            <a:cxnSpLocks/>
            <a:stCxn id="6" idx="3"/>
            <a:endCxn id="7" idx="2"/>
          </p:cNvCxnSpPr>
          <p:nvPr/>
        </p:nvCxnSpPr>
        <p:spPr>
          <a:xfrm flipV="1">
            <a:off x="6116871" y="3897893"/>
            <a:ext cx="1529431" cy="22601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DC889EC6-D65B-6C46-1FE4-D94D13161D1A}"/>
                  </a:ext>
                </a:extLst>
              </p:cNvPr>
              <p:cNvSpPr txBox="1"/>
              <p:nvPr/>
            </p:nvSpPr>
            <p:spPr>
              <a:xfrm>
                <a:off x="6900386" y="2030455"/>
                <a:ext cx="574942" cy="5113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DC889EC6-D65B-6C46-1FE4-D94D13161D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0386" y="2030455"/>
                <a:ext cx="574942" cy="5113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F554ABAB-3A3C-EE16-1A60-FFA8D25965FA}"/>
                  </a:ext>
                </a:extLst>
              </p:cNvPr>
              <p:cNvSpPr txBox="1"/>
              <p:nvPr/>
            </p:nvSpPr>
            <p:spPr>
              <a:xfrm>
                <a:off x="6934162" y="4158921"/>
                <a:ext cx="387364" cy="5113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F554ABAB-3A3C-EE16-1A60-FFA8D25965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162" y="4158921"/>
                <a:ext cx="387364" cy="51137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3CD50FD9-B33B-8B56-6B99-3A1255F32B49}"/>
              </a:ext>
            </a:extLst>
          </p:cNvPr>
          <p:cNvCxnSpPr>
            <a:cxnSpLocks/>
          </p:cNvCxnSpPr>
          <p:nvPr/>
        </p:nvCxnSpPr>
        <p:spPr>
          <a:xfrm>
            <a:off x="2192804" y="4115793"/>
            <a:ext cx="1332274" cy="0"/>
          </a:xfrm>
          <a:prstGeom prst="straightConnector1">
            <a:avLst/>
          </a:prstGeom>
          <a:ln>
            <a:round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243F2898-AC6A-96EF-4874-E5536130AC3A}"/>
                  </a:ext>
                </a:extLst>
              </p:cNvPr>
              <p:cNvSpPr txBox="1"/>
              <p:nvPr/>
            </p:nvSpPr>
            <p:spPr>
              <a:xfrm>
                <a:off x="2449149" y="3775394"/>
                <a:ext cx="517276" cy="3835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𝑖𝑛𝑠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243F2898-AC6A-96EF-4874-E5536130AC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9149" y="3775394"/>
                <a:ext cx="517276" cy="38352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CD551B0C-395C-153A-13C6-5FC1870773EB}"/>
              </a:ext>
            </a:extLst>
          </p:cNvPr>
          <p:cNvCxnSpPr>
            <a:cxnSpLocks/>
          </p:cNvCxnSpPr>
          <p:nvPr/>
        </p:nvCxnSpPr>
        <p:spPr>
          <a:xfrm>
            <a:off x="8649105" y="3434289"/>
            <a:ext cx="759300" cy="0"/>
          </a:xfrm>
          <a:prstGeom prst="straightConnector1">
            <a:avLst/>
          </a:prstGeom>
          <a:ln>
            <a:round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9EF371D7-E12E-6036-28D5-94588D0C63D0}"/>
                  </a:ext>
                </a:extLst>
              </p:cNvPr>
              <p:cNvSpPr txBox="1"/>
              <p:nvPr/>
            </p:nvSpPr>
            <p:spPr>
              <a:xfrm>
                <a:off x="9028755" y="3197619"/>
                <a:ext cx="248332" cy="3835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9EF371D7-E12E-6036-28D5-94588D0C63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8755" y="3197619"/>
                <a:ext cx="248332" cy="383527"/>
              </a:xfrm>
              <a:prstGeom prst="rect">
                <a:avLst/>
              </a:prstGeom>
              <a:blipFill>
                <a:blip r:embed="rId7"/>
                <a:stretch>
                  <a:fillRect l="-12195" r="-121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2100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9143A5-65F1-7724-93E0-9FEA0E041C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971DA985-D21C-22DB-D601-88A4785CC35B}"/>
              </a:ext>
            </a:extLst>
          </p:cNvPr>
          <p:cNvSpPr/>
          <p:nvPr/>
        </p:nvSpPr>
        <p:spPr>
          <a:xfrm>
            <a:off x="3944489" y="2562990"/>
            <a:ext cx="2310564" cy="717781"/>
          </a:xfrm>
          <a:prstGeom prst="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Subject</a:t>
            </a:r>
          </a:p>
          <a:p>
            <a:pPr algn="ctr"/>
            <a:r>
              <a:rPr lang="en-US" altLang="ja-JP" sz="1400" b="1" dirty="0"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(UVA/Padova Model</a:t>
            </a:r>
            <a:r>
              <a:rPr lang="en-US" altLang="ja-JP" sz="1400" b="1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)</a:t>
            </a:r>
            <a:r>
              <a:rPr lang="ja-JP" altLang="en-US" sz="1400" b="1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　</a:t>
            </a:r>
            <a:endParaRPr lang="en-US" altLang="ja-JP" sz="1400" b="1" dirty="0">
              <a:latin typeface="Hiragino Kaku Gothic ProN W3" panose="020B0300000000000000" pitchFamily="34" charset="-128"/>
              <a:ea typeface="Hiragino Kaku Gothic ProN W3" panose="020B0300000000000000" pitchFamily="34" charset="-128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6E65E091-7599-2ECC-D4B1-41DF5FCBDE76}"/>
                  </a:ext>
                </a:extLst>
              </p:cNvPr>
              <p:cNvSpPr txBox="1"/>
              <p:nvPr/>
            </p:nvSpPr>
            <p:spPr>
              <a:xfrm>
                <a:off x="7133933" y="2367794"/>
                <a:ext cx="48551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6E65E091-7599-2ECC-D4B1-41DF5FCBDE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3933" y="2367794"/>
                <a:ext cx="485518" cy="276999"/>
              </a:xfrm>
              <a:prstGeom prst="rect">
                <a:avLst/>
              </a:prstGeom>
              <a:blipFill>
                <a:blip r:embed="rId2"/>
                <a:stretch>
                  <a:fillRect l="-5000" t="-2174" r="-15000" b="-326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36937B46-CD9D-96F1-6AB6-DE3FEA85158D}"/>
              </a:ext>
            </a:extLst>
          </p:cNvPr>
          <p:cNvCxnSpPr>
            <a:cxnSpLocks/>
          </p:cNvCxnSpPr>
          <p:nvPr/>
        </p:nvCxnSpPr>
        <p:spPr>
          <a:xfrm flipV="1">
            <a:off x="5542658" y="5140720"/>
            <a:ext cx="0" cy="75086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91E43F50-70F9-CED6-DB09-B028EBD40C88}"/>
                  </a:ext>
                </a:extLst>
              </p:cNvPr>
              <p:cNvSpPr txBox="1"/>
              <p:nvPr/>
            </p:nvSpPr>
            <p:spPr>
              <a:xfrm>
                <a:off x="2509537" y="2367794"/>
                <a:ext cx="61805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𝑚𝑒𝑎𝑙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91E43F50-70F9-CED6-DB09-B028EBD40C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9537" y="2367794"/>
                <a:ext cx="618054" cy="276999"/>
              </a:xfrm>
              <a:prstGeom prst="rect">
                <a:avLst/>
              </a:prstGeom>
              <a:blipFill>
                <a:blip r:embed="rId3"/>
                <a:stretch>
                  <a:fillRect l="-13861" t="-2174" r="-55446" b="-326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E6D0245F-EBBF-9DD4-CA56-3FFFE719303C}"/>
                  </a:ext>
                </a:extLst>
              </p:cNvPr>
              <p:cNvSpPr txBox="1"/>
              <p:nvPr/>
            </p:nvSpPr>
            <p:spPr>
              <a:xfrm>
                <a:off x="2324879" y="2809820"/>
                <a:ext cx="75123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𝑖𝑛𝑠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E6D0245F-EBBF-9DD4-CA56-3FFFE71930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4879" y="2809820"/>
                <a:ext cx="751231" cy="276999"/>
              </a:xfrm>
              <a:prstGeom prst="rect">
                <a:avLst/>
              </a:prstGeom>
              <a:blipFill>
                <a:blip r:embed="rId4"/>
                <a:stretch>
                  <a:fillRect l="-3226" t="-2222" r="-9677" b="-3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CADBE005-C92E-586D-336A-7CCB90086AC6}"/>
                  </a:ext>
                </a:extLst>
              </p:cNvPr>
              <p:cNvSpPr txBox="1"/>
              <p:nvPr/>
            </p:nvSpPr>
            <p:spPr>
              <a:xfrm>
                <a:off x="5632703" y="5614727"/>
                <a:ext cx="6223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CADBE005-C92E-586D-336A-7CCB90086A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2703" y="5614727"/>
                <a:ext cx="622350" cy="276999"/>
              </a:xfrm>
              <a:prstGeom prst="rect">
                <a:avLst/>
              </a:prstGeom>
              <a:blipFill>
                <a:blip r:embed="rId5"/>
                <a:stretch>
                  <a:fillRect l="-6863" t="-2222" r="-11765" b="-4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6EF371E8-947F-CF2B-9E08-552610F1BFFB}"/>
                  </a:ext>
                </a:extLst>
              </p:cNvPr>
              <p:cNvSpPr txBox="1"/>
              <p:nvPr/>
            </p:nvSpPr>
            <p:spPr>
              <a:xfrm>
                <a:off x="8099000" y="4233652"/>
                <a:ext cx="4898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ja-JP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6EF371E8-947F-CF2B-9E08-552610F1BF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9000" y="4233652"/>
                <a:ext cx="489814" cy="276999"/>
              </a:xfrm>
              <a:prstGeom prst="rect">
                <a:avLst/>
              </a:prstGeom>
              <a:blipFill>
                <a:blip r:embed="rId6"/>
                <a:stretch>
                  <a:fillRect l="-5000" t="-23913" r="-16250" b="-369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9C7CEC13-9F0B-C4A4-F938-4486D9FDFF6D}"/>
                  </a:ext>
                </a:extLst>
              </p:cNvPr>
              <p:cNvSpPr txBox="1"/>
              <p:nvPr/>
            </p:nvSpPr>
            <p:spPr>
              <a:xfrm>
                <a:off x="7133933" y="2838436"/>
                <a:ext cx="51110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9C7CEC13-9F0B-C4A4-F938-4486D9FDFF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3933" y="2838436"/>
                <a:ext cx="511102" cy="276999"/>
              </a:xfrm>
              <a:prstGeom prst="rect">
                <a:avLst/>
              </a:prstGeom>
              <a:blipFill>
                <a:blip r:embed="rId7"/>
                <a:stretch>
                  <a:fillRect l="-8333" t="-4444" r="-14286" b="-3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0B5B85C1-F4D1-D994-2868-0D623FA344E5}"/>
                  </a:ext>
                </a:extLst>
              </p:cNvPr>
              <p:cNvSpPr txBox="1"/>
              <p:nvPr/>
            </p:nvSpPr>
            <p:spPr>
              <a:xfrm>
                <a:off x="3646509" y="5140720"/>
                <a:ext cx="7555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𝑖𝑛𝑠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0B5B85C1-F4D1-D994-2868-0D623FA344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6509" y="5140720"/>
                <a:ext cx="755528" cy="276999"/>
              </a:xfrm>
              <a:prstGeom prst="rect">
                <a:avLst/>
              </a:prstGeom>
              <a:blipFill>
                <a:blip r:embed="rId8"/>
                <a:stretch>
                  <a:fillRect l="-3226" t="-2174" r="-10484" b="-369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7F21B730-A5FE-3907-ACB6-39053BC99CA1}"/>
              </a:ext>
            </a:extLst>
          </p:cNvPr>
          <p:cNvCxnSpPr>
            <a:cxnSpLocks/>
          </p:cNvCxnSpPr>
          <p:nvPr/>
        </p:nvCxnSpPr>
        <p:spPr>
          <a:xfrm>
            <a:off x="2578569" y="3150859"/>
            <a:ext cx="136439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E6CB0082-5F37-6D86-5EE3-58F7083E3745}"/>
              </a:ext>
            </a:extLst>
          </p:cNvPr>
          <p:cNvCxnSpPr>
            <a:cxnSpLocks/>
          </p:cNvCxnSpPr>
          <p:nvPr/>
        </p:nvCxnSpPr>
        <p:spPr>
          <a:xfrm>
            <a:off x="3050515" y="3153851"/>
            <a:ext cx="0" cy="1643205"/>
          </a:xfrm>
          <a:prstGeom prst="line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3601AF8C-E0BE-9CA5-40DC-0D21E53E8BE3}"/>
              </a:ext>
            </a:extLst>
          </p:cNvPr>
          <p:cNvCxnSpPr>
            <a:cxnSpLocks/>
          </p:cNvCxnSpPr>
          <p:nvPr/>
        </p:nvCxnSpPr>
        <p:spPr>
          <a:xfrm>
            <a:off x="3768302" y="4821370"/>
            <a:ext cx="1179740" cy="1"/>
          </a:xfrm>
          <a:prstGeom prst="straightConnector1">
            <a:avLst/>
          </a:prstGeom>
          <a:ln>
            <a:solidFill>
              <a:schemeClr val="dk1"/>
            </a:solidFill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CB9A4B46-CD75-3E7A-09FC-81B6702EB871}"/>
              </a:ext>
            </a:extLst>
          </p:cNvPr>
          <p:cNvCxnSpPr>
            <a:cxnSpLocks/>
          </p:cNvCxnSpPr>
          <p:nvPr/>
        </p:nvCxnSpPr>
        <p:spPr>
          <a:xfrm>
            <a:off x="3050515" y="4802737"/>
            <a:ext cx="4805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BC660421-C845-01E7-CF6D-244C669C0FB5}"/>
              </a:ext>
            </a:extLst>
          </p:cNvPr>
          <p:cNvCxnSpPr/>
          <p:nvPr/>
        </p:nvCxnSpPr>
        <p:spPr>
          <a:xfrm flipV="1">
            <a:off x="3567623" y="4628518"/>
            <a:ext cx="356826" cy="174219"/>
          </a:xfrm>
          <a:prstGeom prst="line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EEF9BB9F-81BB-7C83-FE51-F37B52D2E192}"/>
              </a:ext>
            </a:extLst>
          </p:cNvPr>
          <p:cNvCxnSpPr>
            <a:cxnSpLocks/>
          </p:cNvCxnSpPr>
          <p:nvPr/>
        </p:nvCxnSpPr>
        <p:spPr>
          <a:xfrm>
            <a:off x="3146293" y="4802737"/>
            <a:ext cx="425698" cy="0"/>
          </a:xfrm>
          <a:prstGeom prst="line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85008D16-DD3D-F3A9-ADE5-A17955D08FA8}"/>
              </a:ext>
            </a:extLst>
          </p:cNvPr>
          <p:cNvCxnSpPr>
            <a:cxnSpLocks/>
          </p:cNvCxnSpPr>
          <p:nvPr/>
        </p:nvCxnSpPr>
        <p:spPr>
          <a:xfrm>
            <a:off x="2578569" y="2725767"/>
            <a:ext cx="136439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9FCCF578-8438-30D6-20E0-99083CBB09D8}"/>
              </a:ext>
            </a:extLst>
          </p:cNvPr>
          <p:cNvCxnSpPr>
            <a:cxnSpLocks/>
          </p:cNvCxnSpPr>
          <p:nvPr/>
        </p:nvCxnSpPr>
        <p:spPr>
          <a:xfrm>
            <a:off x="6255053" y="2748498"/>
            <a:ext cx="136439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BEC80689-EF4F-86DC-4AD5-F700890E301A}"/>
              </a:ext>
            </a:extLst>
          </p:cNvPr>
          <p:cNvCxnSpPr>
            <a:cxnSpLocks/>
          </p:cNvCxnSpPr>
          <p:nvPr/>
        </p:nvCxnSpPr>
        <p:spPr>
          <a:xfrm>
            <a:off x="6255053" y="3173590"/>
            <a:ext cx="136439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B229CAAD-1B41-8945-E585-5C2B1CA8A99C}"/>
              </a:ext>
            </a:extLst>
          </p:cNvPr>
          <p:cNvCxnSpPr>
            <a:cxnSpLocks/>
          </p:cNvCxnSpPr>
          <p:nvPr/>
        </p:nvCxnSpPr>
        <p:spPr>
          <a:xfrm>
            <a:off x="7099300" y="3153851"/>
            <a:ext cx="0" cy="745204"/>
          </a:xfrm>
          <a:prstGeom prst="line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E11880F2-B17B-572A-BC60-05568EA3CCBA}"/>
              </a:ext>
            </a:extLst>
          </p:cNvPr>
          <p:cNvCxnSpPr>
            <a:cxnSpLocks/>
          </p:cNvCxnSpPr>
          <p:nvPr/>
        </p:nvCxnSpPr>
        <p:spPr>
          <a:xfrm flipH="1">
            <a:off x="5897382" y="3892619"/>
            <a:ext cx="120191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1DA8A9D6-DB48-BA5D-E9B2-0E15E76E7759}"/>
              </a:ext>
            </a:extLst>
          </p:cNvPr>
          <p:cNvCxnSpPr>
            <a:cxnSpLocks/>
          </p:cNvCxnSpPr>
          <p:nvPr/>
        </p:nvCxnSpPr>
        <p:spPr>
          <a:xfrm flipH="1">
            <a:off x="5542658" y="3899055"/>
            <a:ext cx="358815" cy="0"/>
          </a:xfrm>
          <a:prstGeom prst="line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D0B23273-78F8-9B3E-E8A6-ED18957D7BFE}"/>
              </a:ext>
            </a:extLst>
          </p:cNvPr>
          <p:cNvCxnSpPr>
            <a:cxnSpLocks/>
          </p:cNvCxnSpPr>
          <p:nvPr/>
        </p:nvCxnSpPr>
        <p:spPr>
          <a:xfrm flipH="1" flipV="1">
            <a:off x="5172268" y="3716754"/>
            <a:ext cx="370390" cy="182301"/>
          </a:xfrm>
          <a:prstGeom prst="line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2B5E8D7B-BE2B-B4F7-6ECA-717410E9BEB5}"/>
              </a:ext>
            </a:extLst>
          </p:cNvPr>
          <p:cNvCxnSpPr>
            <a:cxnSpLocks/>
          </p:cNvCxnSpPr>
          <p:nvPr/>
        </p:nvCxnSpPr>
        <p:spPr>
          <a:xfrm flipH="1">
            <a:off x="3990493" y="3912747"/>
            <a:ext cx="1250066" cy="0"/>
          </a:xfrm>
          <a:prstGeom prst="line">
            <a:avLst/>
          </a:prstGeom>
          <a:ln>
            <a:prstDash val="dash"/>
            <a:headEnd w="sm" len="sm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B76014E0-08CD-526F-CB80-634811A662BB}"/>
              </a:ext>
            </a:extLst>
          </p:cNvPr>
          <p:cNvCxnSpPr>
            <a:cxnSpLocks/>
          </p:cNvCxnSpPr>
          <p:nvPr/>
        </p:nvCxnSpPr>
        <p:spPr>
          <a:xfrm flipV="1">
            <a:off x="3990493" y="3912747"/>
            <a:ext cx="0" cy="597904"/>
          </a:xfrm>
          <a:prstGeom prst="line">
            <a:avLst/>
          </a:prstGeom>
          <a:ln>
            <a:prstDash val="dash"/>
            <a:headEnd w="sm" len="sm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EF6C5BC2-CBE9-C73A-06D6-8AE91A4B1DA6}"/>
              </a:ext>
            </a:extLst>
          </p:cNvPr>
          <p:cNvCxnSpPr>
            <a:cxnSpLocks/>
          </p:cNvCxnSpPr>
          <p:nvPr/>
        </p:nvCxnSpPr>
        <p:spPr>
          <a:xfrm>
            <a:off x="3996658" y="4510651"/>
            <a:ext cx="939055" cy="0"/>
          </a:xfrm>
          <a:prstGeom prst="straightConnector1">
            <a:avLst/>
          </a:prstGeom>
          <a:ln>
            <a:solidFill>
              <a:schemeClr val="dk1"/>
            </a:solidFill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2D564853-EDA7-E755-CA5E-AF0F8F88C2FE}"/>
                  </a:ext>
                </a:extLst>
              </p:cNvPr>
              <p:cNvSpPr txBox="1"/>
              <p:nvPr/>
            </p:nvSpPr>
            <p:spPr>
              <a:xfrm>
                <a:off x="4402037" y="3602029"/>
                <a:ext cx="51539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2D564853-EDA7-E755-CA5E-AF0F8F88C2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2037" y="3602029"/>
                <a:ext cx="515398" cy="276999"/>
              </a:xfrm>
              <a:prstGeom prst="rect">
                <a:avLst/>
              </a:prstGeom>
              <a:blipFill>
                <a:blip r:embed="rId9"/>
                <a:stretch>
                  <a:fillRect l="-8235" t="-4444" r="-15294" b="-3777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E7EA744B-327E-EE61-76F0-F3EDEF45E053}"/>
              </a:ext>
            </a:extLst>
          </p:cNvPr>
          <p:cNvCxnSpPr>
            <a:cxnSpLocks/>
          </p:cNvCxnSpPr>
          <p:nvPr/>
        </p:nvCxnSpPr>
        <p:spPr>
          <a:xfrm>
            <a:off x="7394084" y="4601269"/>
            <a:ext cx="1179740" cy="1"/>
          </a:xfrm>
          <a:prstGeom prst="straightConnector1">
            <a:avLst/>
          </a:prstGeom>
          <a:ln>
            <a:solidFill>
              <a:schemeClr val="dk1"/>
            </a:solidFill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B895620D-2422-240C-B4C7-C87EFD30D7DB}"/>
              </a:ext>
            </a:extLst>
          </p:cNvPr>
          <p:cNvSpPr/>
          <p:nvPr/>
        </p:nvSpPr>
        <p:spPr>
          <a:xfrm>
            <a:off x="4969819" y="4188433"/>
            <a:ext cx="2424265" cy="904132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Linear Approximation Model</a:t>
            </a:r>
            <a:endParaRPr kumimoji="1" lang="ja-JP" alt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76" name="図 75">
            <a:extLst>
              <a:ext uri="{FF2B5EF4-FFF2-40B4-BE49-F238E27FC236}">
                <a16:creationId xmlns:a16="http://schemas.microsoft.com/office/drawing/2014/main" id="{8AD16DD7-0788-2CCE-D40F-29159FEB5C1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07894" y="1874"/>
            <a:ext cx="6064406" cy="2034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507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A241BD-B6D3-C22E-3C0A-39D1392D31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85BC4B5-5C2B-6FD7-52D6-70060B559FE9}"/>
              </a:ext>
            </a:extLst>
          </p:cNvPr>
          <p:cNvSpPr/>
          <p:nvPr/>
        </p:nvSpPr>
        <p:spPr>
          <a:xfrm>
            <a:off x="3195189" y="3756790"/>
            <a:ext cx="2310564" cy="717781"/>
          </a:xfrm>
          <a:prstGeom prst="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Subject</a:t>
            </a:r>
          </a:p>
          <a:p>
            <a:pPr algn="ctr"/>
            <a:r>
              <a:rPr lang="en-US" altLang="ja-JP" sz="1400" b="1" dirty="0"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(UVA/Padova Model</a:t>
            </a:r>
            <a:r>
              <a:rPr lang="en-US" altLang="ja-JP" sz="1400" b="1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)</a:t>
            </a:r>
            <a:r>
              <a:rPr lang="ja-JP" altLang="en-US" sz="1400" b="1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　</a:t>
            </a:r>
            <a:endParaRPr lang="en-US" altLang="ja-JP" sz="1400" b="1" dirty="0">
              <a:latin typeface="Hiragino Kaku Gothic ProN W3" panose="020B0300000000000000" pitchFamily="34" charset="-128"/>
              <a:ea typeface="Hiragino Kaku Gothic ProN W3" panose="020B0300000000000000" pitchFamily="34" charset="-128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42EFACA3-A988-659B-D023-5FC7CD64A51D}"/>
                  </a:ext>
                </a:extLst>
              </p:cNvPr>
              <p:cNvSpPr txBox="1"/>
              <p:nvPr/>
            </p:nvSpPr>
            <p:spPr>
              <a:xfrm>
                <a:off x="1520242" y="3977180"/>
                <a:ext cx="61805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𝑚𝑒𝑎𝑙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42EFACA3-A988-659B-D023-5FC7CD64A5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0242" y="3977180"/>
                <a:ext cx="618054" cy="276999"/>
              </a:xfrm>
              <a:prstGeom prst="rect">
                <a:avLst/>
              </a:prstGeom>
              <a:blipFill>
                <a:blip r:embed="rId2"/>
                <a:stretch>
                  <a:fillRect l="-13725" t="-2174" r="-53922" b="-326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101877AF-0E02-24C6-C40A-6A5277C5090F}"/>
                  </a:ext>
                </a:extLst>
              </p:cNvPr>
              <p:cNvSpPr txBox="1"/>
              <p:nvPr/>
            </p:nvSpPr>
            <p:spPr>
              <a:xfrm>
                <a:off x="1741793" y="3544550"/>
                <a:ext cx="75123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𝑖𝑛𝑠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101877AF-0E02-24C6-C40A-6A5277C509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1793" y="3544550"/>
                <a:ext cx="751231" cy="276999"/>
              </a:xfrm>
              <a:prstGeom prst="rect">
                <a:avLst/>
              </a:prstGeom>
              <a:blipFill>
                <a:blip r:embed="rId3"/>
                <a:stretch>
                  <a:fillRect l="-3252" t="-2174" r="-10569" b="-326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782E68C8-22F6-B370-A23D-523EE5C44791}"/>
              </a:ext>
            </a:extLst>
          </p:cNvPr>
          <p:cNvCxnSpPr>
            <a:cxnSpLocks/>
          </p:cNvCxnSpPr>
          <p:nvPr/>
        </p:nvCxnSpPr>
        <p:spPr>
          <a:xfrm>
            <a:off x="1829269" y="4344659"/>
            <a:ext cx="136439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3829EBE7-2C7D-3DAA-43FC-D878E80971D2}"/>
              </a:ext>
            </a:extLst>
          </p:cNvPr>
          <p:cNvCxnSpPr>
            <a:cxnSpLocks/>
          </p:cNvCxnSpPr>
          <p:nvPr/>
        </p:nvCxnSpPr>
        <p:spPr>
          <a:xfrm>
            <a:off x="1829269" y="3919567"/>
            <a:ext cx="136439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93F59F29-993F-BD6E-3BBB-C1547CD431EA}"/>
              </a:ext>
            </a:extLst>
          </p:cNvPr>
          <p:cNvCxnSpPr>
            <a:cxnSpLocks/>
          </p:cNvCxnSpPr>
          <p:nvPr/>
        </p:nvCxnSpPr>
        <p:spPr>
          <a:xfrm>
            <a:off x="2733015" y="3429000"/>
            <a:ext cx="104778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BDC23396-0150-24AD-CB1B-839BE0559CEA}"/>
              </a:ext>
            </a:extLst>
          </p:cNvPr>
          <p:cNvCxnSpPr/>
          <p:nvPr/>
        </p:nvCxnSpPr>
        <p:spPr>
          <a:xfrm flipV="1">
            <a:off x="3993645" y="3254162"/>
            <a:ext cx="356826" cy="174219"/>
          </a:xfrm>
          <a:prstGeom prst="line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DEB149C6-D4F4-EF79-A959-6D1668BD6547}"/>
              </a:ext>
            </a:extLst>
          </p:cNvPr>
          <p:cNvCxnSpPr>
            <a:cxnSpLocks/>
          </p:cNvCxnSpPr>
          <p:nvPr/>
        </p:nvCxnSpPr>
        <p:spPr>
          <a:xfrm>
            <a:off x="3567947" y="3429619"/>
            <a:ext cx="425698" cy="0"/>
          </a:xfrm>
          <a:prstGeom prst="line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1BEA950-29FE-5AB4-0CB8-40A4E1158BD6}"/>
              </a:ext>
            </a:extLst>
          </p:cNvPr>
          <p:cNvSpPr/>
          <p:nvPr/>
        </p:nvSpPr>
        <p:spPr>
          <a:xfrm>
            <a:off x="6900220" y="3047103"/>
            <a:ext cx="2422866" cy="1161753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</a:rPr>
              <a:t>Observer</a:t>
            </a:r>
          </a:p>
          <a:p>
            <a:pPr algn="ctr"/>
            <a:r>
              <a:rPr lang="en-US" altLang="ja-J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</a:rPr>
              <a:t>or</a:t>
            </a:r>
          </a:p>
          <a:p>
            <a:pPr algn="ctr"/>
            <a:r>
              <a:rPr kumimoji="1" lang="en-US" altLang="ja-JP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</a:rPr>
              <a:t>Extended </a:t>
            </a:r>
            <a:r>
              <a:rPr lang="en-US" altLang="ja-JP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</a:rPr>
              <a:t>Kalma filter</a:t>
            </a:r>
            <a:endParaRPr kumimoji="1" lang="ja-JP" alt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77EF8C51-CB58-C13B-7502-C235C4091565}"/>
              </a:ext>
            </a:extLst>
          </p:cNvPr>
          <p:cNvCxnSpPr>
            <a:cxnSpLocks/>
          </p:cNvCxnSpPr>
          <p:nvPr/>
        </p:nvCxnSpPr>
        <p:spPr>
          <a:xfrm>
            <a:off x="2733015" y="3429000"/>
            <a:ext cx="0" cy="490567"/>
          </a:xfrm>
          <a:prstGeom prst="line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C03C82D0-62DE-E3B0-6C07-459E985364A1}"/>
              </a:ext>
            </a:extLst>
          </p:cNvPr>
          <p:cNvCxnSpPr>
            <a:cxnSpLocks/>
          </p:cNvCxnSpPr>
          <p:nvPr/>
        </p:nvCxnSpPr>
        <p:spPr>
          <a:xfrm>
            <a:off x="4350471" y="3428381"/>
            <a:ext cx="2549748" cy="0"/>
          </a:xfrm>
          <a:prstGeom prst="straightConnector1">
            <a:avLst/>
          </a:prstGeom>
          <a:ln>
            <a:solidFill>
              <a:schemeClr val="dk1"/>
            </a:solidFill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9F872A14-B10E-44B8-7A1D-00BC059F75DD}"/>
                  </a:ext>
                </a:extLst>
              </p:cNvPr>
              <p:cNvSpPr txBox="1"/>
              <p:nvPr/>
            </p:nvSpPr>
            <p:spPr>
              <a:xfrm>
                <a:off x="5718236" y="3064272"/>
                <a:ext cx="7555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𝑖𝑛𝑠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9F872A14-B10E-44B8-7A1D-00BC059F75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8236" y="3064272"/>
                <a:ext cx="755528" cy="276999"/>
              </a:xfrm>
              <a:prstGeom prst="rect">
                <a:avLst/>
              </a:prstGeom>
              <a:blipFill>
                <a:blip r:embed="rId4"/>
                <a:stretch>
                  <a:fillRect l="-3226" t="-4444" r="-10484" b="-3777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797E330D-A60B-6D7E-4E92-64998C887693}"/>
                  </a:ext>
                </a:extLst>
              </p:cNvPr>
              <p:cNvSpPr txBox="1"/>
              <p:nvPr/>
            </p:nvSpPr>
            <p:spPr>
              <a:xfrm>
                <a:off x="5686682" y="4398075"/>
                <a:ext cx="48551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797E330D-A60B-6D7E-4E92-64998C8876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6682" y="4398075"/>
                <a:ext cx="485518" cy="276999"/>
              </a:xfrm>
              <a:prstGeom prst="rect">
                <a:avLst/>
              </a:prstGeom>
              <a:blipFill>
                <a:blip r:embed="rId5"/>
                <a:stretch>
                  <a:fillRect l="-5000" t="-2174" r="-15000" b="-326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99A987F3-3A28-F0E8-1811-622CA0E9D725}"/>
              </a:ext>
            </a:extLst>
          </p:cNvPr>
          <p:cNvCxnSpPr>
            <a:cxnSpLocks/>
          </p:cNvCxnSpPr>
          <p:nvPr/>
        </p:nvCxnSpPr>
        <p:spPr>
          <a:xfrm>
            <a:off x="5505753" y="3982478"/>
            <a:ext cx="43784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C5BA800E-5055-7433-2387-C7460A63330E}"/>
              </a:ext>
            </a:extLst>
          </p:cNvPr>
          <p:cNvCxnSpPr>
            <a:cxnSpLocks/>
          </p:cNvCxnSpPr>
          <p:nvPr/>
        </p:nvCxnSpPr>
        <p:spPr>
          <a:xfrm>
            <a:off x="5505753" y="4322977"/>
            <a:ext cx="60511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702026E0-F238-27E4-8063-6C145295EF73}"/>
              </a:ext>
            </a:extLst>
          </p:cNvPr>
          <p:cNvCxnSpPr>
            <a:cxnSpLocks/>
          </p:cNvCxnSpPr>
          <p:nvPr/>
        </p:nvCxnSpPr>
        <p:spPr>
          <a:xfrm flipV="1">
            <a:off x="5993787" y="3810898"/>
            <a:ext cx="356826" cy="174219"/>
          </a:xfrm>
          <a:prstGeom prst="line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23520E89-2247-D812-762F-6E659B4697F1}"/>
              </a:ext>
            </a:extLst>
          </p:cNvPr>
          <p:cNvCxnSpPr>
            <a:cxnSpLocks/>
          </p:cNvCxnSpPr>
          <p:nvPr/>
        </p:nvCxnSpPr>
        <p:spPr>
          <a:xfrm>
            <a:off x="5568089" y="3981592"/>
            <a:ext cx="446870" cy="0"/>
          </a:xfrm>
          <a:prstGeom prst="line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46F1D868-9153-F7C2-FCD1-EF1694A317B0}"/>
              </a:ext>
            </a:extLst>
          </p:cNvPr>
          <p:cNvCxnSpPr>
            <a:cxnSpLocks/>
          </p:cNvCxnSpPr>
          <p:nvPr/>
        </p:nvCxnSpPr>
        <p:spPr>
          <a:xfrm flipV="1">
            <a:off x="6219825" y="3981943"/>
            <a:ext cx="680394" cy="3174"/>
          </a:xfrm>
          <a:prstGeom prst="straightConnector1">
            <a:avLst/>
          </a:prstGeom>
          <a:ln>
            <a:solidFill>
              <a:schemeClr val="dk1"/>
            </a:solidFill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8A61CBAB-21B1-9481-AE63-0D92CE127FD7}"/>
                  </a:ext>
                </a:extLst>
              </p:cNvPr>
              <p:cNvSpPr txBox="1"/>
              <p:nvPr/>
            </p:nvSpPr>
            <p:spPr>
              <a:xfrm>
                <a:off x="5568089" y="3667044"/>
                <a:ext cx="51110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8A61CBAB-21B1-9481-AE63-0D92CE127F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8089" y="3667044"/>
                <a:ext cx="511102" cy="276999"/>
              </a:xfrm>
              <a:prstGeom prst="rect">
                <a:avLst/>
              </a:prstGeom>
              <a:blipFill>
                <a:blip r:embed="rId6"/>
                <a:stretch>
                  <a:fillRect l="-8333" t="-4444" r="-14286" b="-3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3741F6FC-5BB4-DBA6-1F0F-9E4175A5D72D}"/>
                  </a:ext>
                </a:extLst>
              </p:cNvPr>
              <p:cNvSpPr txBox="1"/>
              <p:nvPr/>
            </p:nvSpPr>
            <p:spPr>
              <a:xfrm>
                <a:off x="6350613" y="4017662"/>
                <a:ext cx="51539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3741F6FC-5BB4-DBA6-1F0F-9E4175A5D7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0613" y="4017662"/>
                <a:ext cx="515398" cy="276999"/>
              </a:xfrm>
              <a:prstGeom prst="rect">
                <a:avLst/>
              </a:prstGeom>
              <a:blipFill>
                <a:blip r:embed="rId7"/>
                <a:stretch>
                  <a:fillRect l="-9524" t="-2174" r="-15476" b="-369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D4C78661-056E-62D5-CC4A-26A56509117A}"/>
                  </a:ext>
                </a:extLst>
              </p:cNvPr>
              <p:cNvSpPr txBox="1"/>
              <p:nvPr/>
            </p:nvSpPr>
            <p:spPr>
              <a:xfrm>
                <a:off x="9759971" y="3428381"/>
                <a:ext cx="4898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ja-JP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D4C78661-056E-62D5-CC4A-26A5650911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9971" y="3428381"/>
                <a:ext cx="489814" cy="276999"/>
              </a:xfrm>
              <a:prstGeom prst="rect">
                <a:avLst/>
              </a:prstGeom>
              <a:blipFill>
                <a:blip r:embed="rId8"/>
                <a:stretch>
                  <a:fillRect l="-5000" t="-23913" r="-17500" b="-369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FAEE8979-F8E0-4E5E-DD1E-2534DA097528}"/>
              </a:ext>
            </a:extLst>
          </p:cNvPr>
          <p:cNvCxnSpPr>
            <a:cxnSpLocks/>
          </p:cNvCxnSpPr>
          <p:nvPr/>
        </p:nvCxnSpPr>
        <p:spPr>
          <a:xfrm>
            <a:off x="9323086" y="3810897"/>
            <a:ext cx="822426" cy="10652"/>
          </a:xfrm>
          <a:prstGeom prst="straightConnector1">
            <a:avLst/>
          </a:prstGeom>
          <a:ln>
            <a:solidFill>
              <a:schemeClr val="dk1"/>
            </a:solidFill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661682D0-05AE-34CA-C363-A96AEEECBECB}"/>
              </a:ext>
            </a:extLst>
          </p:cNvPr>
          <p:cNvCxnSpPr>
            <a:cxnSpLocks/>
          </p:cNvCxnSpPr>
          <p:nvPr/>
        </p:nvCxnSpPr>
        <p:spPr>
          <a:xfrm flipV="1">
            <a:off x="7600058" y="4201067"/>
            <a:ext cx="0" cy="61250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F0A04FF5-0F0B-97BB-5668-6AD9BDC77787}"/>
                  </a:ext>
                </a:extLst>
              </p:cNvPr>
              <p:cNvSpPr txBox="1"/>
              <p:nvPr/>
            </p:nvSpPr>
            <p:spPr>
              <a:xfrm>
                <a:off x="7677548" y="4536574"/>
                <a:ext cx="6223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F0A04FF5-0F0B-97BB-5668-6AD9BDC777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7548" y="4536574"/>
                <a:ext cx="622350" cy="276999"/>
              </a:xfrm>
              <a:prstGeom prst="rect">
                <a:avLst/>
              </a:prstGeom>
              <a:blipFill>
                <a:blip r:embed="rId9"/>
                <a:stretch>
                  <a:fillRect l="-6796" t="-2174" r="-11650" b="-369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7387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29AC84-1B4A-1DA5-B79D-891180DD8A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正方形/長方形 1">
                <a:extLst>
                  <a:ext uri="{FF2B5EF4-FFF2-40B4-BE49-F238E27FC236}">
                    <a16:creationId xmlns:a16="http://schemas.microsoft.com/office/drawing/2014/main" id="{404BA43B-BC19-8C13-E722-FA251FAFEA02}"/>
                  </a:ext>
                </a:extLst>
              </p:cNvPr>
              <p:cNvSpPr/>
              <p:nvPr/>
            </p:nvSpPr>
            <p:spPr>
              <a:xfrm>
                <a:off x="2923980" y="3429000"/>
                <a:ext cx="2791297" cy="710102"/>
              </a:xfrm>
              <a:prstGeom prst="rect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ja-JP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mPr>
                        <m:mr>
                          <m:e>
                            <m:r>
                              <a:rPr lang="en-US" altLang="ja-JP" sz="1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𝒙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ja-JP" sz="1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sz="1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𝒌</m:t>
                                </m:r>
                                <m:r>
                                  <a:rPr lang="en-US" altLang="ja-JP" sz="1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+</m:t>
                                </m:r>
                                <m:r>
                                  <a:rPr lang="en-US" altLang="ja-JP" sz="1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𝟏</m:t>
                                </m:r>
                              </m:e>
                            </m:d>
                            <m:r>
                              <a:rPr lang="en-US" altLang="ja-JP" sz="1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=</m:t>
                            </m:r>
                            <m:r>
                              <a:rPr lang="en-US" altLang="ja-JP" sz="1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𝒇</m:t>
                            </m:r>
                            <m:r>
                              <a:rPr lang="en-US" altLang="ja-JP" sz="1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(</m:t>
                            </m:r>
                            <m:r>
                              <a:rPr lang="en-US" altLang="ja-JP" sz="1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𝒙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ja-JP" sz="1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sz="1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𝒌</m:t>
                                </m:r>
                              </m:e>
                            </m:d>
                            <m:r>
                              <a:rPr lang="en-US" altLang="ja-JP" sz="1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ja-JP" sz="1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𝒖</m:t>
                                </m:r>
                              </m:e>
                              <m:sub>
                                <m:r>
                                  <a:rPr lang="en-US" altLang="ja-JP" sz="1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𝒊𝒏𝒔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ja-JP" sz="1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sz="1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𝒌</m:t>
                                </m:r>
                              </m:e>
                            </m:d>
                            <m:r>
                              <a:rPr lang="en-US" altLang="ja-JP" sz="1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ja-JP" sz="1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altLang="ja-JP" sz="1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𝒂</m:t>
                                </m:r>
                              </m:sub>
                            </m:sSub>
                            <m:r>
                              <a:rPr lang="en-US" altLang="ja-JP" sz="1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[</m:t>
                            </m:r>
                            <m:r>
                              <a:rPr lang="en-US" altLang="ja-JP" sz="1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𝒌</m:t>
                            </m:r>
                            <m:r>
                              <a:rPr lang="en-US" altLang="ja-JP" sz="1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])</m:t>
                            </m:r>
                          </m:e>
                        </m:mr>
                        <m:mr>
                          <m:e>
                            <m:r>
                              <a:rPr lang="en-US" altLang="ja-JP" sz="1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𝑮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ja-JP" sz="1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sz="1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𝒌</m:t>
                                </m:r>
                              </m:e>
                            </m:d>
                            <m:r>
                              <a:rPr lang="en-US" altLang="ja-JP" sz="1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=</m:t>
                            </m:r>
                            <m:r>
                              <a:rPr lang="en-US" altLang="ja-JP" sz="1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𝑪𝒙</m:t>
                            </m:r>
                            <m:r>
                              <a:rPr lang="en-US" altLang="ja-JP" sz="1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[</m:t>
                            </m:r>
                            <m:r>
                              <a:rPr lang="en-US" altLang="ja-JP" sz="1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𝒌</m:t>
                            </m:r>
                            <m:r>
                              <a:rPr lang="en-US" altLang="ja-JP" sz="1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]</m:t>
                            </m:r>
                          </m:e>
                        </m:mr>
                      </m:m>
                    </m:oMath>
                  </m:oMathPara>
                </a14:m>
                <a:endParaRPr kumimoji="1" lang="en-US" altLang="ja-JP" sz="1400" b="1" dirty="0">
                  <a:latin typeface="Hiragino Kaku Gothic ProN W3" panose="020B0300000000000000" pitchFamily="34" charset="-128"/>
                  <a:ea typeface="Hiragino Kaku Gothic ProN W3" panose="020B0300000000000000" pitchFamily="34" charset="-128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" name="正方形/長方形 1">
                <a:extLst>
                  <a:ext uri="{FF2B5EF4-FFF2-40B4-BE49-F238E27FC236}">
                    <a16:creationId xmlns:a16="http://schemas.microsoft.com/office/drawing/2014/main" id="{404BA43B-BC19-8C13-E722-FA251FAFEA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3980" y="3429000"/>
                <a:ext cx="2791297" cy="71010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5400"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6A23B9D7-4C68-6CF2-635A-FD905B08C797}"/>
              </a:ext>
            </a:extLst>
          </p:cNvPr>
          <p:cNvSpPr/>
          <p:nvPr/>
        </p:nvSpPr>
        <p:spPr>
          <a:xfrm>
            <a:off x="7001024" y="2813538"/>
            <a:ext cx="2227383" cy="1113227"/>
          </a:xfrm>
          <a:prstGeom prst="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b="1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拡張カルマンフィルタ</a:t>
            </a:r>
            <a:endParaRPr kumimoji="1" lang="en-US" altLang="ja-JP" sz="1400" b="1" dirty="0">
              <a:latin typeface="Hiragino Kaku Gothic ProN W3" panose="020B0300000000000000" pitchFamily="34" charset="-128"/>
              <a:ea typeface="Hiragino Kaku Gothic ProN W3" panose="020B0300000000000000" pitchFamily="34" charset="-128"/>
              <a:cs typeface="Arial" panose="020B0604020202020204" pitchFamily="34" charset="0"/>
            </a:endParaRPr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3B221968-FF47-3D8B-096F-FAEC4F4792AB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894817" y="3786089"/>
            <a:ext cx="14150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5C703169-E645-DF27-5C48-B1149C0423FC}"/>
                  </a:ext>
                </a:extLst>
              </p:cNvPr>
              <p:cNvSpPr txBox="1"/>
              <p:nvPr/>
            </p:nvSpPr>
            <p:spPr>
              <a:xfrm>
                <a:off x="894817" y="3469045"/>
                <a:ext cx="7555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𝑖𝑛𝑠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5C703169-E645-DF27-5C48-B1149C0423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817" y="3469045"/>
                <a:ext cx="755528" cy="276999"/>
              </a:xfrm>
              <a:prstGeom prst="rect">
                <a:avLst/>
              </a:prstGeom>
              <a:blipFill>
                <a:blip r:embed="rId3"/>
                <a:stretch>
                  <a:fillRect l="-3226" t="-2174" r="-9677" b="-369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DD755D63-98AB-180E-14C0-BA539C8FB2BE}"/>
              </a:ext>
            </a:extLst>
          </p:cNvPr>
          <p:cNvCxnSpPr>
            <a:cxnSpLocks/>
          </p:cNvCxnSpPr>
          <p:nvPr/>
        </p:nvCxnSpPr>
        <p:spPr>
          <a:xfrm flipV="1">
            <a:off x="1992964" y="3031511"/>
            <a:ext cx="0" cy="754578"/>
          </a:xfrm>
          <a:prstGeom prst="line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F775B4CE-5073-3A5E-C20A-125FD0DC5FFA}"/>
              </a:ext>
            </a:extLst>
          </p:cNvPr>
          <p:cNvCxnSpPr>
            <a:cxnSpLocks/>
          </p:cNvCxnSpPr>
          <p:nvPr/>
        </p:nvCxnSpPr>
        <p:spPr>
          <a:xfrm>
            <a:off x="1992963" y="3031510"/>
            <a:ext cx="5008061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円/楕円 79">
            <a:extLst>
              <a:ext uri="{FF2B5EF4-FFF2-40B4-BE49-F238E27FC236}">
                <a16:creationId xmlns:a16="http://schemas.microsoft.com/office/drawing/2014/main" id="{2D476300-A197-DF91-9A17-C535CB33C0C6}"/>
              </a:ext>
            </a:extLst>
          </p:cNvPr>
          <p:cNvSpPr>
            <a:spLocks noChangeAspect="1"/>
          </p:cNvSpPr>
          <p:nvPr/>
        </p:nvSpPr>
        <p:spPr>
          <a:xfrm>
            <a:off x="2309842" y="3696089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5B034EFF-CC4D-DB85-6B63-D3840FA1C320}"/>
              </a:ext>
            </a:extLst>
          </p:cNvPr>
          <p:cNvCxnSpPr>
            <a:cxnSpLocks/>
            <a:stCxn id="8" idx="6"/>
            <a:endCxn id="2" idx="1"/>
          </p:cNvCxnSpPr>
          <p:nvPr/>
        </p:nvCxnSpPr>
        <p:spPr>
          <a:xfrm flipV="1">
            <a:off x="2489842" y="3784051"/>
            <a:ext cx="434138" cy="20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1DD1FF4A-E95E-0AFD-04EE-7993849CAD26}"/>
              </a:ext>
            </a:extLst>
          </p:cNvPr>
          <p:cNvCxnSpPr>
            <a:cxnSpLocks/>
            <a:endCxn id="8" idx="4"/>
          </p:cNvCxnSpPr>
          <p:nvPr/>
        </p:nvCxnSpPr>
        <p:spPr>
          <a:xfrm flipV="1">
            <a:off x="2399842" y="3876089"/>
            <a:ext cx="0" cy="8318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FF507E00-F4A4-4CA3-8AF7-7382EFA4EE15}"/>
                  </a:ext>
                </a:extLst>
              </p:cNvPr>
              <p:cNvSpPr txBox="1"/>
              <p:nvPr/>
            </p:nvSpPr>
            <p:spPr>
              <a:xfrm>
                <a:off x="1907399" y="4389462"/>
                <a:ext cx="4924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kumimoji="1" lang="en-US" altLang="ja-JP" b="0" dirty="0"/>
              </a:p>
            </p:txBody>
          </p:sp>
        </mc:Choice>
        <mc:Fallback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FF507E00-F4A4-4CA3-8AF7-7382EFA4EE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399" y="4389462"/>
                <a:ext cx="492443" cy="276999"/>
              </a:xfrm>
              <a:prstGeom prst="rect">
                <a:avLst/>
              </a:prstGeom>
              <a:blipFill>
                <a:blip r:embed="rId4"/>
                <a:stretch>
                  <a:fillRect l="-4938" b="-88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512FBCD2-7FEF-B154-4F2B-5F69E52757BF}"/>
              </a:ext>
            </a:extLst>
          </p:cNvPr>
          <p:cNvCxnSpPr>
            <a:cxnSpLocks/>
          </p:cNvCxnSpPr>
          <p:nvPr/>
        </p:nvCxnSpPr>
        <p:spPr>
          <a:xfrm>
            <a:off x="5715277" y="3692912"/>
            <a:ext cx="128574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円/楕円 79">
            <a:extLst>
              <a:ext uri="{FF2B5EF4-FFF2-40B4-BE49-F238E27FC236}">
                <a16:creationId xmlns:a16="http://schemas.microsoft.com/office/drawing/2014/main" id="{35218576-4D09-9E79-C9C2-B9A7A27DC03B}"/>
              </a:ext>
            </a:extLst>
          </p:cNvPr>
          <p:cNvSpPr>
            <a:spLocks noChangeAspect="1"/>
          </p:cNvSpPr>
          <p:nvPr/>
        </p:nvSpPr>
        <p:spPr>
          <a:xfrm>
            <a:off x="6321767" y="3606089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1CCCDDAF-6170-7C43-6FDA-BDB4D9896659}"/>
              </a:ext>
            </a:extLst>
          </p:cNvPr>
          <p:cNvCxnSpPr>
            <a:cxnSpLocks/>
          </p:cNvCxnSpPr>
          <p:nvPr/>
        </p:nvCxnSpPr>
        <p:spPr>
          <a:xfrm flipV="1">
            <a:off x="5727370" y="3690978"/>
            <a:ext cx="606863" cy="38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DD4E62C2-91EF-BF98-C74B-C007B1F3ABA7}"/>
              </a:ext>
            </a:extLst>
          </p:cNvPr>
          <p:cNvCxnSpPr>
            <a:cxnSpLocks/>
            <a:endCxn id="13" idx="4"/>
          </p:cNvCxnSpPr>
          <p:nvPr/>
        </p:nvCxnSpPr>
        <p:spPr>
          <a:xfrm flipV="1">
            <a:off x="6411767" y="3786089"/>
            <a:ext cx="0" cy="10150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57AD0A9F-382B-8E9E-8B03-C4D7F00D3522}"/>
                  </a:ext>
                </a:extLst>
              </p:cNvPr>
              <p:cNvSpPr txBox="1"/>
              <p:nvPr/>
            </p:nvSpPr>
            <p:spPr>
              <a:xfrm>
                <a:off x="6411767" y="4414525"/>
                <a:ext cx="5373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kumimoji="1" lang="en-US" altLang="ja-JP" b="0" dirty="0"/>
              </a:p>
            </p:txBody>
          </p:sp>
        </mc:Choice>
        <mc:Fallback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57AD0A9F-382B-8E9E-8B03-C4D7F00D35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1767" y="4414525"/>
                <a:ext cx="537327" cy="276999"/>
              </a:xfrm>
              <a:prstGeom prst="rect">
                <a:avLst/>
              </a:prstGeom>
              <a:blipFill>
                <a:blip r:embed="rId5"/>
                <a:stretch>
                  <a:fillRect l="-4545" b="-65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0BA2CABC-7006-C771-C614-C1C4162C40CC}"/>
                  </a:ext>
                </a:extLst>
              </p:cNvPr>
              <p:cNvSpPr txBox="1"/>
              <p:nvPr/>
            </p:nvSpPr>
            <p:spPr>
              <a:xfrm>
                <a:off x="5882137" y="2734931"/>
                <a:ext cx="7555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𝑖𝑛𝑠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0BA2CABC-7006-C771-C614-C1C4162C40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2137" y="2734931"/>
                <a:ext cx="755528" cy="276999"/>
              </a:xfrm>
              <a:prstGeom prst="rect">
                <a:avLst/>
              </a:prstGeom>
              <a:blipFill>
                <a:blip r:embed="rId6"/>
                <a:stretch>
                  <a:fillRect l="-3226" t="-4444" r="-9677" b="-3777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3FEDC590-5BCB-C9B8-2721-B79E89E4C103}"/>
              </a:ext>
            </a:extLst>
          </p:cNvPr>
          <p:cNvCxnSpPr>
            <a:cxnSpLocks/>
          </p:cNvCxnSpPr>
          <p:nvPr/>
        </p:nvCxnSpPr>
        <p:spPr>
          <a:xfrm flipH="1" flipV="1">
            <a:off x="4746820" y="4142972"/>
            <a:ext cx="1360" cy="9243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89D7C3A0-9B15-FDCB-4EF7-86DFB4B98675}"/>
                  </a:ext>
                </a:extLst>
              </p:cNvPr>
              <p:cNvSpPr txBox="1"/>
              <p:nvPr/>
            </p:nvSpPr>
            <p:spPr>
              <a:xfrm>
                <a:off x="4805576" y="4707962"/>
                <a:ext cx="10829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𝑚𝑒𝑎𝑙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89D7C3A0-9B15-FDCB-4EF7-86DFB4B986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5576" y="4707962"/>
                <a:ext cx="1082989" cy="276999"/>
              </a:xfrm>
              <a:prstGeom prst="rect">
                <a:avLst/>
              </a:prstGeom>
              <a:blipFill>
                <a:blip r:embed="rId7"/>
                <a:stretch>
                  <a:fillRect l="-3933" t="-2174" r="-6742" b="-326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B722168E-01F1-5F07-B434-5958774B9BBE}"/>
                  </a:ext>
                </a:extLst>
              </p:cNvPr>
              <p:cNvSpPr txBox="1"/>
              <p:nvPr/>
            </p:nvSpPr>
            <p:spPr>
              <a:xfrm>
                <a:off x="5761483" y="3355017"/>
                <a:ext cx="5153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B722168E-01F1-5F07-B434-5958774B9B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1483" y="3355017"/>
                <a:ext cx="515398" cy="276999"/>
              </a:xfrm>
              <a:prstGeom prst="rect">
                <a:avLst/>
              </a:prstGeom>
              <a:blipFill>
                <a:blip r:embed="rId8"/>
                <a:stretch>
                  <a:fillRect l="-8235" t="-2174" r="-15294" b="-369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85BC5632-8760-A61A-1212-780D177B8C66}"/>
                  </a:ext>
                </a:extLst>
              </p:cNvPr>
              <p:cNvSpPr txBox="1"/>
              <p:nvPr/>
            </p:nvSpPr>
            <p:spPr>
              <a:xfrm>
                <a:off x="8214571" y="1990969"/>
                <a:ext cx="6223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85BC5632-8760-A61A-1212-780D177B8C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4571" y="1990969"/>
                <a:ext cx="622350" cy="276999"/>
              </a:xfrm>
              <a:prstGeom prst="rect">
                <a:avLst/>
              </a:prstGeom>
              <a:blipFill>
                <a:blip r:embed="rId9"/>
                <a:stretch>
                  <a:fillRect l="-7843" t="-4444" r="-11765" b="-3777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61FE29FF-1799-08BF-D73A-012DA6015E83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8114715" y="1905000"/>
            <a:ext cx="1" cy="9085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26671965-210B-1B9C-71DF-6C466CD6EC4E}"/>
              </a:ext>
            </a:extLst>
          </p:cNvPr>
          <p:cNvCxnSpPr/>
          <p:nvPr/>
        </p:nvCxnSpPr>
        <p:spPr>
          <a:xfrm>
            <a:off x="9228406" y="3065822"/>
            <a:ext cx="96969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5B643D24-ACE7-1563-CE1F-AEE296AD438F}"/>
              </a:ext>
            </a:extLst>
          </p:cNvPr>
          <p:cNvCxnSpPr/>
          <p:nvPr/>
        </p:nvCxnSpPr>
        <p:spPr>
          <a:xfrm>
            <a:off x="9228406" y="3687189"/>
            <a:ext cx="96969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4E05B910-560A-8F7B-454E-5DEA7FA3C1F0}"/>
                  </a:ext>
                </a:extLst>
              </p:cNvPr>
              <p:cNvSpPr txBox="1"/>
              <p:nvPr/>
            </p:nvSpPr>
            <p:spPr>
              <a:xfrm>
                <a:off x="9727664" y="2687747"/>
                <a:ext cx="515398" cy="2866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acc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4E05B910-560A-8F7B-454E-5DEA7FA3C1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7664" y="2687747"/>
                <a:ext cx="515398" cy="286617"/>
              </a:xfrm>
              <a:prstGeom prst="rect">
                <a:avLst/>
              </a:prstGeom>
              <a:blipFill>
                <a:blip r:embed="rId10"/>
                <a:stretch>
                  <a:fillRect l="-9524" t="-21277" r="-15476" b="-34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576ED579-F569-E9A9-4B3F-E04F5B9111E4}"/>
                  </a:ext>
                </a:extLst>
              </p:cNvPr>
              <p:cNvSpPr txBox="1"/>
              <p:nvPr/>
            </p:nvSpPr>
            <p:spPr>
              <a:xfrm>
                <a:off x="9734342" y="3318107"/>
                <a:ext cx="4898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576ED579-F569-E9A9-4B3F-E04F5B9111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4342" y="3318107"/>
                <a:ext cx="489814" cy="276999"/>
              </a:xfrm>
              <a:prstGeom prst="rect">
                <a:avLst/>
              </a:prstGeom>
              <a:blipFill>
                <a:blip r:embed="rId11"/>
                <a:stretch>
                  <a:fillRect l="-5000" t="-23913" r="-16250" b="-369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5DECC498-682B-4C5F-6867-C28265B8BFDA}"/>
              </a:ext>
            </a:extLst>
          </p:cNvPr>
          <p:cNvSpPr/>
          <p:nvPr/>
        </p:nvSpPr>
        <p:spPr>
          <a:xfrm>
            <a:off x="3195189" y="3756790"/>
            <a:ext cx="2310564" cy="717781"/>
          </a:xfrm>
          <a:prstGeom prst="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Subject</a:t>
            </a:r>
          </a:p>
          <a:p>
            <a:pPr algn="ctr"/>
            <a:r>
              <a:rPr lang="en-US" altLang="ja-JP" sz="1400" b="1" dirty="0"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(UVA/Padova Model</a:t>
            </a:r>
            <a:r>
              <a:rPr lang="en-US" altLang="ja-JP" sz="1400" b="1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)</a:t>
            </a:r>
            <a:r>
              <a:rPr lang="ja-JP" altLang="en-US" sz="1400" b="1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　</a:t>
            </a:r>
            <a:endParaRPr lang="en-US" altLang="ja-JP" sz="1400" b="1" dirty="0">
              <a:latin typeface="Hiragino Kaku Gothic ProN W3" panose="020B0300000000000000" pitchFamily="34" charset="-128"/>
              <a:ea typeface="Hiragino Kaku Gothic ProN W3" panose="020B0300000000000000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22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B7706A-DCCE-168E-3DFC-F9B8E440DB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863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542FB84C-9682-461E-0DFD-7611D3D5314C}"/>
              </a:ext>
            </a:extLst>
          </p:cNvPr>
          <p:cNvGrpSpPr/>
          <p:nvPr/>
        </p:nvGrpSpPr>
        <p:grpSpPr>
          <a:xfrm>
            <a:off x="1233377" y="1842064"/>
            <a:ext cx="10118246" cy="2890558"/>
            <a:chOff x="1233377" y="1842064"/>
            <a:chExt cx="10118246" cy="289055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正方形/長方形 4">
                  <a:extLst>
                    <a:ext uri="{FF2B5EF4-FFF2-40B4-BE49-F238E27FC236}">
                      <a16:creationId xmlns:a16="http://schemas.microsoft.com/office/drawing/2014/main" id="{47D3EB1C-1A9C-EB25-CFA9-FB4AF5615C24}"/>
                    </a:ext>
                  </a:extLst>
                </p:cNvPr>
                <p:cNvSpPr/>
                <p:nvPr/>
              </p:nvSpPr>
              <p:spPr>
                <a:xfrm>
                  <a:off x="3065677" y="3751999"/>
                  <a:ext cx="2609486" cy="918114"/>
                </a:xfrm>
                <a:prstGeom prst="rect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type m:val="noBar"/>
                            <m:ctrlPr>
                              <a:rPr kumimoji="1" lang="en-US" altLang="ja-JP" sz="1400" b="1" i="1" smtClean="0">
                                <a:latin typeface="Cambria Math" panose="02040503050406030204" pitchFamily="18" charset="0"/>
                                <a:ea typeface="Hiragino Kaku Gothic ProN W3" panose="020B0300000000000000" pitchFamily="34" charset="-128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ja-JP" sz="1400" b="1" i="1">
                                    <a:latin typeface="Cambria Math" panose="02040503050406030204" pitchFamily="18" charset="0"/>
                                    <a:ea typeface="Hiragino Kaku Gothic ProN W3" panose="020B0300000000000000" pitchFamily="34" charset="-128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altLang="ja-JP" sz="1400" b="1" i="1">
                                        <a:latin typeface="Cambria Math" panose="02040503050406030204" pitchFamily="18" charset="0"/>
                                        <a:ea typeface="Hiragino Kaku Gothic ProN W3" panose="020B0300000000000000" pitchFamily="34" charset="-128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ja-JP" sz="1400" b="1" i="1">
                                        <a:latin typeface="Cambria Math" panose="02040503050406030204" pitchFamily="18" charset="0"/>
                                        <a:ea typeface="Hiragino Kaku Gothic ProN W3" panose="020B0300000000000000" pitchFamily="34" charset="-128"/>
                                        <a:cs typeface="Arial" panose="020B0604020202020204" pitchFamily="34" charset="0"/>
                                      </a:rPr>
                                      <m:t>𝒙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ja-JP" sz="1400" b="1" i="1">
                                    <a:latin typeface="Cambria Math" panose="02040503050406030204" pitchFamily="18" charset="0"/>
                                    <a:ea typeface="Hiragino Kaku Gothic ProN W3" panose="020B0300000000000000" pitchFamily="34" charset="-128"/>
                                    <a:cs typeface="Arial" panose="020B0604020202020204" pitchFamily="34" charset="0"/>
                                  </a:rPr>
                                  <m:t>𝟐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ja-JP" sz="1400" b="1" i="1">
                                    <a:latin typeface="Cambria Math" panose="02040503050406030204" pitchFamily="18" charset="0"/>
                                    <a:ea typeface="Hiragino Kaku Gothic ProN W3" panose="020B0300000000000000" pitchFamily="34" charset="-128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sz="1400" b="1" i="1">
                                    <a:latin typeface="Cambria Math" panose="02040503050406030204" pitchFamily="18" charset="0"/>
                                    <a:ea typeface="Hiragino Kaku Gothic ProN W3" panose="020B0300000000000000" pitchFamily="34" charset="-128"/>
                                    <a:cs typeface="Arial" panose="020B0604020202020204" pitchFamily="34" charset="0"/>
                                  </a:rPr>
                                  <m:t>𝒕</m:t>
                                </m:r>
                              </m:e>
                            </m:d>
                            <m:r>
                              <a:rPr lang="en-US" altLang="ja-JP" sz="1400" b="1" i="1">
                                <a:latin typeface="Cambria Math" panose="02040503050406030204" pitchFamily="18" charset="0"/>
                                <a:ea typeface="Hiragino Kaku Gothic ProN W3" panose="020B0300000000000000" pitchFamily="34" charset="-128"/>
                                <a:cs typeface="Arial" panose="020B0604020202020204" pitchFamily="34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ja-JP" sz="1400" b="1" i="1">
                                    <a:latin typeface="Cambria Math" panose="02040503050406030204" pitchFamily="18" charset="0"/>
                                    <a:ea typeface="Hiragino Kaku Gothic ProN W3" panose="020B0300000000000000" pitchFamily="34" charset="-128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b="1" i="1">
                                    <a:latin typeface="Cambria Math" panose="02040503050406030204" pitchFamily="18" charset="0"/>
                                    <a:ea typeface="Hiragino Kaku Gothic ProN W3" panose="020B0300000000000000" pitchFamily="34" charset="-128"/>
                                    <a:cs typeface="Arial" panose="020B0604020202020204" pitchFamily="34" charset="0"/>
                                  </a:rPr>
                                  <m:t>𝑨</m:t>
                                </m:r>
                              </m:e>
                              <m:sub>
                                <m:r>
                                  <a:rPr lang="en-US" altLang="ja-JP" sz="1400" b="1" i="1">
                                    <a:latin typeface="Cambria Math" panose="02040503050406030204" pitchFamily="18" charset="0"/>
                                    <a:ea typeface="Hiragino Kaku Gothic ProN W3" panose="020B0300000000000000" pitchFamily="34" charset="-128"/>
                                    <a:cs typeface="Arial" panose="020B0604020202020204" pitchFamily="34" charset="0"/>
                                  </a:rPr>
                                  <m:t>𝟐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ja-JP" sz="1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ja-JP" sz="1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𝟐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ja-JP" sz="1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sz="1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𝒕</m:t>
                                </m:r>
                              </m:e>
                            </m:d>
                            <m:r>
                              <a:rPr lang="en-US" altLang="ja-JP" sz="1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ja-JP" sz="1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𝑩</m:t>
                                </m:r>
                              </m:e>
                              <m:sub>
                                <m:r>
                                  <a:rPr lang="en-US" altLang="ja-JP" sz="1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𝟐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ja-JP" sz="1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𝒖</m:t>
                                </m:r>
                              </m:e>
                              <m:sub>
                                <m:r>
                                  <a:rPr lang="en-US" altLang="ja-JP" sz="1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𝒊𝒏𝒔</m:t>
                                </m:r>
                              </m:sub>
                            </m:sSub>
                            <m:r>
                              <a:rPr lang="en-US" altLang="ja-JP" sz="1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(</m:t>
                            </m:r>
                            <m:r>
                              <a:rPr lang="en-US" altLang="ja-JP" sz="1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𝒕</m:t>
                            </m:r>
                            <m:r>
                              <a:rPr lang="en-US" altLang="ja-JP" sz="1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)</m:t>
                            </m:r>
                            <m:r>
                              <m:rPr>
                                <m:nor/>
                              </m:rPr>
                              <a:rPr lang="ja-JP" altLang="en-US" sz="1400" b="1">
                                <a:latin typeface="Hiragino Kaku Gothic ProN W3" panose="020B0300000000000000" pitchFamily="34" charset="-128"/>
                                <a:ea typeface="Hiragino Kaku Gothic ProN W3" panose="020B0300000000000000" pitchFamily="34" charset="-128"/>
                                <a:cs typeface="Arial" panose="020B0604020202020204" pitchFamily="34" charset="0"/>
                              </a:rPr>
                              <m:t> </m:t>
                            </m:r>
                          </m:num>
                          <m:den>
                            <m:r>
                              <a:rPr kumimoji="1" lang="en-US" altLang="ja-JP" sz="1400" b="1" i="1" smtClean="0">
                                <a:latin typeface="Cambria Math" panose="02040503050406030204" pitchFamily="18" charset="0"/>
                                <a:ea typeface="Hiragino Kaku Gothic ProN W3" panose="020B0300000000000000" pitchFamily="34" charset="-128"/>
                                <a:cs typeface="Arial" panose="020B0604020202020204" pitchFamily="34" charset="0"/>
                              </a:rPr>
                              <m:t>𝑰</m:t>
                            </m:r>
                            <m:r>
                              <a:rPr kumimoji="1" lang="en-US" altLang="ja-JP" sz="1400" b="1" i="1" smtClean="0">
                                <a:latin typeface="Cambria Math" panose="02040503050406030204" pitchFamily="18" charset="0"/>
                                <a:ea typeface="Hiragino Kaku Gothic ProN W3" panose="020B0300000000000000" pitchFamily="34" charset="-128"/>
                                <a:cs typeface="Arial" panose="020B0604020202020204" pitchFamily="34" charset="0"/>
                              </a:rPr>
                              <m:t>(</m:t>
                            </m:r>
                            <m:r>
                              <a:rPr kumimoji="1" lang="en-US" altLang="ja-JP" sz="1400" b="1" i="1" smtClean="0">
                                <a:latin typeface="Cambria Math" panose="02040503050406030204" pitchFamily="18" charset="0"/>
                                <a:ea typeface="Hiragino Kaku Gothic ProN W3" panose="020B0300000000000000" pitchFamily="34" charset="-128"/>
                                <a:cs typeface="Arial" panose="020B0604020202020204" pitchFamily="34" charset="0"/>
                              </a:rPr>
                              <m:t>𝒕</m:t>
                            </m:r>
                            <m:r>
                              <a:rPr kumimoji="1" lang="en-US" altLang="ja-JP" sz="1400" b="1" i="1" smtClean="0">
                                <a:latin typeface="Cambria Math" panose="02040503050406030204" pitchFamily="18" charset="0"/>
                                <a:ea typeface="Hiragino Kaku Gothic ProN W3" panose="020B0300000000000000" pitchFamily="34" charset="-128"/>
                                <a:cs typeface="Arial" panose="020B0604020202020204" pitchFamily="34" charset="0"/>
                              </a:rPr>
                              <m:t>)=</m:t>
                            </m:r>
                            <m:r>
                              <a:rPr kumimoji="1" lang="en-US" altLang="ja-JP" sz="1400" b="1" i="1" smtClean="0">
                                <a:latin typeface="Cambria Math" panose="02040503050406030204" pitchFamily="18" charset="0"/>
                                <a:ea typeface="Hiragino Kaku Gothic ProN W3" panose="020B0300000000000000" pitchFamily="34" charset="-128"/>
                                <a:cs typeface="Arial" panose="020B0604020202020204" pitchFamily="34" charset="0"/>
                              </a:rPr>
                              <m:t>𝑪</m:t>
                            </m:r>
                            <m:sSub>
                              <m:sSubPr>
                                <m:ctrlPr>
                                  <a:rPr kumimoji="1" lang="en-US" altLang="ja-JP" sz="1400" b="1" i="1" smtClean="0">
                                    <a:latin typeface="Cambria Math" panose="02040503050406030204" pitchFamily="18" charset="0"/>
                                    <a:ea typeface="Hiragino Kaku Gothic ProN W3" panose="020B0300000000000000" pitchFamily="34" charset="-128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1400" b="1" i="1" smtClean="0">
                                    <a:latin typeface="Cambria Math" panose="02040503050406030204" pitchFamily="18" charset="0"/>
                                    <a:ea typeface="Hiragino Kaku Gothic ProN W3" panose="020B0300000000000000" pitchFamily="34" charset="-128"/>
                                    <a:cs typeface="Arial" panose="020B0604020202020204" pitchFamily="34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kumimoji="1" lang="en-US" altLang="ja-JP" sz="1400" b="1" i="1" smtClean="0">
                                    <a:latin typeface="Cambria Math" panose="02040503050406030204" pitchFamily="18" charset="0"/>
                                    <a:ea typeface="Hiragino Kaku Gothic ProN W3" panose="020B0300000000000000" pitchFamily="34" charset="-128"/>
                                    <a:cs typeface="Arial" panose="020B0604020202020204" pitchFamily="34" charset="0"/>
                                  </a:rPr>
                                  <m:t>𝟐</m:t>
                                </m:r>
                              </m:sub>
                            </m:sSub>
                            <m:r>
                              <a:rPr kumimoji="1" lang="en-US" altLang="ja-JP" sz="1400" b="1" i="1" smtClean="0">
                                <a:latin typeface="Cambria Math" panose="02040503050406030204" pitchFamily="18" charset="0"/>
                                <a:ea typeface="Hiragino Kaku Gothic ProN W3" panose="020B0300000000000000" pitchFamily="34" charset="-128"/>
                                <a:cs typeface="Arial" panose="020B0604020202020204" pitchFamily="34" charset="0"/>
                              </a:rPr>
                              <m:t>(</m:t>
                            </m:r>
                            <m:r>
                              <a:rPr kumimoji="1" lang="en-US" altLang="ja-JP" sz="1400" b="1" i="1" smtClean="0">
                                <a:latin typeface="Cambria Math" panose="02040503050406030204" pitchFamily="18" charset="0"/>
                                <a:ea typeface="Hiragino Kaku Gothic ProN W3" panose="020B0300000000000000" pitchFamily="34" charset="-128"/>
                                <a:cs typeface="Arial" panose="020B0604020202020204" pitchFamily="34" charset="0"/>
                              </a:rPr>
                              <m:t>𝒕</m:t>
                            </m:r>
                            <m:r>
                              <a:rPr kumimoji="1" lang="en-US" altLang="ja-JP" sz="1400" b="1" i="1" smtClean="0">
                                <a:latin typeface="Cambria Math" panose="02040503050406030204" pitchFamily="18" charset="0"/>
                                <a:ea typeface="Hiragino Kaku Gothic ProN W3" panose="020B0300000000000000" pitchFamily="34" charset="-128"/>
                                <a:cs typeface="Arial" panose="020B0604020202020204" pitchFamily="34" charset="0"/>
                              </a:rPr>
                              <m:t>)</m:t>
                            </m:r>
                          </m:den>
                        </m:f>
                      </m:oMath>
                    </m:oMathPara>
                  </a14:m>
                  <a:endParaRPr kumimoji="1" lang="ja-JP" altLang="en-US" sz="1400" b="1">
                    <a:latin typeface="Hiragino Kaku Gothic ProN W3" panose="020B0300000000000000" pitchFamily="34" charset="-128"/>
                    <a:ea typeface="Hiragino Kaku Gothic ProN W3" panose="020B0300000000000000" pitchFamily="34" charset="-128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" name="正方形/長方形 4">
                  <a:extLst>
                    <a:ext uri="{FF2B5EF4-FFF2-40B4-BE49-F238E27FC236}">
                      <a16:creationId xmlns:a16="http://schemas.microsoft.com/office/drawing/2014/main" id="{969D0F02-96CA-8A5B-92F8-4EE63155D01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5677" y="3751999"/>
                  <a:ext cx="2609486" cy="91811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25400"/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正方形/長方形 5">
                  <a:extLst>
                    <a:ext uri="{FF2B5EF4-FFF2-40B4-BE49-F238E27FC236}">
                      <a16:creationId xmlns:a16="http://schemas.microsoft.com/office/drawing/2014/main" id="{8A3BC156-71B6-50E8-7566-A6BDE8F7327C}"/>
                    </a:ext>
                  </a:extLst>
                </p:cNvPr>
                <p:cNvSpPr/>
                <p:nvPr/>
              </p:nvSpPr>
              <p:spPr>
                <a:xfrm>
                  <a:off x="6505744" y="3036134"/>
                  <a:ext cx="2675326" cy="628499"/>
                </a:xfrm>
                <a:prstGeom prst="rect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type m:val="noBar"/>
                            <m:ctrlPr>
                              <a:rPr kumimoji="1" lang="en-US" altLang="ja-JP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ja-JP" sz="1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̇"/>
                                    <m:ctrlPr>
                                      <a:rPr kumimoji="1" lang="en-US" altLang="ja-JP" sz="1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ja-JP" sz="1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𝒙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ja-JP" sz="1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𝟑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ja-JP" sz="1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sz="1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𝒕</m:t>
                                </m:r>
                              </m:e>
                            </m:d>
                            <m:r>
                              <a:rPr lang="en-US" altLang="ja-JP" sz="1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ja-JP" sz="1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𝒇</m:t>
                                </m:r>
                              </m:e>
                              <m:sub>
                                <m:r>
                                  <a:rPr lang="en-US" altLang="ja-JP" sz="1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𝟑</m:t>
                                </m:r>
                              </m:sub>
                            </m:sSub>
                            <m:r>
                              <a:rPr lang="en-US" altLang="ja-JP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ja-JP" sz="1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ja-JP" sz="1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𝟑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ja-JP" sz="1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sz="1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𝒕</m:t>
                                </m:r>
                              </m:e>
                            </m:d>
                            <m:r>
                              <a:rPr lang="en-US" altLang="ja-JP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ja-JP" sz="1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altLang="ja-JP" sz="1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𝒂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ja-JP" sz="1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sz="1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𝒕</m:t>
                                </m:r>
                              </m:e>
                            </m:d>
                            <m:r>
                              <a:rPr lang="en-US" altLang="ja-JP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r>
                              <a:rPr lang="en-US" altLang="ja-JP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𝑰</m:t>
                            </m:r>
                            <m:r>
                              <a:rPr lang="en-US" altLang="ja-JP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(</m:t>
                            </m:r>
                            <m:r>
                              <a:rPr lang="en-US" altLang="ja-JP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𝒕</m:t>
                            </m:r>
                            <m:r>
                              <a:rPr lang="en-US" altLang="ja-JP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))</m:t>
                            </m:r>
                          </m:num>
                          <m:den>
                            <m:r>
                              <a:rPr lang="en-US" altLang="ja-JP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𝑮</m:t>
                            </m:r>
                            <m:r>
                              <a:rPr lang="en-US" altLang="ja-JP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(</m:t>
                            </m:r>
                            <m:r>
                              <a:rPr lang="en-US" altLang="ja-JP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𝒕</m:t>
                            </m:r>
                            <m:r>
                              <a:rPr lang="en-US" altLang="ja-JP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)=</m:t>
                            </m:r>
                            <m:sSub>
                              <m:sSubPr>
                                <m:ctrlPr>
                                  <a:rPr lang="en-US" altLang="ja-JP" sz="1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𝒉</m:t>
                                </m:r>
                              </m:e>
                              <m:sub>
                                <m:r>
                                  <a:rPr lang="en-US" altLang="ja-JP" sz="1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𝟑</m:t>
                                </m:r>
                              </m:sub>
                            </m:sSub>
                            <m:r>
                              <a:rPr lang="en-US" altLang="ja-JP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ja-JP" sz="1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ja-JP" sz="1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𝟑</m:t>
                                </m:r>
                              </m:sub>
                            </m:sSub>
                            <m:r>
                              <a:rPr lang="en-US" altLang="ja-JP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(</m:t>
                            </m:r>
                            <m:r>
                              <a:rPr lang="en-US" altLang="ja-JP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𝒕</m:t>
                            </m:r>
                            <m:r>
                              <a:rPr lang="en-US" altLang="ja-JP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))</m:t>
                            </m:r>
                          </m:den>
                        </m:f>
                      </m:oMath>
                    </m:oMathPara>
                  </a14:m>
                  <a:endParaRPr kumimoji="1" lang="en-US" altLang="ja-JP" sz="1400" b="1" dirty="0">
                    <a:latin typeface="Hiragino Kaku Gothic ProN W3" panose="020B0300000000000000" pitchFamily="34" charset="-128"/>
                    <a:ea typeface="Hiragino Kaku Gothic ProN W3" panose="020B0300000000000000" pitchFamily="34" charset="-128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" name="正方形/長方形 5">
                  <a:extLst>
                    <a:ext uri="{FF2B5EF4-FFF2-40B4-BE49-F238E27FC236}">
                      <a16:creationId xmlns:a16="http://schemas.microsoft.com/office/drawing/2014/main" id="{C1C4C8A0-438A-92C5-6B16-725A27AAD06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05744" y="3036134"/>
                  <a:ext cx="2675326" cy="6284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25400"/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15BD5BEA-0DD0-7328-3B77-40A2A1389C87}"/>
                </a:ext>
              </a:extLst>
            </p:cNvPr>
            <p:cNvGrpSpPr/>
            <p:nvPr/>
          </p:nvGrpSpPr>
          <p:grpSpPr>
            <a:xfrm>
              <a:off x="1287550" y="1970053"/>
              <a:ext cx="4398707" cy="993758"/>
              <a:chOff x="1842493" y="1970053"/>
              <a:chExt cx="3843764" cy="73545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正方形/長方形 22">
                    <a:extLst>
                      <a:ext uri="{FF2B5EF4-FFF2-40B4-BE49-F238E27FC236}">
                        <a16:creationId xmlns:a16="http://schemas.microsoft.com/office/drawing/2014/main" id="{083CF96D-DE4D-A3B8-2B77-AE6BEEBC70A9}"/>
                      </a:ext>
                    </a:extLst>
                  </p:cNvPr>
                  <p:cNvSpPr/>
                  <p:nvPr/>
                </p:nvSpPr>
                <p:spPr>
                  <a:xfrm>
                    <a:off x="3443628" y="1970053"/>
                    <a:ext cx="2242629" cy="735456"/>
                  </a:xfrm>
                  <a:prstGeom prst="rect">
                    <a:avLst/>
                  </a:prstGeom>
                  <a:ln w="254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type m:val="noBar"/>
                              <m:ctrlPr>
                                <a:rPr kumimoji="1" lang="en-US" altLang="ja-JP" sz="1400" b="1" i="1" smtClean="0">
                                  <a:latin typeface="Cambria Math" panose="02040503050406030204" pitchFamily="18" charset="0"/>
                                  <a:ea typeface="Hiragino Kaku Gothic ProN W3" panose="020B0300000000000000" pitchFamily="34" charset="-128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ja-JP" sz="1400" b="1" i="1">
                                      <a:latin typeface="Cambria Math" panose="02040503050406030204" pitchFamily="18" charset="0"/>
                                      <a:ea typeface="Hiragino Kaku Gothic ProN W3" panose="020B0300000000000000" pitchFamily="34" charset="-128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altLang="ja-JP" sz="1400" b="1" i="1">
                                          <a:latin typeface="Cambria Math" panose="02040503050406030204" pitchFamily="18" charset="0"/>
                                          <a:ea typeface="Hiragino Kaku Gothic ProN W3" panose="020B0300000000000000" pitchFamily="34" charset="-128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ja-JP" sz="1400" b="1" i="1">
                                          <a:latin typeface="Cambria Math" panose="02040503050406030204" pitchFamily="18" charset="0"/>
                                          <a:ea typeface="Hiragino Kaku Gothic ProN W3" panose="020B0300000000000000" pitchFamily="34" charset="-128"/>
                                          <a:cs typeface="Arial" panose="020B0604020202020204" pitchFamily="34" charset="0"/>
                                        </a:rPr>
                                        <m:t>𝒙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ja-JP" sz="1400" b="1" i="1">
                                      <a:latin typeface="Cambria Math" panose="02040503050406030204" pitchFamily="18" charset="0"/>
                                      <a:ea typeface="Hiragino Kaku Gothic ProN W3" panose="020B0300000000000000" pitchFamily="34" charset="-128"/>
                                      <a:cs typeface="Arial" panose="020B0604020202020204" pitchFamily="34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ja-JP" sz="1400" b="1" i="1">
                                  <a:latin typeface="Cambria Math" panose="02040503050406030204" pitchFamily="18" charset="0"/>
                                  <a:ea typeface="Hiragino Kaku Gothic ProN W3" panose="020B0300000000000000" pitchFamily="34" charset="-128"/>
                                  <a:cs typeface="Arial" panose="020B0604020202020204" pitchFamily="34" charset="0"/>
                                </a:rPr>
                                <m:t>(</m:t>
                              </m:r>
                              <m:r>
                                <a:rPr lang="en-US" altLang="ja-JP" sz="1400" b="1" i="1">
                                  <a:latin typeface="Cambria Math" panose="02040503050406030204" pitchFamily="18" charset="0"/>
                                  <a:ea typeface="Hiragino Kaku Gothic ProN W3" panose="020B0300000000000000" pitchFamily="34" charset="-128"/>
                                  <a:cs typeface="Arial" panose="020B0604020202020204" pitchFamily="34" charset="0"/>
                                </a:rPr>
                                <m:t>𝒕</m:t>
                              </m:r>
                              <m:r>
                                <a:rPr lang="en-US" altLang="ja-JP" sz="1400" b="1" i="1">
                                  <a:latin typeface="Cambria Math" panose="02040503050406030204" pitchFamily="18" charset="0"/>
                                  <a:ea typeface="Hiragino Kaku Gothic ProN W3" panose="020B0300000000000000" pitchFamily="34" charset="-128"/>
                                  <a:cs typeface="Arial" panose="020B0604020202020204" pitchFamily="34" charset="0"/>
                                </a:rPr>
                                <m:t>)=</m:t>
                              </m:r>
                              <m:sSub>
                                <m:sSubPr>
                                  <m:ctrlPr>
                                    <a:rPr lang="en-US" altLang="ja-JP" sz="1400" b="1" i="1">
                                      <a:latin typeface="Cambria Math" panose="02040503050406030204" pitchFamily="18" charset="0"/>
                                      <a:ea typeface="Hiragino Kaku Gothic ProN W3" panose="020B0300000000000000" pitchFamily="34" charset="-128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00" b="1" i="1">
                                      <a:latin typeface="Cambria Math" panose="02040503050406030204" pitchFamily="18" charset="0"/>
                                      <a:ea typeface="Hiragino Kaku Gothic ProN W3" panose="020B0300000000000000" pitchFamily="34" charset="-128"/>
                                      <a:cs typeface="Arial" panose="020B0604020202020204" pitchFamily="34" charset="0"/>
                                    </a:rPr>
                                    <m:t>𝒇</m:t>
                                  </m:r>
                                </m:e>
                                <m:sub>
                                  <m:r>
                                    <a:rPr lang="en-US" altLang="ja-JP" sz="1400" b="1" i="1">
                                      <a:latin typeface="Cambria Math" panose="02040503050406030204" pitchFamily="18" charset="0"/>
                                      <a:ea typeface="Hiragino Kaku Gothic ProN W3" panose="020B0300000000000000" pitchFamily="34" charset="-128"/>
                                      <a:cs typeface="Arial" panose="020B0604020202020204" pitchFamily="34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ja-JP" sz="1400" b="1" i="1">
                                  <a:latin typeface="Cambria Math" panose="02040503050406030204" pitchFamily="18" charset="0"/>
                                  <a:ea typeface="Hiragino Kaku Gothic ProN W3" panose="020B0300000000000000" pitchFamily="34" charset="-128"/>
                                  <a:cs typeface="Arial" panose="020B0604020202020204" pitchFamily="34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ja-JP" sz="1400" b="1" i="1">
                                      <a:latin typeface="Cambria Math" panose="02040503050406030204" pitchFamily="18" charset="0"/>
                                      <a:ea typeface="Hiragino Kaku Gothic ProN W3" panose="020B0300000000000000" pitchFamily="34" charset="-128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00" b="1" i="1">
                                      <a:latin typeface="Cambria Math" panose="02040503050406030204" pitchFamily="18" charset="0"/>
                                      <a:ea typeface="Hiragino Kaku Gothic ProN W3" panose="020B0300000000000000" pitchFamily="34" charset="-128"/>
                                      <a:cs typeface="Arial" panose="020B0604020202020204" pitchFamily="34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ja-JP" sz="1400" b="1" i="1">
                                      <a:latin typeface="Cambria Math" panose="02040503050406030204" pitchFamily="18" charset="0"/>
                                      <a:ea typeface="Hiragino Kaku Gothic ProN W3" panose="020B0300000000000000" pitchFamily="34" charset="-128"/>
                                      <a:cs typeface="Arial" panose="020B0604020202020204" pitchFamily="34" charset="0"/>
                                    </a:rPr>
                                    <m:t>𝟏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ja-JP" sz="1400" b="1" i="1">
                                      <a:latin typeface="Cambria Math" panose="02040503050406030204" pitchFamily="18" charset="0"/>
                                      <a:ea typeface="Hiragino Kaku Gothic ProN W3" panose="020B0300000000000000" pitchFamily="34" charset="-128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1400" b="1" i="1">
                                      <a:latin typeface="Cambria Math" panose="02040503050406030204" pitchFamily="18" charset="0"/>
                                      <a:ea typeface="Hiragino Kaku Gothic ProN W3" panose="020B0300000000000000" pitchFamily="34" charset="-128"/>
                                      <a:cs typeface="Arial" panose="020B0604020202020204" pitchFamily="34" charset="0"/>
                                    </a:rPr>
                                    <m:t>𝒕</m:t>
                                  </m:r>
                                </m:e>
                              </m:d>
                              <m:r>
                                <a:rPr lang="en-US" altLang="ja-JP" sz="1400" b="1" i="1">
                                  <a:latin typeface="Cambria Math" panose="02040503050406030204" pitchFamily="18" charset="0"/>
                                  <a:ea typeface="Hiragino Kaku Gothic ProN W3" panose="020B0300000000000000" pitchFamily="34" charset="-128"/>
                                  <a:cs typeface="Arial" panose="020B0604020202020204" pitchFamily="34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ja-JP" sz="1400" b="1" i="1">
                                      <a:latin typeface="Cambria Math" panose="02040503050406030204" pitchFamily="18" charset="0"/>
                                      <a:ea typeface="Hiragino Kaku Gothic ProN W3" panose="020B0300000000000000" pitchFamily="34" charset="-128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00" b="1" i="1">
                                      <a:latin typeface="Cambria Math" panose="02040503050406030204" pitchFamily="18" charset="0"/>
                                      <a:ea typeface="Hiragino Kaku Gothic ProN W3" panose="020B0300000000000000" pitchFamily="34" charset="-128"/>
                                      <a:cs typeface="Arial" panose="020B0604020202020204" pitchFamily="34" charset="0"/>
                                    </a:rPr>
                                    <m:t>𝒅</m:t>
                                  </m:r>
                                </m:e>
                                <m:sub>
                                  <m:r>
                                    <a:rPr lang="en-US" altLang="ja-JP" sz="1400" b="1" i="1">
                                      <a:latin typeface="Cambria Math" panose="02040503050406030204" pitchFamily="18" charset="0"/>
                                      <a:ea typeface="Hiragino Kaku Gothic ProN W3" panose="020B0300000000000000" pitchFamily="34" charset="-128"/>
                                      <a:cs typeface="Arial" panose="020B0604020202020204" pitchFamily="34" charset="0"/>
                                    </a:rPr>
                                    <m:t>𝒎𝒆𝒂𝒍</m:t>
                                  </m:r>
                                </m:sub>
                              </m:sSub>
                              <m:r>
                                <a:rPr lang="en-US" altLang="ja-JP" sz="1400" b="1" i="1">
                                  <a:latin typeface="Cambria Math" panose="02040503050406030204" pitchFamily="18" charset="0"/>
                                  <a:ea typeface="Hiragino Kaku Gothic ProN W3" panose="020B0300000000000000" pitchFamily="34" charset="-128"/>
                                  <a:cs typeface="Arial" panose="020B0604020202020204" pitchFamily="34" charset="0"/>
                                </a:rPr>
                                <m:t>(</m:t>
                              </m:r>
                              <m:r>
                                <a:rPr lang="en-US" altLang="ja-JP" sz="1400" b="1" i="1">
                                  <a:latin typeface="Cambria Math" panose="02040503050406030204" pitchFamily="18" charset="0"/>
                                  <a:ea typeface="Hiragino Kaku Gothic ProN W3" panose="020B0300000000000000" pitchFamily="34" charset="-128"/>
                                  <a:cs typeface="Arial" panose="020B0604020202020204" pitchFamily="34" charset="0"/>
                                </a:rPr>
                                <m:t>𝒕</m:t>
                              </m:r>
                              <m:r>
                                <a:rPr lang="en-US" altLang="ja-JP" sz="1400" b="1" i="1">
                                  <a:latin typeface="Cambria Math" panose="02040503050406030204" pitchFamily="18" charset="0"/>
                                  <a:ea typeface="Hiragino Kaku Gothic ProN W3" panose="020B0300000000000000" pitchFamily="34" charset="-128"/>
                                  <a:cs typeface="Arial" panose="020B0604020202020204" pitchFamily="34" charset="0"/>
                                </a:rPr>
                                <m:t>))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kumimoji="1" lang="en-US" altLang="ja-JP" sz="1400" b="1" i="1" smtClean="0">
                                      <a:latin typeface="Cambria Math" panose="02040503050406030204" pitchFamily="18" charset="0"/>
                                      <a:ea typeface="Hiragino Kaku Gothic ProN W3" panose="020B0300000000000000" pitchFamily="34" charset="-128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1" i="1" smtClean="0">
                                      <a:latin typeface="Cambria Math" panose="02040503050406030204" pitchFamily="18" charset="0"/>
                                      <a:ea typeface="Hiragino Kaku Gothic ProN W3" panose="020B0300000000000000" pitchFamily="34" charset="-128"/>
                                      <a:cs typeface="Arial" panose="020B0604020202020204" pitchFamily="34" charset="0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kumimoji="1" lang="en-US" altLang="ja-JP" sz="1400" b="1" i="1" smtClean="0">
                                      <a:latin typeface="Cambria Math" panose="02040503050406030204" pitchFamily="18" charset="0"/>
                                      <a:ea typeface="Hiragino Kaku Gothic ProN W3" panose="020B0300000000000000" pitchFamily="34" charset="-128"/>
                                      <a:cs typeface="Arial" panose="020B0604020202020204" pitchFamily="34" charset="0"/>
                                    </a:rPr>
                                    <m:t>𝒂</m:t>
                                  </m:r>
                                </m:sub>
                              </m:sSub>
                              <m:r>
                                <a:rPr kumimoji="1" lang="en-US" altLang="ja-JP" sz="1400" b="1" i="1" smtClean="0">
                                  <a:latin typeface="Cambria Math" panose="02040503050406030204" pitchFamily="18" charset="0"/>
                                  <a:ea typeface="Hiragino Kaku Gothic ProN W3" panose="020B0300000000000000" pitchFamily="34" charset="-128"/>
                                  <a:cs typeface="Arial" panose="020B0604020202020204" pitchFamily="34" charset="0"/>
                                </a:rPr>
                                <m:t>(</m:t>
                              </m:r>
                              <m:r>
                                <a:rPr kumimoji="1" lang="en-US" altLang="ja-JP" sz="1400" b="1" i="1" smtClean="0">
                                  <a:latin typeface="Cambria Math" panose="02040503050406030204" pitchFamily="18" charset="0"/>
                                  <a:ea typeface="Hiragino Kaku Gothic ProN W3" panose="020B0300000000000000" pitchFamily="34" charset="-128"/>
                                  <a:cs typeface="Arial" panose="020B0604020202020204" pitchFamily="34" charset="0"/>
                                </a:rPr>
                                <m:t>𝒕</m:t>
                              </m:r>
                              <m:r>
                                <a:rPr kumimoji="1" lang="en-US" altLang="ja-JP" sz="1400" b="1" i="1" smtClean="0">
                                  <a:latin typeface="Cambria Math" panose="02040503050406030204" pitchFamily="18" charset="0"/>
                                  <a:ea typeface="Hiragino Kaku Gothic ProN W3" panose="020B0300000000000000" pitchFamily="34" charset="-128"/>
                                  <a:cs typeface="Arial" panose="020B0604020202020204" pitchFamily="34" charset="0"/>
                                </a:rPr>
                                <m:t>)=</m:t>
                              </m:r>
                              <m:sSub>
                                <m:sSubPr>
                                  <m:ctrlPr>
                                    <a:rPr kumimoji="1" lang="en-US" altLang="ja-JP" sz="1400" b="1" i="1" smtClean="0">
                                      <a:latin typeface="Cambria Math" panose="02040503050406030204" pitchFamily="18" charset="0"/>
                                      <a:ea typeface="Hiragino Kaku Gothic ProN W3" panose="020B0300000000000000" pitchFamily="34" charset="-128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1" i="1" smtClean="0">
                                      <a:latin typeface="Cambria Math" panose="02040503050406030204" pitchFamily="18" charset="0"/>
                                      <a:ea typeface="Hiragino Kaku Gothic ProN W3" panose="020B0300000000000000" pitchFamily="34" charset="-128"/>
                                      <a:cs typeface="Arial" panose="020B0604020202020204" pitchFamily="34" charset="0"/>
                                    </a:rPr>
                                    <m:t>𝒉</m:t>
                                  </m:r>
                                </m:e>
                                <m:sub>
                                  <m:r>
                                    <a:rPr kumimoji="1" lang="en-US" altLang="ja-JP" sz="1400" b="1" i="1" smtClean="0">
                                      <a:latin typeface="Cambria Math" panose="02040503050406030204" pitchFamily="18" charset="0"/>
                                      <a:ea typeface="Hiragino Kaku Gothic ProN W3" panose="020B0300000000000000" pitchFamily="34" charset="-128"/>
                                      <a:cs typeface="Arial" panose="020B0604020202020204" pitchFamily="34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kumimoji="1" lang="en-US" altLang="ja-JP" sz="1400" b="1" i="1" smtClean="0">
                                  <a:latin typeface="Cambria Math" panose="02040503050406030204" pitchFamily="18" charset="0"/>
                                  <a:ea typeface="Hiragino Kaku Gothic ProN W3" panose="020B0300000000000000" pitchFamily="34" charset="-128"/>
                                  <a:cs typeface="Arial" panose="020B0604020202020204" pitchFamily="34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ja-JP" sz="1400" b="1" i="1" smtClean="0">
                                      <a:latin typeface="Cambria Math" panose="02040503050406030204" pitchFamily="18" charset="0"/>
                                      <a:ea typeface="Hiragino Kaku Gothic ProN W3" panose="020B0300000000000000" pitchFamily="34" charset="-128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400" b="1" i="1" smtClean="0">
                                      <a:latin typeface="Cambria Math" panose="02040503050406030204" pitchFamily="18" charset="0"/>
                                      <a:ea typeface="Hiragino Kaku Gothic ProN W3" panose="020B0300000000000000" pitchFamily="34" charset="-128"/>
                                      <a:cs typeface="Arial" panose="020B0604020202020204" pitchFamily="34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kumimoji="1" lang="en-US" altLang="ja-JP" sz="1400" b="1" i="1" smtClean="0">
                                      <a:latin typeface="Cambria Math" panose="02040503050406030204" pitchFamily="18" charset="0"/>
                                      <a:ea typeface="Hiragino Kaku Gothic ProN W3" panose="020B0300000000000000" pitchFamily="34" charset="-128"/>
                                      <a:cs typeface="Arial" panose="020B0604020202020204" pitchFamily="34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kumimoji="1" lang="en-US" altLang="ja-JP" sz="1400" b="1" i="1" smtClean="0">
                                  <a:latin typeface="Cambria Math" panose="02040503050406030204" pitchFamily="18" charset="0"/>
                                  <a:ea typeface="Hiragino Kaku Gothic ProN W3" panose="020B0300000000000000" pitchFamily="34" charset="-128"/>
                                  <a:cs typeface="Arial" panose="020B0604020202020204" pitchFamily="34" charset="0"/>
                                </a:rPr>
                                <m:t>(</m:t>
                              </m:r>
                              <m:r>
                                <a:rPr kumimoji="1" lang="en-US" altLang="ja-JP" sz="1400" b="1" i="1" smtClean="0">
                                  <a:latin typeface="Cambria Math" panose="02040503050406030204" pitchFamily="18" charset="0"/>
                                  <a:ea typeface="Hiragino Kaku Gothic ProN W3" panose="020B0300000000000000" pitchFamily="34" charset="-128"/>
                                  <a:cs typeface="Arial" panose="020B0604020202020204" pitchFamily="34" charset="0"/>
                                </a:rPr>
                                <m:t>𝒕</m:t>
                              </m:r>
                              <m:r>
                                <a:rPr kumimoji="1" lang="en-US" altLang="ja-JP" sz="1400" b="1" i="1" smtClean="0">
                                  <a:latin typeface="Cambria Math" panose="02040503050406030204" pitchFamily="18" charset="0"/>
                                  <a:ea typeface="Hiragino Kaku Gothic ProN W3" panose="020B0300000000000000" pitchFamily="34" charset="-128"/>
                                  <a:cs typeface="Arial" panose="020B0604020202020204" pitchFamily="34" charset="0"/>
                                </a:rPr>
                                <m:t>))</m:t>
                              </m:r>
                            </m:den>
                          </m:f>
                        </m:oMath>
                      </m:oMathPara>
                    </a14:m>
                    <a:endParaRPr kumimoji="1" lang="ja-JP" altLang="en-US" sz="1400" b="1">
                      <a:latin typeface="Hiragino Kaku Gothic ProN W3" panose="020B0300000000000000" pitchFamily="34" charset="-128"/>
                      <a:ea typeface="Hiragino Kaku Gothic ProN W3" panose="020B0300000000000000" pitchFamily="34" charset="-128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" name="正方形/長方形 3">
                    <a:extLst>
                      <a:ext uri="{FF2B5EF4-FFF2-40B4-BE49-F238E27FC236}">
                        <a16:creationId xmlns:a16="http://schemas.microsoft.com/office/drawing/2014/main" id="{5AD82CC6-6D35-3A3B-636D-493027B1717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43628" y="1970053"/>
                    <a:ext cx="2242629" cy="73545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 w="25400"/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4" name="直線矢印コネクタ 23">
                <a:extLst>
                  <a:ext uri="{FF2B5EF4-FFF2-40B4-BE49-F238E27FC236}">
                    <a16:creationId xmlns:a16="http://schemas.microsoft.com/office/drawing/2014/main" id="{FF8CB96C-5313-79CC-73E4-F64D5E48E5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42493" y="2355635"/>
                <a:ext cx="1601135" cy="0"/>
              </a:xfrm>
              <a:prstGeom prst="straightConnector1">
                <a:avLst/>
              </a:prstGeom>
              <a:ln>
                <a:round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C64128AF-9ADE-C197-9819-38A4B8128719}"/>
                    </a:ext>
                  </a:extLst>
                </p:cNvPr>
                <p:cNvSpPr txBox="1"/>
                <p:nvPr/>
              </p:nvSpPr>
              <p:spPr>
                <a:xfrm>
                  <a:off x="1330697" y="1986303"/>
                  <a:ext cx="90980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𝑚𝑒𝑎𝑙</m:t>
                            </m:r>
                          </m:sub>
                        </m:sSub>
                        <m: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55333BD1-5F76-6B7F-41C4-209526AC21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30697" y="1986303"/>
                  <a:ext cx="909809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12329" b="-1333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BC75FD89-EB24-9DBD-4715-741A0E86732C}"/>
                    </a:ext>
                  </a:extLst>
                </p:cNvPr>
                <p:cNvSpPr txBox="1"/>
                <p:nvPr/>
              </p:nvSpPr>
              <p:spPr>
                <a:xfrm>
                  <a:off x="7040536" y="1842064"/>
                  <a:ext cx="5338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A46F9C76-E0A7-1F2D-F64A-258D724F0A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40536" y="1842064"/>
                  <a:ext cx="533820" cy="369332"/>
                </a:xfrm>
                <a:prstGeom prst="rect">
                  <a:avLst/>
                </a:prstGeom>
                <a:blipFill>
                  <a:blip r:embed="rId7"/>
                  <a:stretch>
                    <a:fillRect r="-39535" b="-1290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CBC8338C-25F8-7007-3280-38F002DA667F}"/>
                    </a:ext>
                  </a:extLst>
                </p:cNvPr>
                <p:cNvSpPr txBox="1"/>
                <p:nvPr/>
              </p:nvSpPr>
              <p:spPr>
                <a:xfrm>
                  <a:off x="7307446" y="4108466"/>
                  <a:ext cx="42221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AE07CDC8-9CC5-27D5-3111-A530F1D713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07446" y="4108466"/>
                  <a:ext cx="422219" cy="369332"/>
                </a:xfrm>
                <a:prstGeom prst="rect">
                  <a:avLst/>
                </a:prstGeom>
                <a:blipFill>
                  <a:blip r:embed="rId8"/>
                  <a:stretch>
                    <a:fillRect r="-38235" b="-1333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直線矢印コネクタ 10">
              <a:extLst>
                <a:ext uri="{FF2B5EF4-FFF2-40B4-BE49-F238E27FC236}">
                  <a16:creationId xmlns:a16="http://schemas.microsoft.com/office/drawing/2014/main" id="{8A3EF9C5-7981-DEED-26F0-DB60C776BFA6}"/>
                </a:ext>
              </a:extLst>
            </p:cNvPr>
            <p:cNvCxnSpPr>
              <a:cxnSpLocks/>
            </p:cNvCxnSpPr>
            <p:nvPr/>
          </p:nvCxnSpPr>
          <p:spPr>
            <a:xfrm>
              <a:off x="1233377" y="4186649"/>
              <a:ext cx="1832299" cy="0"/>
            </a:xfrm>
            <a:prstGeom prst="straightConnector1">
              <a:avLst/>
            </a:prstGeom>
            <a:ln>
              <a:round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DE992102-BDBB-B2A1-78B5-0E71CCE05DCA}"/>
                    </a:ext>
                  </a:extLst>
                </p:cNvPr>
                <p:cNvSpPr txBox="1"/>
                <p:nvPr/>
              </p:nvSpPr>
              <p:spPr>
                <a:xfrm>
                  <a:off x="1330597" y="3894189"/>
                  <a:ext cx="517276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𝑖𝑛𝑠</m:t>
                            </m:r>
                          </m:sub>
                        </m:sSub>
                        <m: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2CB7BF37-F6D4-D5DD-41CD-79F3E2600B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30597" y="3894189"/>
                  <a:ext cx="517276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11905" r="-47619" b="-3478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直線矢印コネクタ 12">
              <a:extLst>
                <a:ext uri="{FF2B5EF4-FFF2-40B4-BE49-F238E27FC236}">
                  <a16:creationId xmlns:a16="http://schemas.microsoft.com/office/drawing/2014/main" id="{15B837CA-F72D-ED0B-B76C-5A7180821468}"/>
                </a:ext>
              </a:extLst>
            </p:cNvPr>
            <p:cNvCxnSpPr>
              <a:cxnSpLocks/>
            </p:cNvCxnSpPr>
            <p:nvPr/>
          </p:nvCxnSpPr>
          <p:spPr>
            <a:xfrm>
              <a:off x="9175478" y="3199821"/>
              <a:ext cx="972000" cy="0"/>
            </a:xfrm>
            <a:prstGeom prst="straightConnector1">
              <a:avLst/>
            </a:prstGeom>
            <a:ln>
              <a:round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F116DFCC-4F33-F5B2-6720-654915051337}"/>
                    </a:ext>
                  </a:extLst>
                </p:cNvPr>
                <p:cNvSpPr txBox="1"/>
                <p:nvPr/>
              </p:nvSpPr>
              <p:spPr>
                <a:xfrm>
                  <a:off x="9900469" y="2837413"/>
                  <a:ext cx="248332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56732E9B-C123-854C-7A7F-766EC5E0C9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0469" y="2837413"/>
                  <a:ext cx="248332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24390" t="-2174" r="-151220" b="-3260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カギ線コネクタ 14">
              <a:extLst>
                <a:ext uri="{FF2B5EF4-FFF2-40B4-BE49-F238E27FC236}">
                  <a16:creationId xmlns:a16="http://schemas.microsoft.com/office/drawing/2014/main" id="{4ECA7126-D2E6-75BB-72A7-85195756FE0C}"/>
                </a:ext>
              </a:extLst>
            </p:cNvPr>
            <p:cNvCxnSpPr>
              <a:cxnSpLocks/>
              <a:endCxn id="6" idx="0"/>
            </p:cNvCxnSpPr>
            <p:nvPr/>
          </p:nvCxnSpPr>
          <p:spPr>
            <a:xfrm>
              <a:off x="5686256" y="2290322"/>
              <a:ext cx="2157151" cy="745812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カギ線コネクタ 15">
              <a:extLst>
                <a:ext uri="{FF2B5EF4-FFF2-40B4-BE49-F238E27FC236}">
                  <a16:creationId xmlns:a16="http://schemas.microsoft.com/office/drawing/2014/main" id="{385BFF90-7E9F-0D1C-E9D4-781083745E17}"/>
                </a:ext>
              </a:extLst>
            </p:cNvPr>
            <p:cNvCxnSpPr>
              <a:cxnSpLocks/>
              <a:endCxn id="6" idx="2"/>
            </p:cNvCxnSpPr>
            <p:nvPr/>
          </p:nvCxnSpPr>
          <p:spPr>
            <a:xfrm flipV="1">
              <a:off x="5686257" y="3664633"/>
              <a:ext cx="2157150" cy="365304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線矢印コネクタ 16">
              <a:extLst>
                <a:ext uri="{FF2B5EF4-FFF2-40B4-BE49-F238E27FC236}">
                  <a16:creationId xmlns:a16="http://schemas.microsoft.com/office/drawing/2014/main" id="{B56CEA21-3297-9488-FF8D-4EE56A3CE345}"/>
                </a:ext>
              </a:extLst>
            </p:cNvPr>
            <p:cNvCxnSpPr>
              <a:cxnSpLocks/>
            </p:cNvCxnSpPr>
            <p:nvPr/>
          </p:nvCxnSpPr>
          <p:spPr>
            <a:xfrm>
              <a:off x="5686257" y="2696305"/>
              <a:ext cx="972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8E7EDF76-FF97-9687-5F26-C4DC8ED85B12}"/>
                    </a:ext>
                  </a:extLst>
                </p:cNvPr>
                <p:cNvSpPr txBox="1"/>
                <p:nvPr/>
              </p:nvSpPr>
              <p:spPr>
                <a:xfrm>
                  <a:off x="6095998" y="2395401"/>
                  <a:ext cx="420837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27" name="テキスト ボックス 26">
                  <a:extLst>
                    <a:ext uri="{FF2B5EF4-FFF2-40B4-BE49-F238E27FC236}">
                      <a16:creationId xmlns:a16="http://schemas.microsoft.com/office/drawing/2014/main" id="{7CBBE173-C325-5D05-53FF-28809A4BD3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5998" y="2395401"/>
                  <a:ext cx="420837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14706" r="-44118" b="-3478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直線矢印コネクタ 18">
              <a:extLst>
                <a:ext uri="{FF2B5EF4-FFF2-40B4-BE49-F238E27FC236}">
                  <a16:creationId xmlns:a16="http://schemas.microsoft.com/office/drawing/2014/main" id="{498E6D45-EE94-2B45-886B-B751BA18E3E9}"/>
                </a:ext>
              </a:extLst>
            </p:cNvPr>
            <p:cNvCxnSpPr>
              <a:cxnSpLocks/>
            </p:cNvCxnSpPr>
            <p:nvPr/>
          </p:nvCxnSpPr>
          <p:spPr>
            <a:xfrm>
              <a:off x="5675163" y="4397992"/>
              <a:ext cx="972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6FD2D169-E644-9D77-E5B8-6A07D89FE177}"/>
                    </a:ext>
                  </a:extLst>
                </p:cNvPr>
                <p:cNvSpPr txBox="1"/>
                <p:nvPr/>
              </p:nvSpPr>
              <p:spPr>
                <a:xfrm>
                  <a:off x="6014605" y="4455623"/>
                  <a:ext cx="58362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30" name="テキスト ボックス 29">
                  <a:extLst>
                    <a:ext uri="{FF2B5EF4-FFF2-40B4-BE49-F238E27FC236}">
                      <a16:creationId xmlns:a16="http://schemas.microsoft.com/office/drawing/2014/main" id="{D2709483-E874-1D93-76D2-53544964BA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4605" y="4455623"/>
                  <a:ext cx="583621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4255" r="-12766" b="-3478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直線矢印コネクタ 20">
              <a:extLst>
                <a:ext uri="{FF2B5EF4-FFF2-40B4-BE49-F238E27FC236}">
                  <a16:creationId xmlns:a16="http://schemas.microsoft.com/office/drawing/2014/main" id="{7760DF16-0E47-1E59-CCC6-7EE9E2A651C9}"/>
                </a:ext>
              </a:extLst>
            </p:cNvPr>
            <p:cNvCxnSpPr>
              <a:cxnSpLocks/>
            </p:cNvCxnSpPr>
            <p:nvPr/>
          </p:nvCxnSpPr>
          <p:spPr>
            <a:xfrm>
              <a:off x="9181070" y="3504921"/>
              <a:ext cx="2170553" cy="0"/>
            </a:xfrm>
            <a:prstGeom prst="straightConnector1">
              <a:avLst/>
            </a:prstGeom>
            <a:ln>
              <a:round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テキスト ボックス 21">
                  <a:extLst>
                    <a:ext uri="{FF2B5EF4-FFF2-40B4-BE49-F238E27FC236}">
                      <a16:creationId xmlns:a16="http://schemas.microsoft.com/office/drawing/2014/main" id="{513F8DFB-7398-DFBB-DC11-ECF6B47B7A6E}"/>
                    </a:ext>
                  </a:extLst>
                </p:cNvPr>
                <p:cNvSpPr txBox="1"/>
                <p:nvPr/>
              </p:nvSpPr>
              <p:spPr>
                <a:xfrm>
                  <a:off x="10328950" y="3590331"/>
                  <a:ext cx="248332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33" name="テキスト ボックス 32">
                  <a:extLst>
                    <a:ext uri="{FF2B5EF4-FFF2-40B4-BE49-F238E27FC236}">
                      <a16:creationId xmlns:a16="http://schemas.microsoft.com/office/drawing/2014/main" id="{DC48B44A-7732-84B5-7BEA-73DCC96627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28950" y="3590331"/>
                  <a:ext cx="248332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35000" r="-120000" b="-3478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9912B7AD-3DFE-E9C8-7676-1E66F6FF7660}"/>
              </a:ext>
            </a:extLst>
          </p:cNvPr>
          <p:cNvSpPr txBox="1"/>
          <p:nvPr/>
        </p:nvSpPr>
        <p:spPr>
          <a:xfrm>
            <a:off x="7900152" y="2677940"/>
            <a:ext cx="2057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/>
              <a:t>Brgman</a:t>
            </a:r>
            <a:r>
              <a:rPr lang="ja-JP" altLang="en-US" b="1" dirty="0"/>
              <a:t>モデル</a:t>
            </a:r>
            <a:endParaRPr kumimoji="1" lang="en-US" altLang="ja-JP" b="1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2ADB9B53-9F33-8BC2-FE33-673178CCB269}"/>
              </a:ext>
            </a:extLst>
          </p:cNvPr>
          <p:cNvSpPr txBox="1"/>
          <p:nvPr/>
        </p:nvSpPr>
        <p:spPr>
          <a:xfrm>
            <a:off x="3089179" y="1572943"/>
            <a:ext cx="2042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消化管サブモデル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8873464F-E77A-88D1-909F-A65E943691DD}"/>
              </a:ext>
            </a:extLst>
          </p:cNvPr>
          <p:cNvSpPr txBox="1"/>
          <p:nvPr/>
        </p:nvSpPr>
        <p:spPr>
          <a:xfrm>
            <a:off x="3001865" y="3340291"/>
            <a:ext cx="3583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皮下インスリン動態サブモデル</a:t>
            </a:r>
          </a:p>
        </p:txBody>
      </p:sp>
    </p:spTree>
    <p:extLst>
      <p:ext uri="{BB962C8B-B14F-4D97-AF65-F5344CB8AC3E}">
        <p14:creationId xmlns:p14="http://schemas.microsoft.com/office/powerpoint/2010/main" val="3320614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FA542B-48D9-21D5-952A-6E23EF93E5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C7473199-AB63-4EA4-B210-AAC1B30C6FF1}"/>
              </a:ext>
            </a:extLst>
          </p:cNvPr>
          <p:cNvGrpSpPr/>
          <p:nvPr/>
        </p:nvGrpSpPr>
        <p:grpSpPr>
          <a:xfrm>
            <a:off x="666038" y="1659328"/>
            <a:ext cx="11148187" cy="4051629"/>
            <a:chOff x="666038" y="1659328"/>
            <a:chExt cx="11148187" cy="405162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正方形/長方形 5">
                  <a:extLst>
                    <a:ext uri="{FF2B5EF4-FFF2-40B4-BE49-F238E27FC236}">
                      <a16:creationId xmlns:a16="http://schemas.microsoft.com/office/drawing/2014/main" id="{37D2FDAE-CE55-464D-7BF0-F7E963B7C197}"/>
                    </a:ext>
                  </a:extLst>
                </p:cNvPr>
                <p:cNvSpPr/>
                <p:nvPr/>
              </p:nvSpPr>
              <p:spPr>
                <a:xfrm>
                  <a:off x="3499086" y="1827744"/>
                  <a:ext cx="2514227" cy="1017030"/>
                </a:xfrm>
                <a:prstGeom prst="rect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type m:val="noBar"/>
                            <m:ctrlPr>
                              <a:rPr kumimoji="1" lang="en-US" altLang="ja-JP" sz="1400" b="1" i="1" smtClean="0">
                                <a:latin typeface="Cambria Math" panose="02040503050406030204" pitchFamily="18" charset="0"/>
                                <a:ea typeface="Hiragino Kaku Gothic ProN W3" panose="020B0300000000000000" pitchFamily="34" charset="-128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ja-JP" sz="1400" b="1" i="1">
                                    <a:latin typeface="Cambria Math" panose="02040503050406030204" pitchFamily="18" charset="0"/>
                                    <a:ea typeface="Hiragino Kaku Gothic ProN W3" panose="020B0300000000000000" pitchFamily="34" charset="-128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altLang="ja-JP" sz="1400" b="1" i="1">
                                        <a:latin typeface="Cambria Math" panose="02040503050406030204" pitchFamily="18" charset="0"/>
                                        <a:ea typeface="Hiragino Kaku Gothic ProN W3" panose="020B0300000000000000" pitchFamily="34" charset="-128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ja-JP" sz="1400" b="1" i="1">
                                        <a:latin typeface="Cambria Math" panose="02040503050406030204" pitchFamily="18" charset="0"/>
                                        <a:ea typeface="Hiragino Kaku Gothic ProN W3" panose="020B0300000000000000" pitchFamily="34" charset="-128"/>
                                        <a:cs typeface="Arial" panose="020B0604020202020204" pitchFamily="34" charset="0"/>
                                      </a:rPr>
                                      <m:t>𝒙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ja-JP" sz="1400" b="1" i="1">
                                    <a:latin typeface="Cambria Math" panose="02040503050406030204" pitchFamily="18" charset="0"/>
                                    <a:ea typeface="Hiragino Kaku Gothic ProN W3" panose="020B0300000000000000" pitchFamily="34" charset="-128"/>
                                    <a:cs typeface="Arial" panose="020B0604020202020204" pitchFamily="34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altLang="ja-JP" sz="1400" b="1" i="1">
                                <a:latin typeface="Cambria Math" panose="02040503050406030204" pitchFamily="18" charset="0"/>
                                <a:ea typeface="Hiragino Kaku Gothic ProN W3" panose="020B0300000000000000" pitchFamily="34" charset="-128"/>
                                <a:cs typeface="Arial" panose="020B0604020202020204" pitchFamily="34" charset="0"/>
                              </a:rPr>
                              <m:t>(</m:t>
                            </m:r>
                            <m:r>
                              <a:rPr lang="en-US" altLang="ja-JP" sz="1400" b="1" i="1">
                                <a:latin typeface="Cambria Math" panose="02040503050406030204" pitchFamily="18" charset="0"/>
                                <a:ea typeface="Hiragino Kaku Gothic ProN W3" panose="020B0300000000000000" pitchFamily="34" charset="-128"/>
                                <a:cs typeface="Arial" panose="020B0604020202020204" pitchFamily="34" charset="0"/>
                              </a:rPr>
                              <m:t>𝒕</m:t>
                            </m:r>
                            <m:r>
                              <a:rPr lang="en-US" altLang="ja-JP" sz="1400" b="1" i="1">
                                <a:latin typeface="Cambria Math" panose="02040503050406030204" pitchFamily="18" charset="0"/>
                                <a:ea typeface="Hiragino Kaku Gothic ProN W3" panose="020B0300000000000000" pitchFamily="34" charset="-128"/>
                                <a:cs typeface="Arial" panose="020B0604020202020204" pitchFamily="34" charset="0"/>
                              </a:rPr>
                              <m:t>)=</m:t>
                            </m:r>
                            <m:sSub>
                              <m:sSubPr>
                                <m:ctrlPr>
                                  <a:rPr lang="en-US" altLang="ja-JP" sz="1400" b="1" i="1">
                                    <a:latin typeface="Cambria Math" panose="02040503050406030204" pitchFamily="18" charset="0"/>
                                    <a:ea typeface="Hiragino Kaku Gothic ProN W3" panose="020B0300000000000000" pitchFamily="34" charset="-128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b="1" i="1">
                                    <a:latin typeface="Cambria Math" panose="02040503050406030204" pitchFamily="18" charset="0"/>
                                    <a:ea typeface="Hiragino Kaku Gothic ProN W3" panose="020B0300000000000000" pitchFamily="34" charset="-128"/>
                                    <a:cs typeface="Arial" panose="020B0604020202020204" pitchFamily="34" charset="0"/>
                                  </a:rPr>
                                  <m:t>𝒇</m:t>
                                </m:r>
                              </m:e>
                              <m:sub>
                                <m:r>
                                  <a:rPr lang="en-US" altLang="ja-JP" sz="1400" b="1" i="1">
                                    <a:latin typeface="Cambria Math" panose="02040503050406030204" pitchFamily="18" charset="0"/>
                                    <a:ea typeface="Hiragino Kaku Gothic ProN W3" panose="020B0300000000000000" pitchFamily="34" charset="-128"/>
                                    <a:cs typeface="Arial" panose="020B0604020202020204" pitchFamily="34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altLang="ja-JP" sz="1400" b="1" i="1">
                                <a:latin typeface="Cambria Math" panose="02040503050406030204" pitchFamily="18" charset="0"/>
                                <a:ea typeface="Hiragino Kaku Gothic ProN W3" panose="020B0300000000000000" pitchFamily="34" charset="-128"/>
                                <a:cs typeface="Arial" panose="020B0604020202020204" pitchFamily="34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ja-JP" sz="1400" b="1" i="1">
                                    <a:latin typeface="Cambria Math" panose="02040503050406030204" pitchFamily="18" charset="0"/>
                                    <a:ea typeface="Hiragino Kaku Gothic ProN W3" panose="020B0300000000000000" pitchFamily="34" charset="-128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b="1" i="1">
                                    <a:latin typeface="Cambria Math" panose="02040503050406030204" pitchFamily="18" charset="0"/>
                                    <a:ea typeface="Hiragino Kaku Gothic ProN W3" panose="020B0300000000000000" pitchFamily="34" charset="-128"/>
                                    <a:cs typeface="Arial" panose="020B0604020202020204" pitchFamily="34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ja-JP" sz="1400" b="1" i="1">
                                    <a:latin typeface="Cambria Math" panose="02040503050406030204" pitchFamily="18" charset="0"/>
                                    <a:ea typeface="Hiragino Kaku Gothic ProN W3" panose="020B0300000000000000" pitchFamily="34" charset="-128"/>
                                    <a:cs typeface="Arial" panose="020B0604020202020204" pitchFamily="34" charset="0"/>
                                  </a:rPr>
                                  <m:t>𝟏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ja-JP" sz="1400" b="1" i="1">
                                    <a:latin typeface="Cambria Math" panose="02040503050406030204" pitchFamily="18" charset="0"/>
                                    <a:ea typeface="Hiragino Kaku Gothic ProN W3" panose="020B0300000000000000" pitchFamily="34" charset="-128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sz="1400" b="1" i="1">
                                    <a:latin typeface="Cambria Math" panose="02040503050406030204" pitchFamily="18" charset="0"/>
                                    <a:ea typeface="Hiragino Kaku Gothic ProN W3" panose="020B0300000000000000" pitchFamily="34" charset="-128"/>
                                    <a:cs typeface="Arial" panose="020B0604020202020204" pitchFamily="34" charset="0"/>
                                  </a:rPr>
                                  <m:t>𝒕</m:t>
                                </m:r>
                              </m:e>
                            </m:d>
                            <m:r>
                              <a:rPr lang="en-US" altLang="ja-JP" sz="1400" b="1" i="1">
                                <a:latin typeface="Cambria Math" panose="02040503050406030204" pitchFamily="18" charset="0"/>
                                <a:ea typeface="Hiragino Kaku Gothic ProN W3" panose="020B0300000000000000" pitchFamily="34" charset="-128"/>
                                <a:cs typeface="Arial" panose="020B0604020202020204" pitchFamily="34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ja-JP" sz="1400" b="1" i="1">
                                    <a:latin typeface="Cambria Math" panose="02040503050406030204" pitchFamily="18" charset="0"/>
                                    <a:ea typeface="Hiragino Kaku Gothic ProN W3" panose="020B0300000000000000" pitchFamily="34" charset="-128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b="1" i="1">
                                    <a:latin typeface="Cambria Math" panose="02040503050406030204" pitchFamily="18" charset="0"/>
                                    <a:ea typeface="Hiragino Kaku Gothic ProN W3" panose="020B0300000000000000" pitchFamily="34" charset="-128"/>
                                    <a:cs typeface="Arial" panose="020B0604020202020204" pitchFamily="34" charset="0"/>
                                  </a:rPr>
                                  <m:t>𝒅</m:t>
                                </m:r>
                              </m:e>
                              <m:sub>
                                <m:r>
                                  <a:rPr lang="en-US" altLang="ja-JP" sz="1400" b="1" i="1">
                                    <a:latin typeface="Cambria Math" panose="02040503050406030204" pitchFamily="18" charset="0"/>
                                    <a:ea typeface="Hiragino Kaku Gothic ProN W3" panose="020B0300000000000000" pitchFamily="34" charset="-128"/>
                                    <a:cs typeface="Arial" panose="020B0604020202020204" pitchFamily="34" charset="0"/>
                                  </a:rPr>
                                  <m:t>𝒎𝒆𝒂𝒍</m:t>
                                </m:r>
                              </m:sub>
                            </m:sSub>
                            <m:r>
                              <a:rPr lang="en-US" altLang="ja-JP" sz="1400" b="1" i="1">
                                <a:latin typeface="Cambria Math" panose="02040503050406030204" pitchFamily="18" charset="0"/>
                                <a:ea typeface="Hiragino Kaku Gothic ProN W3" panose="020B0300000000000000" pitchFamily="34" charset="-128"/>
                                <a:cs typeface="Arial" panose="020B0604020202020204" pitchFamily="34" charset="0"/>
                              </a:rPr>
                              <m:t>(</m:t>
                            </m:r>
                            <m:r>
                              <a:rPr lang="en-US" altLang="ja-JP" sz="1400" b="1" i="1">
                                <a:latin typeface="Cambria Math" panose="02040503050406030204" pitchFamily="18" charset="0"/>
                                <a:ea typeface="Hiragino Kaku Gothic ProN W3" panose="020B0300000000000000" pitchFamily="34" charset="-128"/>
                                <a:cs typeface="Arial" panose="020B0604020202020204" pitchFamily="34" charset="0"/>
                              </a:rPr>
                              <m:t>𝒕</m:t>
                            </m:r>
                            <m:r>
                              <a:rPr lang="en-US" altLang="ja-JP" sz="1400" b="1" i="1">
                                <a:latin typeface="Cambria Math" panose="02040503050406030204" pitchFamily="18" charset="0"/>
                                <a:ea typeface="Hiragino Kaku Gothic ProN W3" panose="020B0300000000000000" pitchFamily="34" charset="-128"/>
                                <a:cs typeface="Arial" panose="020B0604020202020204" pitchFamily="34" charset="0"/>
                              </a:rPr>
                              <m:t>))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ja-JP" sz="1400" b="1" i="1">
                                    <a:latin typeface="Cambria Math" panose="02040503050406030204" pitchFamily="18" charset="0"/>
                                    <a:ea typeface="Hiragino Kaku Gothic ProN W3" panose="020B0300000000000000" pitchFamily="34" charset="-128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b="1" i="1">
                                    <a:latin typeface="Cambria Math" panose="02040503050406030204" pitchFamily="18" charset="0"/>
                                    <a:ea typeface="Hiragino Kaku Gothic ProN W3" panose="020B0300000000000000" pitchFamily="34" charset="-128"/>
                                    <a:cs typeface="Arial" panose="020B0604020202020204" pitchFamily="34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altLang="ja-JP" sz="1400" b="1" i="1">
                                    <a:latin typeface="Cambria Math" panose="02040503050406030204" pitchFamily="18" charset="0"/>
                                    <a:ea typeface="Hiragino Kaku Gothic ProN W3" panose="020B0300000000000000" pitchFamily="34" charset="-128"/>
                                    <a:cs typeface="Arial" panose="020B0604020202020204" pitchFamily="34" charset="0"/>
                                  </a:rPr>
                                  <m:t>𝒂</m:t>
                                </m:r>
                              </m:sub>
                            </m:sSub>
                            <m:r>
                              <a:rPr lang="en-US" altLang="ja-JP" sz="1400" b="1" i="1">
                                <a:latin typeface="Cambria Math" panose="02040503050406030204" pitchFamily="18" charset="0"/>
                                <a:ea typeface="Hiragino Kaku Gothic ProN W3" panose="020B0300000000000000" pitchFamily="34" charset="-128"/>
                                <a:cs typeface="Arial" panose="020B0604020202020204" pitchFamily="34" charset="0"/>
                              </a:rPr>
                              <m:t>(</m:t>
                            </m:r>
                            <m:r>
                              <a:rPr lang="en-US" altLang="ja-JP" sz="1400" b="1" i="1">
                                <a:latin typeface="Cambria Math" panose="02040503050406030204" pitchFamily="18" charset="0"/>
                                <a:ea typeface="Hiragino Kaku Gothic ProN W3" panose="020B0300000000000000" pitchFamily="34" charset="-128"/>
                                <a:cs typeface="Arial" panose="020B0604020202020204" pitchFamily="34" charset="0"/>
                              </a:rPr>
                              <m:t>𝒕</m:t>
                            </m:r>
                            <m:r>
                              <a:rPr lang="en-US" altLang="ja-JP" sz="1400" b="1" i="1">
                                <a:latin typeface="Cambria Math" panose="02040503050406030204" pitchFamily="18" charset="0"/>
                                <a:ea typeface="Hiragino Kaku Gothic ProN W3" panose="020B0300000000000000" pitchFamily="34" charset="-128"/>
                                <a:cs typeface="Arial" panose="020B0604020202020204" pitchFamily="34" charset="0"/>
                              </a:rPr>
                              <m:t>)=</m:t>
                            </m:r>
                            <m:sSub>
                              <m:sSubPr>
                                <m:ctrlPr>
                                  <a:rPr lang="en-US" altLang="ja-JP" sz="1400" b="1" i="1">
                                    <a:latin typeface="Cambria Math" panose="02040503050406030204" pitchFamily="18" charset="0"/>
                                    <a:ea typeface="Hiragino Kaku Gothic ProN W3" panose="020B0300000000000000" pitchFamily="34" charset="-128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b="1" i="1">
                                    <a:latin typeface="Cambria Math" panose="02040503050406030204" pitchFamily="18" charset="0"/>
                                    <a:ea typeface="Hiragino Kaku Gothic ProN W3" panose="020B0300000000000000" pitchFamily="34" charset="-128"/>
                                    <a:cs typeface="Arial" panose="020B0604020202020204" pitchFamily="34" charset="0"/>
                                  </a:rPr>
                                  <m:t>𝒉</m:t>
                                </m:r>
                              </m:e>
                              <m:sub>
                                <m:r>
                                  <a:rPr lang="en-US" altLang="ja-JP" sz="1400" b="1" i="1">
                                    <a:latin typeface="Cambria Math" panose="02040503050406030204" pitchFamily="18" charset="0"/>
                                    <a:ea typeface="Hiragino Kaku Gothic ProN W3" panose="020B0300000000000000" pitchFamily="34" charset="-128"/>
                                    <a:cs typeface="Arial" panose="020B0604020202020204" pitchFamily="34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altLang="ja-JP" sz="1400" b="1" i="1">
                                <a:latin typeface="Cambria Math" panose="02040503050406030204" pitchFamily="18" charset="0"/>
                                <a:ea typeface="Hiragino Kaku Gothic ProN W3" panose="020B0300000000000000" pitchFamily="34" charset="-128"/>
                                <a:cs typeface="Arial" panose="020B0604020202020204" pitchFamily="34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ja-JP" sz="1400" b="1" i="1">
                                    <a:latin typeface="Cambria Math" panose="02040503050406030204" pitchFamily="18" charset="0"/>
                                    <a:ea typeface="Hiragino Kaku Gothic ProN W3" panose="020B0300000000000000" pitchFamily="34" charset="-128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b="1" i="1">
                                    <a:latin typeface="Cambria Math" panose="02040503050406030204" pitchFamily="18" charset="0"/>
                                    <a:ea typeface="Hiragino Kaku Gothic ProN W3" panose="020B0300000000000000" pitchFamily="34" charset="-128"/>
                                    <a:cs typeface="Arial" panose="020B0604020202020204" pitchFamily="34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ja-JP" sz="1400" b="1" i="1">
                                    <a:latin typeface="Cambria Math" panose="02040503050406030204" pitchFamily="18" charset="0"/>
                                    <a:ea typeface="Hiragino Kaku Gothic ProN W3" panose="020B0300000000000000" pitchFamily="34" charset="-128"/>
                                    <a:cs typeface="Arial" panose="020B0604020202020204" pitchFamily="34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altLang="ja-JP" sz="1400" b="1" i="1">
                                <a:latin typeface="Cambria Math" panose="02040503050406030204" pitchFamily="18" charset="0"/>
                                <a:ea typeface="Hiragino Kaku Gothic ProN W3" panose="020B0300000000000000" pitchFamily="34" charset="-128"/>
                                <a:cs typeface="Arial" panose="020B0604020202020204" pitchFamily="34" charset="0"/>
                              </a:rPr>
                              <m:t>(</m:t>
                            </m:r>
                            <m:r>
                              <a:rPr lang="en-US" altLang="ja-JP" sz="1400" b="1" i="1">
                                <a:latin typeface="Cambria Math" panose="02040503050406030204" pitchFamily="18" charset="0"/>
                                <a:ea typeface="Hiragino Kaku Gothic ProN W3" panose="020B0300000000000000" pitchFamily="34" charset="-128"/>
                                <a:cs typeface="Arial" panose="020B0604020202020204" pitchFamily="34" charset="0"/>
                              </a:rPr>
                              <m:t>𝒕</m:t>
                            </m:r>
                            <m:r>
                              <a:rPr lang="en-US" altLang="ja-JP" sz="1400" b="1" i="1">
                                <a:latin typeface="Cambria Math" panose="02040503050406030204" pitchFamily="18" charset="0"/>
                                <a:ea typeface="Hiragino Kaku Gothic ProN W3" panose="020B0300000000000000" pitchFamily="34" charset="-128"/>
                                <a:cs typeface="Arial" panose="020B0604020202020204" pitchFamily="34" charset="0"/>
                              </a:rPr>
                              <m:t>))</m:t>
                            </m:r>
                          </m:den>
                        </m:f>
                      </m:oMath>
                    </m:oMathPara>
                  </a14:m>
                  <a:endParaRPr kumimoji="1" lang="ja-JP" altLang="en-US" sz="1400" b="1">
                    <a:latin typeface="Hiragino Kaku Gothic ProN W3" panose="020B0300000000000000" pitchFamily="34" charset="-128"/>
                    <a:ea typeface="Hiragino Kaku Gothic ProN W3" panose="020B0300000000000000" pitchFamily="34" charset="-128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4" name="正方形/長方形 33">
                  <a:extLst>
                    <a:ext uri="{FF2B5EF4-FFF2-40B4-BE49-F238E27FC236}">
                      <a16:creationId xmlns:a16="http://schemas.microsoft.com/office/drawing/2014/main" id="{2A7E40E0-CC2F-8BB7-98FE-DAD689348BC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9086" y="1827744"/>
                  <a:ext cx="2514227" cy="101703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25400"/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正方形/長方形 6">
                  <a:extLst>
                    <a:ext uri="{FF2B5EF4-FFF2-40B4-BE49-F238E27FC236}">
                      <a16:creationId xmlns:a16="http://schemas.microsoft.com/office/drawing/2014/main" id="{8AA49C8A-B4CE-28A0-1588-9D9A2033B76A}"/>
                    </a:ext>
                  </a:extLst>
                </p:cNvPr>
                <p:cNvSpPr/>
                <p:nvPr/>
              </p:nvSpPr>
              <p:spPr>
                <a:xfrm>
                  <a:off x="2903420" y="4104434"/>
                  <a:ext cx="2782837" cy="981854"/>
                </a:xfrm>
                <a:prstGeom prst="rect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type m:val="noBar"/>
                            <m:ctrlPr>
                              <a:rPr kumimoji="1" lang="en-US" altLang="ja-JP" sz="1400" b="1" i="1" smtClean="0">
                                <a:latin typeface="Cambria Math" panose="02040503050406030204" pitchFamily="18" charset="0"/>
                                <a:ea typeface="Hiragino Kaku Gothic ProN W3" panose="020B0300000000000000" pitchFamily="34" charset="-128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ja-JP" altLang="en-US" sz="1400" b="1" i="1">
                                <a:latin typeface="Cambria Math" panose="02040503050406030204" pitchFamily="18" charset="0"/>
                                <a:ea typeface="Hiragino Kaku Gothic ProN W3" panose="020B0300000000000000" pitchFamily="34" charset="-128"/>
                                <a:cs typeface="Arial" panose="020B0604020202020204" pitchFamily="34" charset="0"/>
                              </a:rPr>
                              <m:t>𝜹</m:t>
                            </m:r>
                            <m:sSub>
                              <m:sSubPr>
                                <m:ctrlPr>
                                  <a:rPr lang="en-US" altLang="ja-JP" sz="1400" b="1" i="1">
                                    <a:latin typeface="Cambria Math" panose="02040503050406030204" pitchFamily="18" charset="0"/>
                                    <a:ea typeface="Hiragino Kaku Gothic ProN W3" panose="020B0300000000000000" pitchFamily="34" charset="-128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altLang="ja-JP" sz="1400" b="1" i="1">
                                        <a:latin typeface="Cambria Math" panose="02040503050406030204" pitchFamily="18" charset="0"/>
                                        <a:ea typeface="Hiragino Kaku Gothic ProN W3" panose="020B0300000000000000" pitchFamily="34" charset="-128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ja-JP" sz="1400" b="1" i="1">
                                        <a:latin typeface="Cambria Math" panose="02040503050406030204" pitchFamily="18" charset="0"/>
                                        <a:ea typeface="Hiragino Kaku Gothic ProN W3" panose="020B0300000000000000" pitchFamily="34" charset="-128"/>
                                        <a:cs typeface="Arial" panose="020B0604020202020204" pitchFamily="34" charset="0"/>
                                      </a:rPr>
                                      <m:t>𝒙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ja-JP" sz="1400" b="1" i="1">
                                    <a:latin typeface="Cambria Math" panose="02040503050406030204" pitchFamily="18" charset="0"/>
                                    <a:ea typeface="Hiragino Kaku Gothic ProN W3" panose="020B0300000000000000" pitchFamily="34" charset="-128"/>
                                    <a:cs typeface="Arial" panose="020B0604020202020204" pitchFamily="34" charset="0"/>
                                  </a:rPr>
                                  <m:t>𝟐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ja-JP" sz="1400" b="1" i="1">
                                    <a:latin typeface="Cambria Math" panose="02040503050406030204" pitchFamily="18" charset="0"/>
                                    <a:ea typeface="Hiragino Kaku Gothic ProN W3" panose="020B0300000000000000" pitchFamily="34" charset="-128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sz="1400" b="1" i="1">
                                    <a:latin typeface="Cambria Math" panose="02040503050406030204" pitchFamily="18" charset="0"/>
                                    <a:ea typeface="Hiragino Kaku Gothic ProN W3" panose="020B0300000000000000" pitchFamily="34" charset="-128"/>
                                    <a:cs typeface="Arial" panose="020B0604020202020204" pitchFamily="34" charset="0"/>
                                  </a:rPr>
                                  <m:t>𝒕</m:t>
                                </m:r>
                              </m:e>
                            </m:d>
                            <m:r>
                              <a:rPr lang="en-US" altLang="ja-JP" sz="1400" b="1" i="1">
                                <a:latin typeface="Cambria Math" panose="02040503050406030204" pitchFamily="18" charset="0"/>
                                <a:ea typeface="Hiragino Kaku Gothic ProN W3" panose="020B0300000000000000" pitchFamily="34" charset="-128"/>
                                <a:cs typeface="Arial" panose="020B0604020202020204" pitchFamily="34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ja-JP" sz="1400" b="1" i="1">
                                    <a:latin typeface="Cambria Math" panose="02040503050406030204" pitchFamily="18" charset="0"/>
                                    <a:ea typeface="Hiragino Kaku Gothic ProN W3" panose="020B0300000000000000" pitchFamily="34" charset="-128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b="1" i="1">
                                    <a:latin typeface="Cambria Math" panose="02040503050406030204" pitchFamily="18" charset="0"/>
                                    <a:ea typeface="Hiragino Kaku Gothic ProN W3" panose="020B0300000000000000" pitchFamily="34" charset="-128"/>
                                    <a:cs typeface="Arial" panose="020B0604020202020204" pitchFamily="34" charset="0"/>
                                  </a:rPr>
                                  <m:t>𝑨</m:t>
                                </m:r>
                              </m:e>
                              <m:sub>
                                <m:r>
                                  <a:rPr lang="en-US" altLang="ja-JP" sz="1400" b="1" i="1">
                                    <a:latin typeface="Cambria Math" panose="02040503050406030204" pitchFamily="18" charset="0"/>
                                    <a:ea typeface="Hiragino Kaku Gothic ProN W3" panose="020B0300000000000000" pitchFamily="34" charset="-128"/>
                                    <a:cs typeface="Arial" panose="020B0604020202020204" pitchFamily="34" charset="0"/>
                                  </a:rPr>
                                  <m:t>𝟐</m:t>
                                </m:r>
                              </m:sub>
                            </m:sSub>
                            <m:r>
                              <a:rPr lang="en-US" altLang="ja-JP" sz="1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𝜹</m:t>
                            </m:r>
                            <m:sSub>
                              <m:sSubPr>
                                <m:ctrlPr>
                                  <a:rPr lang="en-US" altLang="ja-JP" sz="1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ja-JP" sz="1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𝟐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ja-JP" sz="1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sz="1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𝒕</m:t>
                                </m:r>
                              </m:e>
                            </m:d>
                            <m:r>
                              <a:rPr lang="en-US" altLang="ja-JP" sz="1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ja-JP" sz="1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𝑩</m:t>
                                </m:r>
                              </m:e>
                              <m:sub>
                                <m:r>
                                  <a:rPr lang="en-US" altLang="ja-JP" sz="1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𝟐</m:t>
                                </m:r>
                              </m:sub>
                            </m:sSub>
                            <m:r>
                              <a:rPr lang="en-US" altLang="ja-JP" sz="1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𝜹</m:t>
                            </m:r>
                            <m:sSub>
                              <m:sSubPr>
                                <m:ctrlPr>
                                  <a:rPr lang="en-US" altLang="ja-JP" sz="1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𝒖</m:t>
                                </m:r>
                              </m:e>
                              <m:sub>
                                <m:r>
                                  <a:rPr lang="en-US" altLang="ja-JP" sz="1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𝒊𝒏𝒔</m:t>
                                </m:r>
                              </m:sub>
                            </m:sSub>
                            <m:r>
                              <a:rPr lang="en-US" altLang="ja-JP" sz="1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(</m:t>
                            </m:r>
                            <m:r>
                              <a:rPr lang="en-US" altLang="ja-JP" sz="1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𝒕</m:t>
                            </m:r>
                            <m:r>
                              <a:rPr lang="en-US" altLang="ja-JP" sz="1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)</m:t>
                            </m:r>
                            <m:r>
                              <m:rPr>
                                <m:nor/>
                              </m:rPr>
                              <a:rPr lang="ja-JP" altLang="en-US" sz="1400" b="1">
                                <a:latin typeface="Hiragino Kaku Gothic ProN W3" panose="020B0300000000000000" pitchFamily="34" charset="-128"/>
                                <a:ea typeface="Hiragino Kaku Gothic ProN W3" panose="020B0300000000000000" pitchFamily="34" charset="-128"/>
                                <a:cs typeface="Arial" panose="020B0604020202020204" pitchFamily="34" charset="0"/>
                              </a:rPr>
                              <m:t> </m:t>
                            </m:r>
                          </m:num>
                          <m:den>
                            <m:r>
                              <a:rPr kumimoji="1" lang="en-US" altLang="ja-JP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𝜹</m:t>
                            </m:r>
                            <m:r>
                              <a:rPr kumimoji="1" lang="en-US" altLang="ja-JP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𝑰</m:t>
                            </m:r>
                            <m:r>
                              <a:rPr kumimoji="1" lang="en-US" altLang="ja-JP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(</m:t>
                            </m:r>
                            <m:r>
                              <a:rPr kumimoji="1" lang="en-US" altLang="ja-JP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𝒕</m:t>
                            </m:r>
                            <m:r>
                              <a:rPr kumimoji="1" lang="en-US" altLang="ja-JP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)=</m:t>
                            </m:r>
                            <m:sSub>
                              <m:sSubPr>
                                <m:ctrlPr>
                                  <a:rPr kumimoji="1" lang="en-US" altLang="ja-JP" sz="1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1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𝑪</m:t>
                                </m:r>
                              </m:e>
                              <m:sub>
                                <m:r>
                                  <a:rPr kumimoji="1" lang="en-US" altLang="ja-JP" sz="1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𝟐</m:t>
                                </m:r>
                              </m:sub>
                            </m:sSub>
                            <m:r>
                              <a:rPr kumimoji="1" lang="en-US" altLang="ja-JP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𝜹</m:t>
                            </m:r>
                            <m:sSub>
                              <m:sSubPr>
                                <m:ctrlPr>
                                  <a:rPr kumimoji="1" lang="en-US" altLang="ja-JP" sz="1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1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kumimoji="1" lang="en-US" altLang="ja-JP" sz="1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𝟐</m:t>
                                </m:r>
                              </m:sub>
                            </m:sSub>
                            <m:r>
                              <a:rPr kumimoji="1" lang="en-US" altLang="ja-JP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(</m:t>
                            </m:r>
                            <m:r>
                              <a:rPr kumimoji="1" lang="en-US" altLang="ja-JP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𝒕</m:t>
                            </m:r>
                            <m:r>
                              <a:rPr kumimoji="1" lang="en-US" altLang="ja-JP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)</m:t>
                            </m:r>
                          </m:den>
                        </m:f>
                      </m:oMath>
                    </m:oMathPara>
                  </a14:m>
                  <a:endParaRPr kumimoji="1" lang="ja-JP" altLang="en-US" sz="1400" b="1">
                    <a:latin typeface="Hiragino Kaku Gothic ProN W3" panose="020B0300000000000000" pitchFamily="34" charset="-128"/>
                    <a:ea typeface="Hiragino Kaku Gothic ProN W3" panose="020B0300000000000000" pitchFamily="34" charset="-128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5" name="正方形/長方形 34">
                  <a:extLst>
                    <a:ext uri="{FF2B5EF4-FFF2-40B4-BE49-F238E27FC236}">
                      <a16:creationId xmlns:a16="http://schemas.microsoft.com/office/drawing/2014/main" id="{78CB321D-C2EC-D621-582A-DEE470DBC92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3420" y="4104434"/>
                  <a:ext cx="2782837" cy="98185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25400"/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正方形/長方形 7">
                  <a:extLst>
                    <a:ext uri="{FF2B5EF4-FFF2-40B4-BE49-F238E27FC236}">
                      <a16:creationId xmlns:a16="http://schemas.microsoft.com/office/drawing/2014/main" id="{38FDB447-6873-08E9-4629-1789361B37EE}"/>
                    </a:ext>
                  </a:extLst>
                </p:cNvPr>
                <p:cNvSpPr/>
                <p:nvPr/>
              </p:nvSpPr>
              <p:spPr>
                <a:xfrm>
                  <a:off x="6505744" y="3106002"/>
                  <a:ext cx="3382888" cy="725804"/>
                </a:xfrm>
                <a:prstGeom prst="rect">
                  <a:avLst/>
                </a:prstGeom>
                <a:ln w="254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type m:val="noBar"/>
                            <m:ctrlPr>
                              <a:rPr kumimoji="1" lang="en-US" altLang="ja-JP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altLang="ja-JP" sz="1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𝜹</m:t>
                            </m:r>
                            <m:sSub>
                              <m:sSubPr>
                                <m:ctrlPr>
                                  <a:rPr lang="en-US" altLang="ja-JP" sz="1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̇"/>
                                    <m:ctrlPr>
                                      <a:rPr kumimoji="1" lang="en-US" altLang="ja-JP" sz="1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ja-JP" sz="14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𝒙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ja-JP" sz="1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𝟑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ja-JP" sz="1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sz="1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𝒕</m:t>
                                </m:r>
                              </m:e>
                            </m:d>
                            <m:r>
                              <a:rPr lang="en-US" altLang="ja-JP" sz="1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ja-JP" sz="1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𝑨</m:t>
                                </m:r>
                              </m:e>
                              <m:sub>
                                <m:r>
                                  <a:rPr lang="en-US" altLang="ja-JP" sz="1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𝟑</m:t>
                                </m:r>
                              </m:sub>
                            </m:sSub>
                            <m:r>
                              <a:rPr lang="en-US" altLang="ja-JP" sz="1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𝜹</m:t>
                            </m:r>
                            <m:sSub>
                              <m:sSubPr>
                                <m:ctrlPr>
                                  <a:rPr lang="en-US" altLang="ja-JP" sz="1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ja-JP" sz="1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𝟑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ja-JP" sz="1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sz="1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𝒕</m:t>
                                </m:r>
                              </m:e>
                            </m:d>
                            <m:r>
                              <a:rPr lang="en-US" altLang="ja-JP" sz="1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ja-JP" sz="1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𝑩</m:t>
                                </m:r>
                              </m:e>
                              <m:sub>
                                <m:r>
                                  <a:rPr lang="en-US" altLang="ja-JP" sz="1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𝟑𝟏</m:t>
                                </m:r>
                              </m:sub>
                            </m:sSub>
                            <m:r>
                              <a:rPr lang="en-US" altLang="ja-JP" sz="1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𝜹</m:t>
                            </m:r>
                            <m:r>
                              <a:rPr lang="en-US" altLang="ja-JP" sz="1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𝑰</m:t>
                            </m:r>
                            <m:d>
                              <m:dPr>
                                <m:ctrlPr>
                                  <a:rPr lang="en-US" altLang="ja-JP" sz="1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sz="1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𝒕</m:t>
                                </m:r>
                              </m:e>
                            </m:d>
                            <m:r>
                              <a:rPr lang="en-US" altLang="ja-JP" sz="1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ja-JP" sz="1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𝑩</m:t>
                                </m:r>
                              </m:e>
                              <m:sub>
                                <m:r>
                                  <a:rPr lang="en-US" altLang="ja-JP" sz="1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𝟑𝟐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ja-JP" sz="1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altLang="ja-JP" sz="1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𝒂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altLang="ja-JP" sz="1400" b="1" dirty="0">
                                <a:latin typeface="Hiragino Kaku Gothic ProN W3" panose="020B0300000000000000" pitchFamily="34" charset="-128"/>
                                <a:ea typeface="Hiragino Kaku Gothic ProN W3" panose="020B0300000000000000" pitchFamily="34" charset="-128"/>
                                <a:cs typeface="Arial" panose="020B0604020202020204" pitchFamily="34" charset="0"/>
                              </a:rPr>
                              <m:t> </m:t>
                            </m:r>
                          </m:num>
                          <m:den>
                            <m:r>
                              <a:rPr lang="en-US" altLang="ja-JP" sz="14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𝜹</m:t>
                            </m:r>
                            <m:r>
                              <a:rPr lang="en-US" altLang="ja-JP" sz="14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𝑮</m:t>
                            </m:r>
                            <m:r>
                              <a:rPr lang="en-US" altLang="ja-JP" sz="14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(</m:t>
                            </m:r>
                            <m:r>
                              <a:rPr lang="en-US" altLang="ja-JP" sz="14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𝒕</m:t>
                            </m:r>
                            <m:r>
                              <a:rPr lang="en-US" altLang="ja-JP" sz="14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)=</m:t>
                            </m:r>
                            <m:sSub>
                              <m:sSubPr>
                                <m:ctrlPr>
                                  <a:rPr kumimoji="1" lang="en-US" altLang="ja-JP" sz="1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1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𝑪</m:t>
                                </m:r>
                              </m:e>
                              <m:sub>
                                <m:r>
                                  <a:rPr kumimoji="1" lang="en-US" altLang="ja-JP" sz="1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𝟑</m:t>
                                </m:r>
                              </m:sub>
                            </m:sSub>
                            <m:r>
                              <a:rPr kumimoji="1" lang="en-US" altLang="ja-JP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𝜹</m:t>
                            </m:r>
                            <m:sSub>
                              <m:sSubPr>
                                <m:ctrlPr>
                                  <a:rPr kumimoji="1" lang="en-US" altLang="ja-JP" sz="1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1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kumimoji="1" lang="en-US" altLang="ja-JP" sz="1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𝟑</m:t>
                                </m:r>
                              </m:sub>
                            </m:sSub>
                            <m:r>
                              <a:rPr kumimoji="1" lang="en-US" altLang="ja-JP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(</m:t>
                            </m:r>
                            <m:r>
                              <a:rPr kumimoji="1" lang="en-US" altLang="ja-JP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𝒕</m:t>
                            </m:r>
                            <m:r>
                              <a:rPr kumimoji="1" lang="en-US" altLang="ja-JP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)</m:t>
                            </m:r>
                          </m:den>
                        </m:f>
                      </m:oMath>
                    </m:oMathPara>
                  </a14:m>
                  <a:endParaRPr kumimoji="1" lang="en-US" altLang="ja-JP" sz="1400" b="1" dirty="0">
                    <a:latin typeface="Hiragino Kaku Gothic ProN W3" panose="020B0300000000000000" pitchFamily="34" charset="-128"/>
                    <a:ea typeface="Hiragino Kaku Gothic ProN W3" panose="020B0300000000000000" pitchFamily="34" charset="-128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6" name="正方形/長方形 35">
                  <a:extLst>
                    <a:ext uri="{FF2B5EF4-FFF2-40B4-BE49-F238E27FC236}">
                      <a16:creationId xmlns:a16="http://schemas.microsoft.com/office/drawing/2014/main" id="{0BEA75F0-208F-D3B5-64A2-1A68CD1DD03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05744" y="3106002"/>
                  <a:ext cx="3382888" cy="72580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25400"/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直線矢印コネクタ 8">
              <a:extLst>
                <a:ext uri="{FF2B5EF4-FFF2-40B4-BE49-F238E27FC236}">
                  <a16:creationId xmlns:a16="http://schemas.microsoft.com/office/drawing/2014/main" id="{E0EA7BBD-73D7-0AAF-22CE-9B3EA10A2C5A}"/>
                </a:ext>
              </a:extLst>
            </p:cNvPr>
            <p:cNvCxnSpPr>
              <a:cxnSpLocks/>
            </p:cNvCxnSpPr>
            <p:nvPr/>
          </p:nvCxnSpPr>
          <p:spPr>
            <a:xfrm>
              <a:off x="1386055" y="2327467"/>
              <a:ext cx="2113031" cy="17584"/>
            </a:xfrm>
            <a:prstGeom prst="straightConnector1">
              <a:avLst/>
            </a:prstGeom>
            <a:ln>
              <a:round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394015E1-D7AB-0705-A68D-0EA3700C53F8}"/>
                    </a:ext>
                  </a:extLst>
                </p:cNvPr>
                <p:cNvSpPr txBox="1"/>
                <p:nvPr/>
              </p:nvSpPr>
              <p:spPr>
                <a:xfrm>
                  <a:off x="1330697" y="1843994"/>
                  <a:ext cx="90980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𝑚𝑒𝑎𝑙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38" name="テキスト ボックス 37">
                  <a:extLst>
                    <a:ext uri="{FF2B5EF4-FFF2-40B4-BE49-F238E27FC236}">
                      <a16:creationId xmlns:a16="http://schemas.microsoft.com/office/drawing/2014/main" id="{C37B6E97-CCD0-A410-24EC-28B11BACEF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30697" y="1843994"/>
                  <a:ext cx="909809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15068" b="-1290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908C0CB9-93FD-760D-E6C0-EC8F73EFABAA}"/>
                    </a:ext>
                  </a:extLst>
                </p:cNvPr>
                <p:cNvSpPr txBox="1"/>
                <p:nvPr/>
              </p:nvSpPr>
              <p:spPr>
                <a:xfrm>
                  <a:off x="7309087" y="1659328"/>
                  <a:ext cx="5338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41" name="テキスト ボックス 40">
                  <a:extLst>
                    <a:ext uri="{FF2B5EF4-FFF2-40B4-BE49-F238E27FC236}">
                      <a16:creationId xmlns:a16="http://schemas.microsoft.com/office/drawing/2014/main" id="{D539024E-7ACB-0B1C-E93F-C8D1F54973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09087" y="1659328"/>
                  <a:ext cx="533820" cy="369332"/>
                </a:xfrm>
                <a:prstGeom prst="rect">
                  <a:avLst/>
                </a:prstGeom>
                <a:blipFill>
                  <a:blip r:embed="rId7"/>
                  <a:stretch>
                    <a:fillRect r="-39535" b="-1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D6E85DB1-2F0C-E4CE-255C-83567CCFDD38}"/>
                    </a:ext>
                  </a:extLst>
                </p:cNvPr>
                <p:cNvSpPr txBox="1"/>
                <p:nvPr/>
              </p:nvSpPr>
              <p:spPr>
                <a:xfrm>
                  <a:off x="7311211" y="3980367"/>
                  <a:ext cx="53169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ja-JP" altLang="en-US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42" name="テキスト ボックス 41">
                  <a:extLst>
                    <a:ext uri="{FF2B5EF4-FFF2-40B4-BE49-F238E27FC236}">
                      <a16:creationId xmlns:a16="http://schemas.microsoft.com/office/drawing/2014/main" id="{319274D0-EEE3-3091-2050-7731E3849A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1211" y="3980367"/>
                  <a:ext cx="531696" cy="369332"/>
                </a:xfrm>
                <a:prstGeom prst="rect">
                  <a:avLst/>
                </a:prstGeom>
                <a:blipFill>
                  <a:blip r:embed="rId8"/>
                  <a:stretch>
                    <a:fillRect r="-32558" b="-1333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直線矢印コネクタ 12">
              <a:extLst>
                <a:ext uri="{FF2B5EF4-FFF2-40B4-BE49-F238E27FC236}">
                  <a16:creationId xmlns:a16="http://schemas.microsoft.com/office/drawing/2014/main" id="{BBEE8332-A209-BE09-A1DD-C3124942AA5F}"/>
                </a:ext>
              </a:extLst>
            </p:cNvPr>
            <p:cNvCxnSpPr>
              <a:cxnSpLocks/>
            </p:cNvCxnSpPr>
            <p:nvPr/>
          </p:nvCxnSpPr>
          <p:spPr>
            <a:xfrm>
              <a:off x="784015" y="4601906"/>
              <a:ext cx="855921" cy="0"/>
            </a:xfrm>
            <a:prstGeom prst="straightConnector1">
              <a:avLst/>
            </a:prstGeom>
            <a:ln>
              <a:round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D43DC5B0-385F-9A26-495F-DC28BC3DF523}"/>
                    </a:ext>
                  </a:extLst>
                </p:cNvPr>
                <p:cNvSpPr txBox="1"/>
                <p:nvPr/>
              </p:nvSpPr>
              <p:spPr>
                <a:xfrm>
                  <a:off x="666038" y="4254912"/>
                  <a:ext cx="517276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𝑖𝑛𝑠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44" name="テキスト ボックス 43">
                  <a:extLst>
                    <a:ext uri="{FF2B5EF4-FFF2-40B4-BE49-F238E27FC236}">
                      <a16:creationId xmlns:a16="http://schemas.microsoft.com/office/drawing/2014/main" id="{9A058353-D0A2-B2B5-C47F-83BE9E651A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038" y="4254912"/>
                  <a:ext cx="517276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11905" t="-4545" r="-50000" b="-36364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直線矢印コネクタ 14">
              <a:extLst>
                <a:ext uri="{FF2B5EF4-FFF2-40B4-BE49-F238E27FC236}">
                  <a16:creationId xmlns:a16="http://schemas.microsoft.com/office/drawing/2014/main" id="{9CC24EDD-08EE-AC66-D6AE-36AEADE050E3}"/>
                </a:ext>
              </a:extLst>
            </p:cNvPr>
            <p:cNvCxnSpPr>
              <a:cxnSpLocks/>
              <a:endCxn id="23" idx="2"/>
            </p:cNvCxnSpPr>
            <p:nvPr/>
          </p:nvCxnSpPr>
          <p:spPr>
            <a:xfrm flipV="1">
              <a:off x="9888632" y="3602504"/>
              <a:ext cx="819486" cy="1346"/>
            </a:xfrm>
            <a:prstGeom prst="straightConnector1">
              <a:avLst/>
            </a:prstGeom>
            <a:ln>
              <a:round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887BF951-52D7-85AE-4377-6A64385EE2EF}"/>
                    </a:ext>
                  </a:extLst>
                </p:cNvPr>
                <p:cNvSpPr txBox="1"/>
                <p:nvPr/>
              </p:nvSpPr>
              <p:spPr>
                <a:xfrm>
                  <a:off x="9970877" y="3692504"/>
                  <a:ext cx="248332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46" name="テキスト ボックス 45">
                  <a:extLst>
                    <a:ext uri="{FF2B5EF4-FFF2-40B4-BE49-F238E27FC236}">
                      <a16:creationId xmlns:a16="http://schemas.microsoft.com/office/drawing/2014/main" id="{EE709A4B-0358-9653-595F-5D1114ECBB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70877" y="3692504"/>
                  <a:ext cx="248332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35000" r="-170000" b="-3478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直線矢印コネクタ 16">
              <a:extLst>
                <a:ext uri="{FF2B5EF4-FFF2-40B4-BE49-F238E27FC236}">
                  <a16:creationId xmlns:a16="http://schemas.microsoft.com/office/drawing/2014/main" id="{7DDE6C38-1398-BC4E-343D-288D26D01C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34427" y="4689435"/>
              <a:ext cx="0" cy="843022"/>
            </a:xfrm>
            <a:prstGeom prst="straightConnector1">
              <a:avLst/>
            </a:prstGeom>
            <a:ln>
              <a:round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線矢印コネクタ 17">
              <a:extLst>
                <a:ext uri="{FF2B5EF4-FFF2-40B4-BE49-F238E27FC236}">
                  <a16:creationId xmlns:a16="http://schemas.microsoft.com/office/drawing/2014/main" id="{4CDD30C4-7EB0-1F84-8CAE-3DDC9E83304D}"/>
                </a:ext>
              </a:extLst>
            </p:cNvPr>
            <p:cNvCxnSpPr>
              <a:cxnSpLocks/>
            </p:cNvCxnSpPr>
            <p:nvPr/>
          </p:nvCxnSpPr>
          <p:spPr>
            <a:xfrm>
              <a:off x="1840283" y="4601906"/>
              <a:ext cx="1056515" cy="0"/>
            </a:xfrm>
            <a:prstGeom prst="straightConnector1">
              <a:avLst/>
            </a:prstGeom>
            <a:ln>
              <a:round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円/楕円 18">
              <a:extLst>
                <a:ext uri="{FF2B5EF4-FFF2-40B4-BE49-F238E27FC236}">
                  <a16:creationId xmlns:a16="http://schemas.microsoft.com/office/drawing/2014/main" id="{7ABAB6C0-93C6-4BA4-EBA8-F01CC5F7EB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44427" y="4509435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FEB21B7D-B56E-3128-7458-7EA6C6349C4A}"/>
                    </a:ext>
                  </a:extLst>
                </p:cNvPr>
                <p:cNvSpPr txBox="1"/>
                <p:nvPr/>
              </p:nvSpPr>
              <p:spPr>
                <a:xfrm>
                  <a:off x="1734427" y="5272113"/>
                  <a:ext cx="254492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57" name="テキスト ボックス 56">
                  <a:extLst>
                    <a:ext uri="{FF2B5EF4-FFF2-40B4-BE49-F238E27FC236}">
                      <a16:creationId xmlns:a16="http://schemas.microsoft.com/office/drawing/2014/main" id="{85B3D9E5-5E92-411F-8DD9-1AEA599F69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34427" y="5272113"/>
                  <a:ext cx="254492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19048" b="-1818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テキスト ボックス 20">
                  <a:extLst>
                    <a:ext uri="{FF2B5EF4-FFF2-40B4-BE49-F238E27FC236}">
                      <a16:creationId xmlns:a16="http://schemas.microsoft.com/office/drawing/2014/main" id="{AE2863E2-407A-5652-0536-04F8E0AAD155}"/>
                    </a:ext>
                  </a:extLst>
                </p:cNvPr>
                <p:cNvSpPr txBox="1"/>
                <p:nvPr/>
              </p:nvSpPr>
              <p:spPr>
                <a:xfrm>
                  <a:off x="1912966" y="4289854"/>
                  <a:ext cx="617413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ja-JP" altLang="en-US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65" name="テキスト ボックス 64">
                  <a:extLst>
                    <a:ext uri="{FF2B5EF4-FFF2-40B4-BE49-F238E27FC236}">
                      <a16:creationId xmlns:a16="http://schemas.microsoft.com/office/drawing/2014/main" id="{BB22A47F-9DE3-C4A4-4C0C-3F13CFDBFC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2966" y="4289854"/>
                  <a:ext cx="617413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7921" t="-4444" r="-12871" b="-3555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カギ線コネクタ 21">
              <a:extLst>
                <a:ext uri="{FF2B5EF4-FFF2-40B4-BE49-F238E27FC236}">
                  <a16:creationId xmlns:a16="http://schemas.microsoft.com/office/drawing/2014/main" id="{FE2AF455-B282-60DC-515F-0E0301875D38}"/>
                </a:ext>
              </a:extLst>
            </p:cNvPr>
            <p:cNvCxnSpPr>
              <a:cxnSpLocks/>
              <a:endCxn id="8" idx="0"/>
            </p:cNvCxnSpPr>
            <p:nvPr/>
          </p:nvCxnSpPr>
          <p:spPr>
            <a:xfrm>
              <a:off x="6013313" y="2037064"/>
              <a:ext cx="2183875" cy="1068938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円/楕円 22">
              <a:extLst>
                <a:ext uri="{FF2B5EF4-FFF2-40B4-BE49-F238E27FC236}">
                  <a16:creationId xmlns:a16="http://schemas.microsoft.com/office/drawing/2014/main" id="{A1E08B01-37B6-0FB0-76D4-122CDF012D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8118" y="3512504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4" name="直線矢印コネクタ 23">
              <a:extLst>
                <a:ext uri="{FF2B5EF4-FFF2-40B4-BE49-F238E27FC236}">
                  <a16:creationId xmlns:a16="http://schemas.microsoft.com/office/drawing/2014/main" id="{76C5E36B-AA52-AC8E-92DF-469159CCF3DE}"/>
                </a:ext>
              </a:extLst>
            </p:cNvPr>
            <p:cNvCxnSpPr>
              <a:stCxn id="23" idx="6"/>
            </p:cNvCxnSpPr>
            <p:nvPr/>
          </p:nvCxnSpPr>
          <p:spPr>
            <a:xfrm>
              <a:off x="10888118" y="3602504"/>
              <a:ext cx="6849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線矢印コネクタ 24">
              <a:extLst>
                <a:ext uri="{FF2B5EF4-FFF2-40B4-BE49-F238E27FC236}">
                  <a16:creationId xmlns:a16="http://schemas.microsoft.com/office/drawing/2014/main" id="{398DFC4A-EB98-DEF4-E369-306D68E145E6}"/>
                </a:ext>
              </a:extLst>
            </p:cNvPr>
            <p:cNvCxnSpPr>
              <a:cxnSpLocks/>
              <a:endCxn id="23" idx="4"/>
            </p:cNvCxnSpPr>
            <p:nvPr/>
          </p:nvCxnSpPr>
          <p:spPr>
            <a:xfrm flipV="1">
              <a:off x="10798118" y="3692504"/>
              <a:ext cx="0" cy="78388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テキスト ボックス 25">
                  <a:extLst>
                    <a:ext uri="{FF2B5EF4-FFF2-40B4-BE49-F238E27FC236}">
                      <a16:creationId xmlns:a16="http://schemas.microsoft.com/office/drawing/2014/main" id="{1CE3E794-5E2B-E409-DD55-F85653D8EE4B}"/>
                    </a:ext>
                  </a:extLst>
                </p:cNvPr>
                <p:cNvSpPr txBox="1"/>
                <p:nvPr/>
              </p:nvSpPr>
              <p:spPr>
                <a:xfrm>
                  <a:off x="10809206" y="4199385"/>
                  <a:ext cx="30405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97" name="テキスト ボックス 96">
                  <a:extLst>
                    <a:ext uri="{FF2B5EF4-FFF2-40B4-BE49-F238E27FC236}">
                      <a16:creationId xmlns:a16="http://schemas.microsoft.com/office/drawing/2014/main" id="{6AB87038-634C-9722-AAF8-2C3C68B078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09206" y="4199385"/>
                  <a:ext cx="304058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16000" b="-869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テキスト ボックス 26">
                  <a:extLst>
                    <a:ext uri="{FF2B5EF4-FFF2-40B4-BE49-F238E27FC236}">
                      <a16:creationId xmlns:a16="http://schemas.microsoft.com/office/drawing/2014/main" id="{79FD773E-E5B3-921F-FF8D-B6D35E345C56}"/>
                    </a:ext>
                  </a:extLst>
                </p:cNvPr>
                <p:cNvSpPr txBox="1"/>
                <p:nvPr/>
              </p:nvSpPr>
              <p:spPr>
                <a:xfrm>
                  <a:off x="11289220" y="3683206"/>
                  <a:ext cx="511101" cy="28379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</m:acc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102" name="テキスト ボックス 101">
                  <a:extLst>
                    <a:ext uri="{FF2B5EF4-FFF2-40B4-BE49-F238E27FC236}">
                      <a16:creationId xmlns:a16="http://schemas.microsoft.com/office/drawing/2014/main" id="{C563E287-F3DD-1A57-7D62-2D002B31C9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89220" y="3683206"/>
                  <a:ext cx="511101" cy="283796"/>
                </a:xfrm>
                <a:prstGeom prst="rect">
                  <a:avLst/>
                </a:prstGeom>
                <a:blipFill>
                  <a:blip r:embed="rId14"/>
                  <a:stretch>
                    <a:fillRect l="-7143" t="-12500" r="-14286" b="-291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テキスト ボックス 27">
                  <a:extLst>
                    <a:ext uri="{FF2B5EF4-FFF2-40B4-BE49-F238E27FC236}">
                      <a16:creationId xmlns:a16="http://schemas.microsoft.com/office/drawing/2014/main" id="{8F51D49B-192E-F305-31F7-4CD0640B98B7}"/>
                    </a:ext>
                  </a:extLst>
                </p:cNvPr>
                <p:cNvSpPr txBox="1"/>
                <p:nvPr/>
              </p:nvSpPr>
              <p:spPr>
                <a:xfrm>
                  <a:off x="1764689" y="4698578"/>
                  <a:ext cx="29655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ー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103" name="テキスト ボックス 102">
                  <a:extLst>
                    <a:ext uri="{FF2B5EF4-FFF2-40B4-BE49-F238E27FC236}">
                      <a16:creationId xmlns:a16="http://schemas.microsoft.com/office/drawing/2014/main" id="{D84593D3-2FCD-9DF0-169F-EB39E22D69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4689" y="4698578"/>
                  <a:ext cx="296555" cy="276999"/>
                </a:xfrm>
                <a:prstGeom prst="rect">
                  <a:avLst/>
                </a:prstGeom>
                <a:blipFill>
                  <a:blip r:embed="rId15"/>
                  <a:stretch>
                    <a:fillRect l="-4000" r="-4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カギ線コネクタ 28">
              <a:extLst>
                <a:ext uri="{FF2B5EF4-FFF2-40B4-BE49-F238E27FC236}">
                  <a16:creationId xmlns:a16="http://schemas.microsoft.com/office/drawing/2014/main" id="{A1E2271D-CD49-4D3D-ED31-3FAE985F7B08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 flipV="1">
              <a:off x="5686257" y="3831806"/>
              <a:ext cx="2510931" cy="577498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線矢印コネクタ 29">
              <a:extLst>
                <a:ext uri="{FF2B5EF4-FFF2-40B4-BE49-F238E27FC236}">
                  <a16:creationId xmlns:a16="http://schemas.microsoft.com/office/drawing/2014/main" id="{B5F07322-BDD1-06F2-8A9B-A7A1BF2ECD75}"/>
                </a:ext>
              </a:extLst>
            </p:cNvPr>
            <p:cNvCxnSpPr/>
            <p:nvPr/>
          </p:nvCxnSpPr>
          <p:spPr>
            <a:xfrm>
              <a:off x="6024818" y="2600735"/>
              <a:ext cx="972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テキスト ボックス 30">
                  <a:extLst>
                    <a:ext uri="{FF2B5EF4-FFF2-40B4-BE49-F238E27FC236}">
                      <a16:creationId xmlns:a16="http://schemas.microsoft.com/office/drawing/2014/main" id="{9A335B72-ECEB-94BB-B2C7-F813139377B2}"/>
                    </a:ext>
                  </a:extLst>
                </p:cNvPr>
                <p:cNvSpPr txBox="1"/>
                <p:nvPr/>
              </p:nvSpPr>
              <p:spPr>
                <a:xfrm>
                  <a:off x="6146154" y="2303472"/>
                  <a:ext cx="57830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A44F2BE6-380F-FB07-0E9E-2DC4C06FCC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6154" y="2303472"/>
                  <a:ext cx="578300" cy="276999"/>
                </a:xfrm>
                <a:prstGeom prst="rect">
                  <a:avLst/>
                </a:prstGeom>
                <a:blipFill>
                  <a:blip r:embed="rId16"/>
                  <a:stretch>
                    <a:fillRect l="-4255" t="-4348" r="-12766" b="-3478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直線矢印コネクタ 31">
              <a:extLst>
                <a:ext uri="{FF2B5EF4-FFF2-40B4-BE49-F238E27FC236}">
                  <a16:creationId xmlns:a16="http://schemas.microsoft.com/office/drawing/2014/main" id="{BD7CDB9B-F00C-3F2B-D166-08E7B2502280}"/>
                </a:ext>
              </a:extLst>
            </p:cNvPr>
            <p:cNvCxnSpPr/>
            <p:nvPr/>
          </p:nvCxnSpPr>
          <p:spPr>
            <a:xfrm>
              <a:off x="5686257" y="4837077"/>
              <a:ext cx="972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円/楕円 32">
              <a:extLst>
                <a:ext uri="{FF2B5EF4-FFF2-40B4-BE49-F238E27FC236}">
                  <a16:creationId xmlns:a16="http://schemas.microsoft.com/office/drawing/2014/main" id="{24ACDAC8-7158-C3ED-2959-6150BAB5AC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34454" y="4747077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4" name="直線矢印コネクタ 33">
              <a:extLst>
                <a:ext uri="{FF2B5EF4-FFF2-40B4-BE49-F238E27FC236}">
                  <a16:creationId xmlns:a16="http://schemas.microsoft.com/office/drawing/2014/main" id="{E733EBA2-D663-5EC7-848C-EF09C922F916}"/>
                </a:ext>
              </a:extLst>
            </p:cNvPr>
            <p:cNvCxnSpPr>
              <a:cxnSpLocks/>
            </p:cNvCxnSpPr>
            <p:nvPr/>
          </p:nvCxnSpPr>
          <p:spPr>
            <a:xfrm>
              <a:off x="6814454" y="4837077"/>
              <a:ext cx="9056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線矢印コネクタ 34">
              <a:extLst>
                <a:ext uri="{FF2B5EF4-FFF2-40B4-BE49-F238E27FC236}">
                  <a16:creationId xmlns:a16="http://schemas.microsoft.com/office/drawing/2014/main" id="{B2FB2515-C8F0-DB61-9767-01C68DA55F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24454" y="4927077"/>
              <a:ext cx="0" cy="78388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テキスト ボックス 35">
                  <a:extLst>
                    <a:ext uri="{FF2B5EF4-FFF2-40B4-BE49-F238E27FC236}">
                      <a16:creationId xmlns:a16="http://schemas.microsoft.com/office/drawing/2014/main" id="{EBB799BA-6871-89B8-A196-F0B4A54C99DB}"/>
                    </a:ext>
                  </a:extLst>
                </p:cNvPr>
                <p:cNvSpPr txBox="1"/>
                <p:nvPr/>
              </p:nvSpPr>
              <p:spPr>
                <a:xfrm>
                  <a:off x="5812340" y="4893980"/>
                  <a:ext cx="71609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ja-JP" altLang="en-US" i="1" smtClean="0">
                            <a:latin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28" name="テキスト ボックス 27">
                  <a:extLst>
                    <a:ext uri="{FF2B5EF4-FFF2-40B4-BE49-F238E27FC236}">
                      <a16:creationId xmlns:a16="http://schemas.microsoft.com/office/drawing/2014/main" id="{981702CD-9F9B-E281-02FB-DFA4BC8546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2340" y="4893980"/>
                  <a:ext cx="716093" cy="276999"/>
                </a:xfrm>
                <a:prstGeom prst="rect">
                  <a:avLst/>
                </a:prstGeom>
                <a:blipFill>
                  <a:blip r:embed="rId17"/>
                  <a:stretch>
                    <a:fillRect l="-6897" t="-4348" r="-8621" b="-3478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テキスト ボックス 36">
                  <a:extLst>
                    <a:ext uri="{FF2B5EF4-FFF2-40B4-BE49-F238E27FC236}">
                      <a16:creationId xmlns:a16="http://schemas.microsoft.com/office/drawing/2014/main" id="{7B167BD0-2304-028A-A7A2-44D50B957069}"/>
                    </a:ext>
                  </a:extLst>
                </p:cNvPr>
                <p:cNvSpPr txBox="1"/>
                <p:nvPr/>
              </p:nvSpPr>
              <p:spPr>
                <a:xfrm>
                  <a:off x="6875231" y="5433958"/>
                  <a:ext cx="38561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29" name="テキスト ボックス 28">
                  <a:extLst>
                    <a:ext uri="{FF2B5EF4-FFF2-40B4-BE49-F238E27FC236}">
                      <a16:creationId xmlns:a16="http://schemas.microsoft.com/office/drawing/2014/main" id="{7496C3BD-8B13-C09D-9EDC-18FEFA88F7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5231" y="5433958"/>
                  <a:ext cx="385618" cy="276999"/>
                </a:xfrm>
                <a:prstGeom prst="rect">
                  <a:avLst/>
                </a:prstGeom>
                <a:blipFill>
                  <a:blip r:embed="rId18"/>
                  <a:stretch>
                    <a:fillRect l="-6452" r="-3226" b="-130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テキスト ボックス 37">
                  <a:extLst>
                    <a:ext uri="{FF2B5EF4-FFF2-40B4-BE49-F238E27FC236}">
                      <a16:creationId xmlns:a16="http://schemas.microsoft.com/office/drawing/2014/main" id="{E4ECA76E-8703-BADF-8673-69072ED8990E}"/>
                    </a:ext>
                  </a:extLst>
                </p:cNvPr>
                <p:cNvSpPr txBox="1"/>
                <p:nvPr/>
              </p:nvSpPr>
              <p:spPr>
                <a:xfrm>
                  <a:off x="7330339" y="4893979"/>
                  <a:ext cx="29424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kumimoji="1" lang="en-US" altLang="ja-JP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30" name="テキスト ボックス 29">
                  <a:extLst>
                    <a:ext uri="{FF2B5EF4-FFF2-40B4-BE49-F238E27FC236}">
                      <a16:creationId xmlns:a16="http://schemas.microsoft.com/office/drawing/2014/main" id="{F7B58F27-4C43-C8E6-772A-5AC1E6CDD8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0339" y="4893979"/>
                  <a:ext cx="294247" cy="276999"/>
                </a:xfrm>
                <a:prstGeom prst="rect">
                  <a:avLst/>
                </a:prstGeom>
                <a:blipFill>
                  <a:blip r:embed="rId19"/>
                  <a:stretch>
                    <a:fillRect l="-4000" t="-4348" b="-130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直線矢印コネクタ 38">
              <a:extLst>
                <a:ext uri="{FF2B5EF4-FFF2-40B4-BE49-F238E27FC236}">
                  <a16:creationId xmlns:a16="http://schemas.microsoft.com/office/drawing/2014/main" id="{1FD0DD48-F233-CAE1-4EC1-B2E5C377EAC9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9882231" y="3254150"/>
              <a:ext cx="819486" cy="1346"/>
            </a:xfrm>
            <a:prstGeom prst="straightConnector1">
              <a:avLst/>
            </a:prstGeom>
            <a:ln>
              <a:round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テキスト ボックス 39">
                  <a:extLst>
                    <a:ext uri="{FF2B5EF4-FFF2-40B4-BE49-F238E27FC236}">
                      <a16:creationId xmlns:a16="http://schemas.microsoft.com/office/drawing/2014/main" id="{CDC08E9E-7454-61B4-A247-4942BC89974F}"/>
                    </a:ext>
                  </a:extLst>
                </p:cNvPr>
                <p:cNvSpPr txBox="1"/>
                <p:nvPr/>
              </p:nvSpPr>
              <p:spPr>
                <a:xfrm>
                  <a:off x="9922676" y="2858641"/>
                  <a:ext cx="248332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ja-JP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32" name="テキスト ボックス 31">
                  <a:extLst>
                    <a:ext uri="{FF2B5EF4-FFF2-40B4-BE49-F238E27FC236}">
                      <a16:creationId xmlns:a16="http://schemas.microsoft.com/office/drawing/2014/main" id="{DCC5CE93-1A13-B34A-D96B-846235A53D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22676" y="2858641"/>
                  <a:ext cx="248332" cy="276999"/>
                </a:xfrm>
                <a:prstGeom prst="rect">
                  <a:avLst/>
                </a:prstGeom>
                <a:blipFill>
                  <a:blip r:embed="rId20"/>
                  <a:stretch>
                    <a:fillRect l="-35000" t="-4545" r="-200000" b="-36364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円/楕円 40">
              <a:extLst>
                <a:ext uri="{FF2B5EF4-FFF2-40B4-BE49-F238E27FC236}">
                  <a16:creationId xmlns:a16="http://schemas.microsoft.com/office/drawing/2014/main" id="{2BD1BB87-E12E-2F27-9308-E62EF310D7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3586" y="3168001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2" name="直線矢印コネクタ 41">
              <a:extLst>
                <a:ext uri="{FF2B5EF4-FFF2-40B4-BE49-F238E27FC236}">
                  <a16:creationId xmlns:a16="http://schemas.microsoft.com/office/drawing/2014/main" id="{58734DEE-5872-E839-BB04-9FE53EDDC446}"/>
                </a:ext>
              </a:extLst>
            </p:cNvPr>
            <p:cNvCxnSpPr>
              <a:cxnSpLocks/>
              <a:stCxn id="41" idx="6"/>
            </p:cNvCxnSpPr>
            <p:nvPr/>
          </p:nvCxnSpPr>
          <p:spPr>
            <a:xfrm>
              <a:off x="10883586" y="3258001"/>
              <a:ext cx="9017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線矢印コネクタ 42">
              <a:extLst>
                <a:ext uri="{FF2B5EF4-FFF2-40B4-BE49-F238E27FC236}">
                  <a16:creationId xmlns:a16="http://schemas.microsoft.com/office/drawing/2014/main" id="{FD97EAB2-5BB7-1B53-FB95-4E63941BB4AB}"/>
                </a:ext>
              </a:extLst>
            </p:cNvPr>
            <p:cNvCxnSpPr>
              <a:cxnSpLocks/>
            </p:cNvCxnSpPr>
            <p:nvPr/>
          </p:nvCxnSpPr>
          <p:spPr>
            <a:xfrm>
              <a:off x="10793586" y="2345051"/>
              <a:ext cx="0" cy="8229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テキスト ボックス 43">
                  <a:extLst>
                    <a:ext uri="{FF2B5EF4-FFF2-40B4-BE49-F238E27FC236}">
                      <a16:creationId xmlns:a16="http://schemas.microsoft.com/office/drawing/2014/main" id="{4DED4607-9091-BA13-8CB2-BA8EE029D99F}"/>
                    </a:ext>
                  </a:extLst>
                </p:cNvPr>
                <p:cNvSpPr txBox="1"/>
                <p:nvPr/>
              </p:nvSpPr>
              <p:spPr>
                <a:xfrm>
                  <a:off x="10347246" y="2234972"/>
                  <a:ext cx="38561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47" name="テキスト ボックス 46">
                  <a:extLst>
                    <a:ext uri="{FF2B5EF4-FFF2-40B4-BE49-F238E27FC236}">
                      <a16:creationId xmlns:a16="http://schemas.microsoft.com/office/drawing/2014/main" id="{D58E61B3-47F6-171F-FB1D-D67C71917B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47246" y="2234972"/>
                  <a:ext cx="385618" cy="276999"/>
                </a:xfrm>
                <a:prstGeom prst="rect">
                  <a:avLst/>
                </a:prstGeom>
                <a:blipFill>
                  <a:blip r:embed="rId21"/>
                  <a:stretch>
                    <a:fillRect l="-6250" b="-1818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テキスト ボックス 44">
                  <a:extLst>
                    <a:ext uri="{FF2B5EF4-FFF2-40B4-BE49-F238E27FC236}">
                      <a16:creationId xmlns:a16="http://schemas.microsoft.com/office/drawing/2014/main" id="{8414E3FB-0A00-9D24-CFBA-8CF54A562C6F}"/>
                    </a:ext>
                  </a:extLst>
                </p:cNvPr>
                <p:cNvSpPr txBox="1"/>
                <p:nvPr/>
              </p:nvSpPr>
              <p:spPr>
                <a:xfrm>
                  <a:off x="11230604" y="2906900"/>
                  <a:ext cx="58362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49" name="テキスト ボックス 48">
                  <a:extLst>
                    <a:ext uri="{FF2B5EF4-FFF2-40B4-BE49-F238E27FC236}">
                      <a16:creationId xmlns:a16="http://schemas.microsoft.com/office/drawing/2014/main" id="{0EB6C478-54CE-8272-8C54-351FDF9DCF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30604" y="2906900"/>
                  <a:ext cx="583621" cy="276999"/>
                </a:xfrm>
                <a:prstGeom prst="rect">
                  <a:avLst/>
                </a:prstGeom>
                <a:blipFill>
                  <a:blip r:embed="rId22"/>
                  <a:stretch>
                    <a:fillRect l="-4255" r="-12766" b="-3478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226EBA0-6DE8-A1B4-6D7B-7709536FB1A8}"/>
              </a:ext>
            </a:extLst>
          </p:cNvPr>
          <p:cNvSpPr txBox="1"/>
          <p:nvPr/>
        </p:nvSpPr>
        <p:spPr>
          <a:xfrm>
            <a:off x="3366245" y="1458412"/>
            <a:ext cx="2042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消化管サブモデル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2CC766C8-AA11-7DF5-C1B8-70399F669702}"/>
              </a:ext>
            </a:extLst>
          </p:cNvPr>
          <p:cNvSpPr txBox="1"/>
          <p:nvPr/>
        </p:nvSpPr>
        <p:spPr>
          <a:xfrm>
            <a:off x="6470478" y="2749297"/>
            <a:ext cx="2057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/>
              <a:t>Brgman</a:t>
            </a:r>
            <a:r>
              <a:rPr lang="ja-JP" altLang="en-US" b="1" dirty="0"/>
              <a:t>モデル</a:t>
            </a:r>
            <a:endParaRPr kumimoji="1" lang="en-US" altLang="ja-JP" b="1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B1231E43-F692-8E7D-3399-D5A729516FCF}"/>
              </a:ext>
            </a:extLst>
          </p:cNvPr>
          <p:cNvSpPr txBox="1"/>
          <p:nvPr/>
        </p:nvSpPr>
        <p:spPr>
          <a:xfrm>
            <a:off x="2827453" y="3678200"/>
            <a:ext cx="3583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皮下インスリン動態サブモデル</a:t>
            </a:r>
          </a:p>
        </p:txBody>
      </p:sp>
    </p:spTree>
    <p:extLst>
      <p:ext uri="{BB962C8B-B14F-4D97-AF65-F5344CB8AC3E}">
        <p14:creationId xmlns:p14="http://schemas.microsoft.com/office/powerpoint/2010/main" val="2816290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2A35C6-2FFB-6DC4-F7EB-A03D42A817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正方形/長方形 1">
                <a:extLst>
                  <a:ext uri="{FF2B5EF4-FFF2-40B4-BE49-F238E27FC236}">
                    <a16:creationId xmlns:a16="http://schemas.microsoft.com/office/drawing/2014/main" id="{0F6252B7-095C-E644-1AAB-5507E93E3BB2}"/>
                  </a:ext>
                </a:extLst>
              </p:cNvPr>
              <p:cNvSpPr/>
              <p:nvPr/>
            </p:nvSpPr>
            <p:spPr>
              <a:xfrm>
                <a:off x="3164503" y="1303634"/>
                <a:ext cx="3755309" cy="1009810"/>
              </a:xfrm>
              <a:prstGeom prst="rect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ja-JP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mPr>
                        <m:mr>
                          <m:e>
                            <m:r>
                              <a:rPr lang="en-US" altLang="ja-JP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𝜹</m:t>
                            </m:r>
                            <m:r>
                              <a:rPr lang="en-US" altLang="ja-JP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𝒙</m:t>
                            </m:r>
                            <m:r>
                              <a:rPr lang="en-US" altLang="ja-JP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(</m:t>
                            </m:r>
                            <m:r>
                              <a:rPr lang="en-US" altLang="ja-JP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𝒕</m:t>
                            </m:r>
                            <m:r>
                              <a:rPr lang="en-US" altLang="ja-JP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)=</m:t>
                            </m:r>
                            <m:sSub>
                              <m:sSubPr>
                                <m:ctrlPr>
                                  <a:rPr lang="en-US" altLang="ja-JP" sz="1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𝑨</m:t>
                                </m:r>
                              </m:e>
                              <m:sub>
                                <m:r>
                                  <a:rPr lang="en-US" altLang="ja-JP" sz="1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𝒅</m:t>
                                </m:r>
                              </m:sub>
                            </m:sSub>
                            <m:r>
                              <a:rPr lang="en-US" altLang="ja-JP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𝜹</m:t>
                            </m:r>
                            <m:r>
                              <a:rPr lang="en-US" altLang="ja-JP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𝒙</m:t>
                            </m:r>
                            <m:r>
                              <a:rPr lang="en-US" altLang="ja-JP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(</m:t>
                            </m:r>
                            <m:r>
                              <a:rPr lang="en-US" altLang="ja-JP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𝒕</m:t>
                            </m:r>
                            <m:r>
                              <a:rPr lang="en-US" altLang="ja-JP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)+</m:t>
                            </m:r>
                            <m:sSub>
                              <m:sSubPr>
                                <m:ctrlPr>
                                  <a:rPr lang="en-US" altLang="ja-JP" sz="1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𝑩</m:t>
                                </m:r>
                              </m:e>
                              <m:sub>
                                <m:r>
                                  <a:rPr lang="en-US" altLang="ja-JP" sz="1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𝒅</m:t>
                                </m:r>
                                <m:r>
                                  <a:rPr lang="en-US" altLang="ja-JP" sz="1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altLang="ja-JP" sz="1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𝜹</m:t>
                            </m:r>
                            <m:r>
                              <a:rPr lang="en-US" altLang="ja-JP" sz="1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𝒖</m:t>
                            </m:r>
                            <m:r>
                              <a:rPr lang="en-US" altLang="ja-JP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(</m:t>
                            </m:r>
                            <m:r>
                              <a:rPr lang="en-US" altLang="ja-JP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𝒕</m:t>
                            </m:r>
                            <m:r>
                              <a:rPr lang="en-US" altLang="ja-JP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)+</m:t>
                            </m:r>
                            <m:sSub>
                              <m:sSubPr>
                                <m:ctrlPr>
                                  <a:rPr lang="en-US" altLang="ja-JP" sz="1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𝑩</m:t>
                                </m:r>
                              </m:e>
                              <m:sub>
                                <m:r>
                                  <a:rPr lang="en-US" altLang="ja-JP" sz="1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𝒅</m:t>
                                </m:r>
                                <m:r>
                                  <a:rPr lang="en-US" altLang="ja-JP" sz="1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𝟐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ja-JP" sz="1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altLang="ja-JP" sz="1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𝒂</m:t>
                                </m:r>
                              </m:sub>
                            </m:sSub>
                            <m:r>
                              <a:rPr lang="en-US" altLang="ja-JP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(</m:t>
                            </m:r>
                            <m:r>
                              <a:rPr lang="en-US" altLang="ja-JP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𝒕</m:t>
                            </m:r>
                            <m:r>
                              <a:rPr lang="en-US" altLang="ja-JP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)</m:t>
                            </m:r>
                            <m:r>
                              <m:rPr>
                                <m:nor/>
                              </m:rPr>
                              <a:rPr lang="en-US" altLang="ja-JP" sz="1400" b="1" dirty="0">
                                <a:latin typeface="Hiragino Kaku Gothic ProN W3" panose="020B0300000000000000" pitchFamily="34" charset="-128"/>
                                <a:ea typeface="Hiragino Kaku Gothic ProN W3" panose="020B0300000000000000" pitchFamily="34" charset="-128"/>
                                <a:cs typeface="Arial" panose="020B0604020202020204" pitchFamily="34" charset="0"/>
                              </a:rPr>
                              <m:t> </m:t>
                            </m:r>
                          </m:e>
                        </m:mr>
                        <m:mr>
                          <m:e>
                            <m:r>
                              <a:rPr lang="en-US" altLang="ja-JP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𝑮</m:t>
                            </m:r>
                            <m:d>
                              <m:dPr>
                                <m:ctrlPr>
                                  <a:rPr lang="en-US" altLang="ja-JP" sz="1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sz="1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𝒕</m:t>
                                </m:r>
                              </m:e>
                            </m:d>
                            <m:r>
                              <a:rPr lang="en-US" altLang="ja-JP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=</m:t>
                            </m:r>
                            <m:r>
                              <a:rPr lang="en-US" altLang="ja-JP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𝑪</m:t>
                            </m:r>
                            <m:r>
                              <a:rPr lang="en-US" altLang="ja-JP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𝜹</m:t>
                            </m:r>
                            <m:r>
                              <a:rPr lang="en-US" altLang="ja-JP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𝒙</m:t>
                            </m:r>
                            <m:r>
                              <a:rPr lang="en-US" altLang="ja-JP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(</m:t>
                            </m:r>
                            <m:r>
                              <a:rPr lang="en-US" altLang="ja-JP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𝒕</m:t>
                            </m:r>
                            <m:r>
                              <a:rPr lang="en-US" altLang="ja-JP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)</m:t>
                            </m:r>
                          </m:e>
                        </m:mr>
                      </m:m>
                    </m:oMath>
                  </m:oMathPara>
                </a14:m>
                <a:endParaRPr lang="en-US" altLang="ja-JP" sz="1400" b="1" dirty="0">
                  <a:latin typeface="Hiragino Kaku Gothic ProN W3" panose="020B0300000000000000" pitchFamily="34" charset="-128"/>
                  <a:ea typeface="Hiragino Kaku Gothic ProN W3" panose="020B0300000000000000" pitchFamily="34" charset="-128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正方形/長方形 1">
                <a:extLst>
                  <a:ext uri="{FF2B5EF4-FFF2-40B4-BE49-F238E27FC236}">
                    <a16:creationId xmlns:a16="http://schemas.microsoft.com/office/drawing/2014/main" id="{0F6252B7-095C-E644-1AAB-5507E93E3B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4503" y="1303634"/>
                <a:ext cx="3755309" cy="10098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5400"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264C06B6-33A0-0DFB-EC98-84A167E1993C}"/>
                  </a:ext>
                </a:extLst>
              </p:cNvPr>
              <p:cNvSpPr txBox="1"/>
              <p:nvPr/>
            </p:nvSpPr>
            <p:spPr>
              <a:xfrm>
                <a:off x="7798692" y="1303634"/>
                <a:ext cx="48551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264C06B6-33A0-0DFB-EC98-84A167E199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8692" y="1303634"/>
                <a:ext cx="485518" cy="276999"/>
              </a:xfrm>
              <a:prstGeom prst="rect">
                <a:avLst/>
              </a:prstGeom>
              <a:blipFill>
                <a:blip r:embed="rId4"/>
                <a:stretch>
                  <a:fillRect l="-2500" r="-15000" b="-347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9762DB50-D3B2-F38B-9EE4-390C2B2EDC1B}"/>
              </a:ext>
            </a:extLst>
          </p:cNvPr>
          <p:cNvCxnSpPr>
            <a:cxnSpLocks/>
          </p:cNvCxnSpPr>
          <p:nvPr/>
        </p:nvCxnSpPr>
        <p:spPr>
          <a:xfrm flipV="1">
            <a:off x="7129516" y="5681780"/>
            <a:ext cx="0" cy="75086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BF4B9958-67C0-ABE8-EE04-876A028D66F2}"/>
                  </a:ext>
                </a:extLst>
              </p:cNvPr>
              <p:cNvSpPr txBox="1"/>
              <p:nvPr/>
            </p:nvSpPr>
            <p:spPr>
              <a:xfrm>
                <a:off x="1731073" y="1326365"/>
                <a:ext cx="61805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BF4B9958-67C0-ABE8-EE04-876A028D66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1073" y="1326365"/>
                <a:ext cx="618054" cy="276999"/>
              </a:xfrm>
              <a:prstGeom prst="rect">
                <a:avLst/>
              </a:prstGeom>
              <a:blipFill>
                <a:blip r:embed="rId5"/>
                <a:stretch>
                  <a:fillRect l="-8163" r="-14286" b="-347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80D21EAC-5265-47B0-CB01-7A2B4D28ED50}"/>
                  </a:ext>
                </a:extLst>
              </p:cNvPr>
              <p:cNvSpPr txBox="1"/>
              <p:nvPr/>
            </p:nvSpPr>
            <p:spPr>
              <a:xfrm>
                <a:off x="1546415" y="1768391"/>
                <a:ext cx="75123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𝑖𝑛𝑠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80D21EAC-5265-47B0-CB01-7A2B4D28ED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6415" y="1768391"/>
                <a:ext cx="751231" cy="276999"/>
              </a:xfrm>
              <a:prstGeom prst="rect">
                <a:avLst/>
              </a:prstGeom>
              <a:blipFill>
                <a:blip r:embed="rId6"/>
                <a:stretch>
                  <a:fillRect l="-1667" t="-4348" r="-10000" b="-304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4C23108E-42CF-DEF3-4A81-9EADD34E93C7}"/>
                  </a:ext>
                </a:extLst>
              </p:cNvPr>
              <p:cNvSpPr txBox="1"/>
              <p:nvPr/>
            </p:nvSpPr>
            <p:spPr>
              <a:xfrm>
                <a:off x="7219561" y="6155787"/>
                <a:ext cx="6223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4C23108E-42CF-DEF3-4A81-9EADD34E93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9561" y="6155787"/>
                <a:ext cx="622350" cy="276999"/>
              </a:xfrm>
              <a:prstGeom prst="rect">
                <a:avLst/>
              </a:prstGeom>
              <a:blipFill>
                <a:blip r:embed="rId7"/>
                <a:stretch>
                  <a:fillRect l="-8000" r="-12000" b="-347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2736325C-3133-05B4-E2C9-C3693BDAD76B}"/>
                  </a:ext>
                </a:extLst>
              </p:cNvPr>
              <p:cNvSpPr txBox="1"/>
              <p:nvPr/>
            </p:nvSpPr>
            <p:spPr>
              <a:xfrm>
                <a:off x="11025370" y="4291993"/>
                <a:ext cx="4898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ja-JP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2736325C-3133-05B4-E2C9-C3693BDAD7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5370" y="4291993"/>
                <a:ext cx="489814" cy="276999"/>
              </a:xfrm>
              <a:prstGeom prst="rect">
                <a:avLst/>
              </a:prstGeom>
              <a:blipFill>
                <a:blip r:embed="rId8"/>
                <a:stretch>
                  <a:fillRect l="-7692" t="-13043" r="-15385" b="-347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D6DE83A2-B779-411A-5928-AEFE1A82B4D8}"/>
                  </a:ext>
                </a:extLst>
              </p:cNvPr>
              <p:cNvSpPr txBox="1"/>
              <p:nvPr/>
            </p:nvSpPr>
            <p:spPr>
              <a:xfrm>
                <a:off x="7798692" y="1774276"/>
                <a:ext cx="51110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D6DE83A2-B779-411A-5928-AEFE1A82B4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8692" y="1774276"/>
                <a:ext cx="511102" cy="276999"/>
              </a:xfrm>
              <a:prstGeom prst="rect">
                <a:avLst/>
              </a:prstGeom>
              <a:blipFill>
                <a:blip r:embed="rId9"/>
                <a:stretch>
                  <a:fillRect l="-7143" r="-11905" b="-347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05E864A-F770-C0E3-FB81-0863306B9C23}"/>
                  </a:ext>
                </a:extLst>
              </p:cNvPr>
              <p:cNvSpPr txBox="1"/>
              <p:nvPr/>
            </p:nvSpPr>
            <p:spPr>
              <a:xfrm>
                <a:off x="3646509" y="5140720"/>
                <a:ext cx="7555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𝑖𝑛𝑠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05E864A-F770-C0E3-FB81-0863306B9C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6509" y="5140720"/>
                <a:ext cx="755528" cy="276999"/>
              </a:xfrm>
              <a:prstGeom prst="rect">
                <a:avLst/>
              </a:prstGeom>
              <a:blipFill>
                <a:blip r:embed="rId10"/>
                <a:stretch>
                  <a:fillRect l="-3333" r="-10000" b="-347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CA109669-7CF8-48FD-CA89-6B7B9E9BB5DF}"/>
              </a:ext>
            </a:extLst>
          </p:cNvPr>
          <p:cNvCxnSpPr>
            <a:cxnSpLocks/>
          </p:cNvCxnSpPr>
          <p:nvPr/>
        </p:nvCxnSpPr>
        <p:spPr>
          <a:xfrm>
            <a:off x="1800105" y="2109430"/>
            <a:ext cx="136439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586E5A9B-E1F9-2B64-28BD-12075E7644E0}"/>
              </a:ext>
            </a:extLst>
          </p:cNvPr>
          <p:cNvCxnSpPr>
            <a:cxnSpLocks/>
          </p:cNvCxnSpPr>
          <p:nvPr/>
        </p:nvCxnSpPr>
        <p:spPr>
          <a:xfrm>
            <a:off x="2297646" y="2129442"/>
            <a:ext cx="0" cy="2915896"/>
          </a:xfrm>
          <a:prstGeom prst="line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3C068F64-EDA5-6581-1055-5B57FF413F1D}"/>
              </a:ext>
            </a:extLst>
          </p:cNvPr>
          <p:cNvCxnSpPr>
            <a:cxnSpLocks/>
          </p:cNvCxnSpPr>
          <p:nvPr/>
        </p:nvCxnSpPr>
        <p:spPr>
          <a:xfrm>
            <a:off x="3536319" y="5046338"/>
            <a:ext cx="1179740" cy="1"/>
          </a:xfrm>
          <a:prstGeom prst="straightConnector1">
            <a:avLst/>
          </a:prstGeom>
          <a:ln>
            <a:solidFill>
              <a:schemeClr val="dk1"/>
            </a:solidFill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1CFEA2BF-BEA8-7B55-63C7-EA3BA9746AFF}"/>
              </a:ext>
            </a:extLst>
          </p:cNvPr>
          <p:cNvCxnSpPr>
            <a:cxnSpLocks/>
          </p:cNvCxnSpPr>
          <p:nvPr/>
        </p:nvCxnSpPr>
        <p:spPr>
          <a:xfrm>
            <a:off x="2312636" y="5046337"/>
            <a:ext cx="4805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95D8930B-9FD7-8287-89CB-30C1C76AF876}"/>
              </a:ext>
            </a:extLst>
          </p:cNvPr>
          <p:cNvCxnSpPr/>
          <p:nvPr/>
        </p:nvCxnSpPr>
        <p:spPr>
          <a:xfrm flipV="1">
            <a:off x="3164503" y="4872118"/>
            <a:ext cx="356826" cy="174219"/>
          </a:xfrm>
          <a:prstGeom prst="line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472FEB74-967E-6747-87F1-7433DFFD2A96}"/>
              </a:ext>
            </a:extLst>
          </p:cNvPr>
          <p:cNvCxnSpPr>
            <a:cxnSpLocks/>
          </p:cNvCxnSpPr>
          <p:nvPr/>
        </p:nvCxnSpPr>
        <p:spPr>
          <a:xfrm>
            <a:off x="2738805" y="5049461"/>
            <a:ext cx="425698" cy="0"/>
          </a:xfrm>
          <a:prstGeom prst="line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3111C879-76B1-53D7-068E-1455961A2733}"/>
              </a:ext>
            </a:extLst>
          </p:cNvPr>
          <p:cNvCxnSpPr>
            <a:cxnSpLocks/>
          </p:cNvCxnSpPr>
          <p:nvPr/>
        </p:nvCxnSpPr>
        <p:spPr>
          <a:xfrm>
            <a:off x="1800105" y="1684338"/>
            <a:ext cx="136439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7DFCC31C-10DA-FC4C-CD0C-DC727B3B3D68}"/>
              </a:ext>
            </a:extLst>
          </p:cNvPr>
          <p:cNvCxnSpPr>
            <a:cxnSpLocks/>
          </p:cNvCxnSpPr>
          <p:nvPr/>
        </p:nvCxnSpPr>
        <p:spPr>
          <a:xfrm>
            <a:off x="6919812" y="1684338"/>
            <a:ext cx="136439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F3134CA9-DE70-0A26-A612-8C8C985FAA00}"/>
              </a:ext>
            </a:extLst>
          </p:cNvPr>
          <p:cNvCxnSpPr>
            <a:cxnSpLocks/>
          </p:cNvCxnSpPr>
          <p:nvPr/>
        </p:nvCxnSpPr>
        <p:spPr>
          <a:xfrm>
            <a:off x="6919812" y="2109430"/>
            <a:ext cx="136439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861BA621-9AD6-75E7-D9CC-1890015B6CBA}"/>
              </a:ext>
            </a:extLst>
          </p:cNvPr>
          <p:cNvCxnSpPr>
            <a:cxnSpLocks/>
          </p:cNvCxnSpPr>
          <p:nvPr/>
        </p:nvCxnSpPr>
        <p:spPr>
          <a:xfrm>
            <a:off x="7377033" y="2109430"/>
            <a:ext cx="0" cy="745204"/>
          </a:xfrm>
          <a:prstGeom prst="line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8811CCDC-7CD2-4EDC-5E18-0B1737DED7C6}"/>
              </a:ext>
            </a:extLst>
          </p:cNvPr>
          <p:cNvCxnSpPr>
            <a:cxnSpLocks/>
          </p:cNvCxnSpPr>
          <p:nvPr/>
        </p:nvCxnSpPr>
        <p:spPr>
          <a:xfrm flipH="1">
            <a:off x="5833882" y="2843060"/>
            <a:ext cx="154315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DA44FA99-D61B-C0CB-21A4-5A8FC07F05B0}"/>
              </a:ext>
            </a:extLst>
          </p:cNvPr>
          <p:cNvCxnSpPr>
            <a:cxnSpLocks/>
          </p:cNvCxnSpPr>
          <p:nvPr/>
        </p:nvCxnSpPr>
        <p:spPr>
          <a:xfrm flipH="1">
            <a:off x="5475067" y="2843060"/>
            <a:ext cx="358815" cy="0"/>
          </a:xfrm>
          <a:prstGeom prst="line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F1E355C7-9024-BA38-867D-69FD2BE22B8D}"/>
              </a:ext>
            </a:extLst>
          </p:cNvPr>
          <p:cNvCxnSpPr>
            <a:cxnSpLocks/>
          </p:cNvCxnSpPr>
          <p:nvPr/>
        </p:nvCxnSpPr>
        <p:spPr>
          <a:xfrm flipH="1" flipV="1">
            <a:off x="5104677" y="2660759"/>
            <a:ext cx="370390" cy="182301"/>
          </a:xfrm>
          <a:prstGeom prst="line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C01CA9FA-77AF-9277-F057-1835BCE3C14A}"/>
              </a:ext>
            </a:extLst>
          </p:cNvPr>
          <p:cNvCxnSpPr>
            <a:cxnSpLocks/>
          </p:cNvCxnSpPr>
          <p:nvPr/>
        </p:nvCxnSpPr>
        <p:spPr>
          <a:xfrm flipH="1">
            <a:off x="3762014" y="2854634"/>
            <a:ext cx="1250066" cy="0"/>
          </a:xfrm>
          <a:prstGeom prst="line">
            <a:avLst/>
          </a:prstGeom>
          <a:ln>
            <a:prstDash val="dash"/>
            <a:headEnd w="sm" len="sm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95D2FC5B-72E5-FF31-B08E-A553E18A33BD}"/>
              </a:ext>
            </a:extLst>
          </p:cNvPr>
          <p:cNvCxnSpPr>
            <a:cxnSpLocks/>
          </p:cNvCxnSpPr>
          <p:nvPr/>
        </p:nvCxnSpPr>
        <p:spPr>
          <a:xfrm flipV="1">
            <a:off x="3743520" y="2854634"/>
            <a:ext cx="18494" cy="1285471"/>
          </a:xfrm>
          <a:prstGeom prst="line">
            <a:avLst/>
          </a:prstGeom>
          <a:ln>
            <a:prstDash val="dash"/>
            <a:headEnd w="sm" len="sm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E18D4156-48B4-EAB9-5EF0-4CCF90C92FB6}"/>
              </a:ext>
            </a:extLst>
          </p:cNvPr>
          <p:cNvCxnSpPr>
            <a:cxnSpLocks/>
          </p:cNvCxnSpPr>
          <p:nvPr/>
        </p:nvCxnSpPr>
        <p:spPr>
          <a:xfrm>
            <a:off x="3749685" y="4140105"/>
            <a:ext cx="939055" cy="0"/>
          </a:xfrm>
          <a:prstGeom prst="straightConnector1">
            <a:avLst/>
          </a:prstGeom>
          <a:ln>
            <a:solidFill>
              <a:schemeClr val="dk1"/>
            </a:solidFill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E650015F-D18C-2D79-BB7A-976543FE7772}"/>
                  </a:ext>
                </a:extLst>
              </p:cNvPr>
              <p:cNvSpPr txBox="1"/>
              <p:nvPr/>
            </p:nvSpPr>
            <p:spPr>
              <a:xfrm>
                <a:off x="4111199" y="2529270"/>
                <a:ext cx="51539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E650015F-D18C-2D79-BB7A-976543FE77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1199" y="2529270"/>
                <a:ext cx="515398" cy="276999"/>
              </a:xfrm>
              <a:prstGeom prst="rect">
                <a:avLst/>
              </a:prstGeom>
              <a:blipFill>
                <a:blip r:embed="rId11"/>
                <a:stretch>
                  <a:fillRect l="-7143" t="-4545" r="-14286" b="-3636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D737441F-7AA5-467F-3E89-4F0CFBB4AA4E}"/>
              </a:ext>
            </a:extLst>
          </p:cNvPr>
          <p:cNvCxnSpPr>
            <a:cxnSpLocks/>
          </p:cNvCxnSpPr>
          <p:nvPr/>
        </p:nvCxnSpPr>
        <p:spPr>
          <a:xfrm>
            <a:off x="10320454" y="4659610"/>
            <a:ext cx="1179740" cy="1"/>
          </a:xfrm>
          <a:prstGeom prst="straightConnector1">
            <a:avLst/>
          </a:prstGeom>
          <a:ln>
            <a:solidFill>
              <a:schemeClr val="dk1"/>
            </a:solidFill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3784301F-0DD2-F2CF-BA0A-853318B39C3E}"/>
              </a:ext>
            </a:extLst>
          </p:cNvPr>
          <p:cNvGrpSpPr/>
          <p:nvPr/>
        </p:nvGrpSpPr>
        <p:grpSpPr>
          <a:xfrm>
            <a:off x="4683414" y="3455568"/>
            <a:ext cx="5633658" cy="2226212"/>
            <a:chOff x="4683414" y="3455568"/>
            <a:chExt cx="5633658" cy="2226212"/>
          </a:xfrm>
        </p:grpSpPr>
        <p:grpSp>
          <p:nvGrpSpPr>
            <p:cNvPr id="30" name="グループ化 29">
              <a:extLst>
                <a:ext uri="{FF2B5EF4-FFF2-40B4-BE49-F238E27FC236}">
                  <a16:creationId xmlns:a16="http://schemas.microsoft.com/office/drawing/2014/main" id="{B912F801-AA65-10C9-7546-3FEEB873B96D}"/>
                </a:ext>
              </a:extLst>
            </p:cNvPr>
            <p:cNvGrpSpPr/>
            <p:nvPr/>
          </p:nvGrpSpPr>
          <p:grpSpPr>
            <a:xfrm>
              <a:off x="4683414" y="3455568"/>
              <a:ext cx="5633658" cy="2226212"/>
              <a:chOff x="4075607" y="3365817"/>
              <a:chExt cx="6246056" cy="2226212"/>
            </a:xfrm>
          </p:grpSpPr>
          <p:sp>
            <p:nvSpPr>
              <p:cNvPr id="32" name="正方形/長方形 31">
                <a:extLst>
                  <a:ext uri="{FF2B5EF4-FFF2-40B4-BE49-F238E27FC236}">
                    <a16:creationId xmlns:a16="http://schemas.microsoft.com/office/drawing/2014/main" id="{D71EABF9-0BE3-FB18-3448-DF958C02090B}"/>
                  </a:ext>
                </a:extLst>
              </p:cNvPr>
              <p:cNvSpPr/>
              <p:nvPr/>
            </p:nvSpPr>
            <p:spPr>
              <a:xfrm>
                <a:off x="4075607" y="3365817"/>
                <a:ext cx="6246056" cy="2226212"/>
              </a:xfrm>
              <a:prstGeom prst="rect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正方形/長方形 32">
                    <a:extLst>
                      <a:ext uri="{FF2B5EF4-FFF2-40B4-BE49-F238E27FC236}">
                        <a16:creationId xmlns:a16="http://schemas.microsoft.com/office/drawing/2014/main" id="{A22CA85D-B898-C5B2-0072-AC615D89DCEF}"/>
                      </a:ext>
                    </a:extLst>
                  </p:cNvPr>
                  <p:cNvSpPr/>
                  <p:nvPr/>
                </p:nvSpPr>
                <p:spPr>
                  <a:xfrm>
                    <a:off x="4357733" y="4204362"/>
                    <a:ext cx="2335906" cy="870681"/>
                  </a:xfrm>
                  <a:prstGeom prst="rect">
                    <a:avLst/>
                  </a:prstGeom>
                  <a:ln w="254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type m:val="noBar"/>
                              <m:ctrlPr>
                                <a:rPr kumimoji="1" lang="en-US" altLang="ja-JP" sz="1000" b="1" i="1" smtClean="0">
                                  <a:latin typeface="Cambria Math" panose="02040503050406030204" pitchFamily="18" charset="0"/>
                                  <a:ea typeface="Hiragino Kaku Gothic ProN W3" panose="020B0300000000000000" pitchFamily="34" charset="-128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ja-JP" altLang="en-US" sz="1000" b="1" i="1">
                                  <a:latin typeface="Cambria Math" panose="02040503050406030204" pitchFamily="18" charset="0"/>
                                  <a:ea typeface="Hiragino Kaku Gothic ProN W3" panose="020B0300000000000000" pitchFamily="34" charset="-128"/>
                                  <a:cs typeface="Arial" panose="020B0604020202020204" pitchFamily="34" charset="0"/>
                                </a:rPr>
                                <m:t>𝜹</m:t>
                              </m:r>
                              <m:sSub>
                                <m:sSubPr>
                                  <m:ctrlPr>
                                    <a:rPr lang="en-US" altLang="ja-JP" sz="1000" b="1" i="1">
                                      <a:latin typeface="Cambria Math" panose="02040503050406030204" pitchFamily="18" charset="0"/>
                                      <a:ea typeface="Hiragino Kaku Gothic ProN W3" panose="020B0300000000000000" pitchFamily="34" charset="-128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ja-JP" sz="1000" b="1" i="1" smtClean="0">
                                          <a:latin typeface="Cambria Math" panose="02040503050406030204" pitchFamily="18" charset="0"/>
                                          <a:ea typeface="Hiragino Kaku Gothic ProN W3" panose="020B0300000000000000" pitchFamily="34" charset="-128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ja-JP" sz="1000" b="1" i="1" smtClean="0">
                                          <a:latin typeface="Cambria Math" panose="02040503050406030204" pitchFamily="18" charset="0"/>
                                          <a:ea typeface="Hiragino Kaku Gothic ProN W3" panose="020B0300000000000000" pitchFamily="34" charset="-128"/>
                                          <a:cs typeface="Arial" panose="020B0604020202020204" pitchFamily="34" charset="0"/>
                                        </a:rPr>
                                        <m:t>𝒙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ja-JP" sz="1000" b="1" i="1">
                                      <a:latin typeface="Cambria Math" panose="02040503050406030204" pitchFamily="18" charset="0"/>
                                      <a:ea typeface="Hiragino Kaku Gothic ProN W3" panose="020B0300000000000000" pitchFamily="34" charset="-128"/>
                                      <a:cs typeface="Arial" panose="020B0604020202020204" pitchFamily="34" charset="0"/>
                                    </a:rPr>
                                    <m:t>𝟐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ja-JP" sz="1000" b="1" i="1" smtClean="0">
                                      <a:latin typeface="Cambria Math" panose="02040503050406030204" pitchFamily="18" charset="0"/>
                                      <a:ea typeface="Hiragino Kaku Gothic ProN W3" panose="020B0300000000000000" pitchFamily="34" charset="-128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1000" b="1" i="1" smtClean="0">
                                      <a:latin typeface="Cambria Math" panose="02040503050406030204" pitchFamily="18" charset="0"/>
                                      <a:ea typeface="Hiragino Kaku Gothic ProN W3" panose="020B0300000000000000" pitchFamily="34" charset="-128"/>
                                      <a:cs typeface="Arial" panose="020B0604020202020204" pitchFamily="34" charset="0"/>
                                    </a:rPr>
                                    <m:t>𝒌</m:t>
                                  </m:r>
                                  <m:r>
                                    <a:rPr lang="en-US" altLang="ja-JP" sz="1000" b="1" i="1" smtClean="0">
                                      <a:latin typeface="Cambria Math" panose="02040503050406030204" pitchFamily="18" charset="0"/>
                                      <a:ea typeface="Hiragino Kaku Gothic ProN W3" panose="020B0300000000000000" pitchFamily="34" charset="-128"/>
                                      <a:cs typeface="Arial" panose="020B0604020202020204" pitchFamily="34" charset="0"/>
                                    </a:rPr>
                                    <m:t>+</m:t>
                                  </m:r>
                                  <m:r>
                                    <a:rPr lang="en-US" altLang="ja-JP" sz="1000" b="1" i="1" smtClean="0">
                                      <a:latin typeface="Cambria Math" panose="02040503050406030204" pitchFamily="18" charset="0"/>
                                      <a:ea typeface="Hiragino Kaku Gothic ProN W3" panose="020B0300000000000000" pitchFamily="34" charset="-128"/>
                                      <a:cs typeface="Arial" panose="020B0604020202020204" pitchFamily="34" charset="0"/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a:rPr lang="en-US" altLang="ja-JP" sz="1000" b="1" i="1">
                                  <a:latin typeface="Cambria Math" panose="02040503050406030204" pitchFamily="18" charset="0"/>
                                  <a:ea typeface="Hiragino Kaku Gothic ProN W3" panose="020B0300000000000000" pitchFamily="34" charset="-128"/>
                                  <a:cs typeface="Arial" panose="020B0604020202020204" pitchFamily="34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ja-JP" sz="1000" b="1" i="1">
                                      <a:latin typeface="Cambria Math" panose="02040503050406030204" pitchFamily="18" charset="0"/>
                                      <a:ea typeface="Hiragino Kaku Gothic ProN W3" panose="020B0300000000000000" pitchFamily="34" charset="-128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000" b="1" i="1">
                                      <a:latin typeface="Cambria Math" panose="02040503050406030204" pitchFamily="18" charset="0"/>
                                      <a:ea typeface="Hiragino Kaku Gothic ProN W3" panose="020B0300000000000000" pitchFamily="34" charset="-128"/>
                                      <a:cs typeface="Arial" panose="020B0604020202020204" pitchFamily="34" charset="0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lang="en-US" altLang="ja-JP" sz="1000" b="1" i="1">
                                      <a:latin typeface="Cambria Math" panose="02040503050406030204" pitchFamily="18" charset="0"/>
                                      <a:ea typeface="Hiragino Kaku Gothic ProN W3" panose="020B0300000000000000" pitchFamily="34" charset="-128"/>
                                      <a:cs typeface="Arial" panose="020B0604020202020204" pitchFamily="34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altLang="ja-JP" sz="1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𝜹</m:t>
                              </m:r>
                              <m:sSub>
                                <m:sSubPr>
                                  <m:ctrlPr>
                                    <a:rPr lang="en-US" altLang="ja-JP" sz="10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ja-JP" sz="10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ja-JP" sz="10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𝒙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ja-JP" sz="10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𝟐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ja-JP" sz="10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10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𝒌</m:t>
                                  </m:r>
                                </m:e>
                              </m:d>
                              <m:r>
                                <a:rPr lang="en-US" altLang="ja-JP" sz="1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ja-JP" sz="10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0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𝑩</m:t>
                                  </m:r>
                                </m:e>
                                <m:sub>
                                  <m:r>
                                    <a:rPr lang="en-US" altLang="ja-JP" sz="10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altLang="ja-JP" sz="1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𝜹</m:t>
                              </m:r>
                              <m:r>
                                <a:rPr lang="en-US" altLang="ja-JP" sz="1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𝒖</m:t>
                              </m:r>
                              <m:r>
                                <a:rPr lang="en-US" altLang="ja-JP" sz="1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[</m:t>
                              </m:r>
                              <m:r>
                                <a:rPr lang="en-US" altLang="ja-JP" sz="1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𝒌</m:t>
                              </m:r>
                              <m:r>
                                <a:rPr lang="en-US" altLang="ja-JP" sz="1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]</m:t>
                              </m:r>
                              <m:r>
                                <m:rPr>
                                  <m:nor/>
                                </m:rPr>
                                <a:rPr lang="ja-JP" altLang="en-US" sz="1000" b="1">
                                  <a:latin typeface="Hiragino Kaku Gothic ProN W3" panose="020B0300000000000000" pitchFamily="34" charset="-128"/>
                                  <a:ea typeface="Hiragino Kaku Gothic ProN W3" panose="020B0300000000000000" pitchFamily="34" charset="-128"/>
                                  <a:cs typeface="Arial" panose="020B0604020202020204" pitchFamily="34" charset="0"/>
                                </a:rPr>
                                <m:t> </m:t>
                              </m:r>
                            </m:num>
                            <m:den>
                              <m:r>
                                <a:rPr kumimoji="1" lang="en-US" altLang="ja-JP" sz="1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𝜹</m:t>
                              </m:r>
                              <m:acc>
                                <m:accPr>
                                  <m:chr m:val="̂"/>
                                  <m:ctrlPr>
                                    <a:rPr kumimoji="1" lang="en-US" altLang="ja-JP" sz="10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ja-JP" sz="10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𝑰</m:t>
                                  </m:r>
                                </m:e>
                              </m:acc>
                              <m:r>
                                <a:rPr kumimoji="1" lang="en-US" altLang="ja-JP" sz="1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[</m:t>
                              </m:r>
                              <m:r>
                                <a:rPr kumimoji="1" lang="en-US" altLang="ja-JP" sz="1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𝒌</m:t>
                              </m:r>
                              <m:r>
                                <a:rPr kumimoji="1" lang="en-US" altLang="ja-JP" sz="1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]=</m:t>
                              </m:r>
                              <m:sSub>
                                <m:sSubPr>
                                  <m:ctrlPr>
                                    <a:rPr kumimoji="1" lang="en-US" altLang="ja-JP" sz="10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0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kumimoji="1" lang="en-US" altLang="ja-JP" sz="10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kumimoji="1" lang="en-US" altLang="ja-JP" sz="1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𝜹</m:t>
                              </m:r>
                              <m:sSub>
                                <m:sSubPr>
                                  <m:ctrlPr>
                                    <a:rPr kumimoji="1" lang="en-US" altLang="ja-JP" sz="10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kumimoji="1" lang="en-US" altLang="ja-JP" sz="10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ja-JP" sz="10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𝒙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1" lang="en-US" altLang="ja-JP" sz="10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kumimoji="1" lang="en-US" altLang="ja-JP" sz="1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[</m:t>
                              </m:r>
                              <m:r>
                                <a:rPr kumimoji="1" lang="en-US" altLang="ja-JP" sz="1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𝒌</m:t>
                              </m:r>
                              <m:r>
                                <a:rPr kumimoji="1" lang="en-US" altLang="ja-JP" sz="1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]</m:t>
                              </m:r>
                            </m:den>
                          </m:f>
                        </m:oMath>
                      </m:oMathPara>
                    </a14:m>
                    <a:endParaRPr kumimoji="1" lang="ja-JP" altLang="en-US" sz="1000" b="1" dirty="0">
                      <a:latin typeface="Hiragino Kaku Gothic ProN W3" panose="020B0300000000000000" pitchFamily="34" charset="-128"/>
                      <a:ea typeface="Hiragino Kaku Gothic ProN W3" panose="020B0300000000000000" pitchFamily="34" charset="-128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5" name="正方形/長方形 24">
                    <a:extLst>
                      <a:ext uri="{FF2B5EF4-FFF2-40B4-BE49-F238E27FC236}">
                        <a16:creationId xmlns:a16="http://schemas.microsoft.com/office/drawing/2014/main" id="{02DF8C08-6926-AB7C-B3C6-A2B64B29C5E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57733" y="4204362"/>
                    <a:ext cx="2335906" cy="870681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  <a:ln w="25400"/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正方形/長方形 33">
                    <a:extLst>
                      <a:ext uri="{FF2B5EF4-FFF2-40B4-BE49-F238E27FC236}">
                        <a16:creationId xmlns:a16="http://schemas.microsoft.com/office/drawing/2014/main" id="{05AEF9DA-5130-2DDA-2C9E-8391B7A27B5E}"/>
                      </a:ext>
                    </a:extLst>
                  </p:cNvPr>
                  <p:cNvSpPr/>
                  <p:nvPr/>
                </p:nvSpPr>
                <p:spPr>
                  <a:xfrm>
                    <a:off x="7270686" y="4289315"/>
                    <a:ext cx="2978925" cy="704266"/>
                  </a:xfrm>
                  <a:prstGeom prst="rect">
                    <a:avLst/>
                  </a:prstGeom>
                  <a:ln w="254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type m:val="noBar"/>
                              <m:ctrlPr>
                                <a:rPr kumimoji="1" lang="en-US" altLang="ja-JP" sz="1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1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𝜹</m:t>
                              </m:r>
                              <m:sSub>
                                <m:sSubPr>
                                  <m:ctrlPr>
                                    <a:rPr lang="en-US" altLang="ja-JP" sz="10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ja-JP" sz="10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ja-JP" sz="10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𝒙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ja-JP" sz="10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𝟑</m:t>
                                  </m:r>
                                </m:sub>
                              </m:sSub>
                              <m:r>
                                <a:rPr lang="en-US" altLang="ja-JP" sz="1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[</m:t>
                              </m:r>
                              <m:r>
                                <a:rPr lang="en-US" altLang="ja-JP" sz="1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𝒌</m:t>
                              </m:r>
                              <m:r>
                                <a:rPr lang="en-US" altLang="ja-JP" sz="1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</m:t>
                              </m:r>
                              <m:r>
                                <a:rPr lang="en-US" altLang="ja-JP" sz="1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𝟏</m:t>
                              </m:r>
                              <m:r>
                                <a:rPr lang="en-US" altLang="ja-JP" sz="1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]=</m:t>
                              </m:r>
                              <m:sSub>
                                <m:sSubPr>
                                  <m:ctrlPr>
                                    <a:rPr lang="en-US" altLang="ja-JP" sz="10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0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lang="en-US" altLang="ja-JP" sz="10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𝟑</m:t>
                                  </m:r>
                                </m:sub>
                              </m:sSub>
                              <m:r>
                                <a:rPr lang="en-US" altLang="ja-JP" sz="1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𝜹</m:t>
                              </m:r>
                              <m:sSub>
                                <m:sSubPr>
                                  <m:ctrlPr>
                                    <a:rPr lang="en-US" altLang="ja-JP" sz="10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ja-JP" sz="10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ja-JP" sz="10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𝒙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ja-JP" sz="10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𝟑</m:t>
                                  </m:r>
                                </m:sub>
                              </m:sSub>
                              <m:r>
                                <a:rPr lang="en-US" altLang="ja-JP" sz="1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[</m:t>
                              </m:r>
                              <m:r>
                                <a:rPr lang="en-US" altLang="ja-JP" sz="1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𝒌</m:t>
                              </m:r>
                              <m:r>
                                <a:rPr lang="en-US" altLang="ja-JP" sz="1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]+</m:t>
                              </m:r>
                              <m:sSub>
                                <m:sSubPr>
                                  <m:ctrlPr>
                                    <a:rPr lang="en-US" altLang="ja-JP" sz="10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0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𝑩</m:t>
                                  </m:r>
                                </m:e>
                                <m:sub>
                                  <m:r>
                                    <a:rPr lang="en-US" altLang="ja-JP" sz="10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𝟑𝟏</m:t>
                                  </m:r>
                                </m:sub>
                              </m:sSub>
                              <m:r>
                                <a:rPr lang="en-US" altLang="ja-JP" sz="1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𝜹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ja-JP" sz="10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sz="10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𝑰</m:t>
                                  </m:r>
                                </m:e>
                              </m:acc>
                              <m:r>
                                <a:rPr lang="en-US" altLang="ja-JP" sz="1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[</m:t>
                              </m:r>
                              <m:r>
                                <a:rPr lang="en-US" altLang="ja-JP" sz="1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𝒌</m:t>
                              </m:r>
                              <m:r>
                                <a:rPr lang="en-US" altLang="ja-JP" sz="1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]+</m:t>
                              </m:r>
                              <m:sSub>
                                <m:sSubPr>
                                  <m:ctrlPr>
                                    <a:rPr lang="en-US" altLang="ja-JP" sz="10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0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𝑩</m:t>
                                  </m:r>
                                </m:e>
                                <m:sub>
                                  <m:r>
                                    <a:rPr lang="en-US" altLang="ja-JP" sz="10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𝟑𝟐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sz="10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0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en-US" altLang="ja-JP" sz="10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𝒂</m:t>
                                  </m:r>
                                </m:sub>
                              </m:sSub>
                              <m:r>
                                <a:rPr lang="en-US" altLang="ja-JP" sz="1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[</m:t>
                              </m:r>
                              <m:r>
                                <a:rPr lang="en-US" altLang="ja-JP" sz="1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𝒌</m:t>
                              </m:r>
                              <m:r>
                                <a:rPr lang="en-US" altLang="ja-JP" sz="1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]</m:t>
                              </m:r>
                              <m:r>
                                <m:rPr>
                                  <m:nor/>
                                </m:rPr>
                                <a:rPr lang="en-US" altLang="ja-JP" sz="1000" b="1" dirty="0">
                                  <a:latin typeface="Hiragino Kaku Gothic ProN W3" panose="020B0300000000000000" pitchFamily="34" charset="-128"/>
                                  <a:ea typeface="Hiragino Kaku Gothic ProN W3" panose="020B0300000000000000" pitchFamily="34" charset="-128"/>
                                  <a:cs typeface="Arial" panose="020B0604020202020204" pitchFamily="34" charset="0"/>
                                </a:rPr>
                                <m:t> </m:t>
                              </m:r>
                            </m:num>
                            <m:den>
                              <m:r>
                                <a:rPr lang="en-US" altLang="ja-JP" sz="10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𝜹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ja-JP" sz="10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sz="10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𝑮</m:t>
                                  </m:r>
                                </m:e>
                              </m:acc>
                              <m:r>
                                <a:rPr lang="en-US" altLang="ja-JP" sz="10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[</m:t>
                              </m:r>
                              <m:r>
                                <a:rPr lang="en-US" altLang="ja-JP" sz="10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𝒌</m:t>
                              </m:r>
                              <m:r>
                                <a:rPr lang="en-US" altLang="ja-JP" sz="10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]=</m:t>
                              </m:r>
                              <m:sSub>
                                <m:sSubPr>
                                  <m:ctrlPr>
                                    <a:rPr kumimoji="1" lang="en-US" altLang="ja-JP" sz="10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0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kumimoji="1" lang="en-US" altLang="ja-JP" sz="10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𝟑</m:t>
                                  </m:r>
                                </m:sub>
                              </m:sSub>
                              <m:r>
                                <a:rPr kumimoji="1" lang="en-US" altLang="ja-JP" sz="1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𝜹</m:t>
                              </m:r>
                              <m:sSub>
                                <m:sSubPr>
                                  <m:ctrlPr>
                                    <a:rPr kumimoji="1" lang="en-US" altLang="ja-JP" sz="10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kumimoji="1" lang="en-US" altLang="ja-JP" sz="10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ja-JP" sz="10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𝒙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1" lang="en-US" altLang="ja-JP" sz="10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𝟑</m:t>
                                  </m:r>
                                </m:sub>
                              </m:sSub>
                              <m:r>
                                <a:rPr kumimoji="1" lang="en-US" altLang="ja-JP" sz="1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[</m:t>
                              </m:r>
                              <m:r>
                                <a:rPr kumimoji="1" lang="en-US" altLang="ja-JP" sz="1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𝒌</m:t>
                              </m:r>
                              <m:r>
                                <a:rPr kumimoji="1" lang="en-US" altLang="ja-JP" sz="1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]</m:t>
                              </m:r>
                            </m:den>
                          </m:f>
                        </m:oMath>
                      </m:oMathPara>
                    </a14:m>
                    <a:endParaRPr kumimoji="1" lang="en-US" altLang="ja-JP" sz="1000" b="1" dirty="0">
                      <a:latin typeface="Hiragino Kaku Gothic ProN W3" panose="020B0300000000000000" pitchFamily="34" charset="-128"/>
                      <a:ea typeface="Hiragino Kaku Gothic ProN W3" panose="020B0300000000000000" pitchFamily="34" charset="-128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6" name="正方形/長方形 25">
                    <a:extLst>
                      <a:ext uri="{FF2B5EF4-FFF2-40B4-BE49-F238E27FC236}">
                        <a16:creationId xmlns:a16="http://schemas.microsoft.com/office/drawing/2014/main" id="{82A1D165-BF42-F0A9-CAD2-EEFDAB891CC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70686" y="4289315"/>
                    <a:ext cx="2978925" cy="704266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1348"/>
                    </a:stretch>
                  </a:blipFill>
                  <a:ln w="25400"/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テキスト ボックス 34">
                    <a:extLst>
                      <a:ext uri="{FF2B5EF4-FFF2-40B4-BE49-F238E27FC236}">
                        <a16:creationId xmlns:a16="http://schemas.microsoft.com/office/drawing/2014/main" id="{D3C0BA00-4C47-194E-1755-742772FAF947}"/>
                      </a:ext>
                    </a:extLst>
                  </p:cNvPr>
                  <p:cNvSpPr txBox="1"/>
                  <p:nvPr/>
                </p:nvSpPr>
                <p:spPr>
                  <a:xfrm>
                    <a:off x="6735426" y="4360816"/>
                    <a:ext cx="408290" cy="2664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ja-JP" altLang="en-US" sz="110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acc>
                            <m:accPr>
                              <m:chr m:val="̂"/>
                              <m:ctrlPr>
                                <a:rPr kumimoji="1" lang="en-US" altLang="ja-JP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11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acc>
                          <m:r>
                            <a:rPr kumimoji="1" lang="en-US" altLang="ja-JP" sz="11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kumimoji="1" lang="en-US" altLang="ja-JP" sz="11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ja-JP" sz="11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oMath>
                      </m:oMathPara>
                    </a14:m>
                    <a:endParaRPr kumimoji="1" lang="ja-JP" altLang="en-US" sz="1100" dirty="0"/>
                  </a:p>
                </p:txBody>
              </p:sp>
            </mc:Choice>
            <mc:Fallback xmlns="">
              <p:sp>
                <p:nvSpPr>
                  <p:cNvPr id="27" name="テキスト ボックス 26">
                    <a:extLst>
                      <a:ext uri="{FF2B5EF4-FFF2-40B4-BE49-F238E27FC236}">
                        <a16:creationId xmlns:a16="http://schemas.microsoft.com/office/drawing/2014/main" id="{EFB0CF27-ED44-AED3-1FD0-0CB2B3C7230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5426" y="4360816"/>
                    <a:ext cx="408290" cy="266420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t="-2273" r="-30000" b="-4545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08BFE62F-C5A2-44F1-2682-B9DBE984D263}"/>
                  </a:ext>
                </a:extLst>
              </p:cNvPr>
              <p:cNvSpPr txBox="1"/>
              <p:nvPr/>
            </p:nvSpPr>
            <p:spPr>
              <a:xfrm>
                <a:off x="4230590" y="3925475"/>
                <a:ext cx="255975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100" b="1" dirty="0"/>
                  <a:t>皮下インスリン動態サブモデル</a:t>
                </a:r>
              </a:p>
            </p:txBody>
          </p:sp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1BD78E70-B75C-188E-5E8C-3840BC807830}"/>
                  </a:ext>
                </a:extLst>
              </p:cNvPr>
              <p:cNvSpPr txBox="1"/>
              <p:nvPr/>
            </p:nvSpPr>
            <p:spPr>
              <a:xfrm>
                <a:off x="7488358" y="4056280"/>
                <a:ext cx="155688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100" b="1" dirty="0"/>
                  <a:t>Brgman</a:t>
                </a:r>
                <a:r>
                  <a:rPr lang="ja-JP" altLang="en-US" sz="1100" b="1" dirty="0"/>
                  <a:t>モデル</a:t>
                </a:r>
                <a:endParaRPr kumimoji="1" lang="en-US" altLang="ja-JP" sz="1100" b="1" dirty="0"/>
              </a:p>
            </p:txBody>
          </p:sp>
        </p:grpSp>
        <p:cxnSp>
          <p:nvCxnSpPr>
            <p:cNvPr id="31" name="直線矢印コネクタ 30">
              <a:extLst>
                <a:ext uri="{FF2B5EF4-FFF2-40B4-BE49-F238E27FC236}">
                  <a16:creationId xmlns:a16="http://schemas.microsoft.com/office/drawing/2014/main" id="{B9312722-2D43-70E9-2C6E-18B542B9364E}"/>
                </a:ext>
              </a:extLst>
            </p:cNvPr>
            <p:cNvCxnSpPr>
              <a:stCxn id="33" idx="3"/>
              <a:endCxn id="34" idx="1"/>
            </p:cNvCxnSpPr>
            <p:nvPr/>
          </p:nvCxnSpPr>
          <p:spPr>
            <a:xfrm>
              <a:off x="7044760" y="4729454"/>
              <a:ext cx="520470" cy="174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36003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0EFCD1-9984-6591-8186-F36F919DAC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正方形/長方形 1">
                <a:extLst>
                  <a:ext uri="{FF2B5EF4-FFF2-40B4-BE49-F238E27FC236}">
                    <a16:creationId xmlns:a16="http://schemas.microsoft.com/office/drawing/2014/main" id="{58371B8D-D58F-10D7-EDEE-3BA844451D74}"/>
                  </a:ext>
                </a:extLst>
              </p:cNvPr>
              <p:cNvSpPr/>
              <p:nvPr/>
            </p:nvSpPr>
            <p:spPr>
              <a:xfrm>
                <a:off x="3164503" y="1303634"/>
                <a:ext cx="3755309" cy="1009810"/>
              </a:xfrm>
              <a:prstGeom prst="rect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ja-JP" sz="1400" b="1" i="1" smtClean="0">
                              <a:latin typeface="Cambria Math" panose="02040503050406030204" pitchFamily="18" charset="0"/>
                              <a:ea typeface="Hiragino Kaku Gothic ProN W3" panose="020B0300000000000000" pitchFamily="34" charset="-128"/>
                              <a:cs typeface="Arial" panose="020B0604020202020204" pitchFamily="34" charset="0"/>
                            </a:rPr>
                          </m:ctrlPr>
                        </m:mPr>
                        <m:mr>
                          <m:e>
                            <m:acc>
                              <m:accPr>
                                <m:chr m:val="̇"/>
                                <m:ctrlPr>
                                  <a:rPr lang="en-US" altLang="ja-JP" sz="1400" b="1" i="1">
                                    <a:latin typeface="Cambria Math" panose="02040503050406030204" pitchFamily="18" charset="0"/>
                                    <a:ea typeface="Hiragino Kaku Gothic ProN W3" panose="020B0300000000000000" pitchFamily="34" charset="-128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ja-JP" sz="1400" b="1" i="1">
                                    <a:latin typeface="Cambria Math" panose="02040503050406030204" pitchFamily="18" charset="0"/>
                                    <a:ea typeface="Hiragino Kaku Gothic ProN W3" panose="020B0300000000000000" pitchFamily="34" charset="-128"/>
                                    <a:cs typeface="Arial" panose="020B0604020202020204" pitchFamily="34" charset="0"/>
                                  </a:rPr>
                                  <m:t>𝒙</m:t>
                                </m:r>
                              </m:e>
                            </m:acc>
                            <m:r>
                              <a:rPr lang="en-US" altLang="ja-JP" sz="1400" b="1" i="1">
                                <a:latin typeface="Cambria Math" panose="02040503050406030204" pitchFamily="18" charset="0"/>
                                <a:ea typeface="Hiragino Kaku Gothic ProN W3" panose="020B0300000000000000" pitchFamily="34" charset="-128"/>
                                <a:cs typeface="Arial" panose="020B0604020202020204" pitchFamily="34" charset="0"/>
                              </a:rPr>
                              <m:t>(</m:t>
                            </m:r>
                            <m:r>
                              <a:rPr lang="en-US" altLang="ja-JP" sz="1400" b="1" i="1">
                                <a:latin typeface="Cambria Math" panose="02040503050406030204" pitchFamily="18" charset="0"/>
                                <a:ea typeface="Hiragino Kaku Gothic ProN W3" panose="020B0300000000000000" pitchFamily="34" charset="-128"/>
                                <a:cs typeface="Arial" panose="020B0604020202020204" pitchFamily="34" charset="0"/>
                              </a:rPr>
                              <m:t>𝒕</m:t>
                            </m:r>
                            <m:r>
                              <a:rPr lang="en-US" altLang="ja-JP" sz="1400" b="1" i="1">
                                <a:latin typeface="Cambria Math" panose="02040503050406030204" pitchFamily="18" charset="0"/>
                                <a:ea typeface="Hiragino Kaku Gothic ProN W3" panose="020B0300000000000000" pitchFamily="34" charset="-128"/>
                                <a:cs typeface="Arial" panose="020B0604020202020204" pitchFamily="34" charset="0"/>
                              </a:rPr>
                              <m:t>)=</m:t>
                            </m:r>
                            <m:r>
                              <a:rPr lang="en-US" altLang="ja-JP" sz="1400" b="1" i="1">
                                <a:latin typeface="Cambria Math" panose="02040503050406030204" pitchFamily="18" charset="0"/>
                                <a:ea typeface="Hiragino Kaku Gothic ProN W3" panose="020B0300000000000000" pitchFamily="34" charset="-128"/>
                                <a:cs typeface="Arial" panose="020B0604020202020204" pitchFamily="34" charset="0"/>
                              </a:rPr>
                              <m:t>𝒇</m:t>
                            </m:r>
                            <m:r>
                              <a:rPr lang="en-US" altLang="ja-JP" sz="1400" b="1" i="1">
                                <a:latin typeface="Cambria Math" panose="02040503050406030204" pitchFamily="18" charset="0"/>
                                <a:ea typeface="Hiragino Kaku Gothic ProN W3" panose="020B0300000000000000" pitchFamily="34" charset="-128"/>
                                <a:cs typeface="Arial" panose="020B0604020202020204" pitchFamily="34" charset="0"/>
                              </a:rPr>
                              <m:t>(</m:t>
                            </m:r>
                            <m:r>
                              <a:rPr lang="en-US" altLang="ja-JP" sz="1400" b="1" i="1">
                                <a:latin typeface="Cambria Math" panose="02040503050406030204" pitchFamily="18" charset="0"/>
                                <a:ea typeface="Hiragino Kaku Gothic ProN W3" panose="020B0300000000000000" pitchFamily="34" charset="-128"/>
                                <a:cs typeface="Arial" panose="020B0604020202020204" pitchFamily="34" charset="0"/>
                              </a:rPr>
                              <m:t>𝒙</m:t>
                            </m:r>
                            <m:r>
                              <a:rPr lang="en-US" altLang="ja-JP" sz="1400" b="1" i="1" smtClean="0">
                                <a:latin typeface="Cambria Math" panose="02040503050406030204" pitchFamily="18" charset="0"/>
                                <a:ea typeface="Hiragino Kaku Gothic ProN W3" panose="020B0300000000000000" pitchFamily="34" charset="-128"/>
                                <a:cs typeface="Arial" panose="020B0604020202020204" pitchFamily="34" charset="0"/>
                              </a:rPr>
                              <m:t>(</m:t>
                            </m:r>
                            <m:r>
                              <a:rPr lang="en-US" altLang="ja-JP" sz="1400" b="1" i="1" smtClean="0">
                                <a:latin typeface="Cambria Math" panose="02040503050406030204" pitchFamily="18" charset="0"/>
                                <a:ea typeface="Hiragino Kaku Gothic ProN W3" panose="020B0300000000000000" pitchFamily="34" charset="-128"/>
                                <a:cs typeface="Arial" panose="020B0604020202020204" pitchFamily="34" charset="0"/>
                              </a:rPr>
                              <m:t>𝒕</m:t>
                            </m:r>
                            <m:r>
                              <a:rPr lang="en-US" altLang="ja-JP" sz="1400" b="1" i="1" smtClean="0">
                                <a:latin typeface="Cambria Math" panose="02040503050406030204" pitchFamily="18" charset="0"/>
                                <a:ea typeface="Hiragino Kaku Gothic ProN W3" panose="020B0300000000000000" pitchFamily="34" charset="-128"/>
                                <a:cs typeface="Arial" panose="020B0604020202020204" pitchFamily="34" charset="0"/>
                              </a:rPr>
                              <m:t>),</m:t>
                            </m:r>
                            <m:sSub>
                              <m:sSubPr>
                                <m:ctrlPr>
                                  <a:rPr lang="en-US" altLang="ja-JP" sz="1400" b="1" i="1">
                                    <a:latin typeface="Cambria Math" panose="02040503050406030204" pitchFamily="18" charset="0"/>
                                    <a:ea typeface="Hiragino Kaku Gothic ProN W3" panose="020B0300000000000000" pitchFamily="34" charset="-128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b="1" i="1">
                                    <a:latin typeface="Cambria Math" panose="02040503050406030204" pitchFamily="18" charset="0"/>
                                    <a:ea typeface="Hiragino Kaku Gothic ProN W3" panose="020B0300000000000000" pitchFamily="34" charset="-128"/>
                                    <a:cs typeface="Arial" panose="020B0604020202020204" pitchFamily="34" charset="0"/>
                                  </a:rPr>
                                  <m:t>𝒖</m:t>
                                </m:r>
                              </m:e>
                              <m:sub>
                                <m:r>
                                  <a:rPr lang="en-US" altLang="ja-JP" sz="1400" b="1" i="1">
                                    <a:latin typeface="Cambria Math" panose="02040503050406030204" pitchFamily="18" charset="0"/>
                                    <a:ea typeface="Hiragino Kaku Gothic ProN W3" panose="020B0300000000000000" pitchFamily="34" charset="-128"/>
                                    <a:cs typeface="Arial" panose="020B0604020202020204" pitchFamily="34" charset="0"/>
                                  </a:rPr>
                                  <m:t>𝒊𝒏𝒔</m:t>
                                </m:r>
                              </m:sub>
                            </m:sSub>
                            <m:r>
                              <a:rPr lang="en-US" altLang="ja-JP" sz="1400" b="1" i="1" smtClean="0">
                                <a:latin typeface="Cambria Math" panose="02040503050406030204" pitchFamily="18" charset="0"/>
                                <a:ea typeface="Hiragino Kaku Gothic ProN W3" panose="020B0300000000000000" pitchFamily="34" charset="-128"/>
                                <a:cs typeface="Arial" panose="020B0604020202020204" pitchFamily="34" charset="0"/>
                              </a:rPr>
                              <m:t>(</m:t>
                            </m:r>
                            <m:r>
                              <a:rPr lang="en-US" altLang="ja-JP" sz="1400" b="1" i="1" smtClean="0">
                                <a:latin typeface="Cambria Math" panose="02040503050406030204" pitchFamily="18" charset="0"/>
                                <a:ea typeface="Hiragino Kaku Gothic ProN W3" panose="020B0300000000000000" pitchFamily="34" charset="-128"/>
                                <a:cs typeface="Arial" panose="020B0604020202020204" pitchFamily="34" charset="0"/>
                              </a:rPr>
                              <m:t>𝒕</m:t>
                            </m:r>
                            <m:r>
                              <a:rPr lang="en-US" altLang="ja-JP" sz="1400" b="1" i="1" smtClean="0">
                                <a:latin typeface="Cambria Math" panose="02040503050406030204" pitchFamily="18" charset="0"/>
                                <a:ea typeface="Hiragino Kaku Gothic ProN W3" panose="020B0300000000000000" pitchFamily="34" charset="-128"/>
                                <a:cs typeface="Arial" panose="020B0604020202020204" pitchFamily="34" charset="0"/>
                              </a:rPr>
                              <m:t>),</m:t>
                            </m:r>
                            <m:sSub>
                              <m:sSubPr>
                                <m:ctrlPr>
                                  <a:rPr lang="en-US" altLang="ja-JP" sz="1400" b="1" i="1">
                                    <a:latin typeface="Cambria Math" panose="02040503050406030204" pitchFamily="18" charset="0"/>
                                    <a:ea typeface="Hiragino Kaku Gothic ProN W3" panose="020B0300000000000000" pitchFamily="34" charset="-128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b="1" i="1">
                                    <a:latin typeface="Cambria Math" panose="02040503050406030204" pitchFamily="18" charset="0"/>
                                    <a:ea typeface="Hiragino Kaku Gothic ProN W3" panose="020B0300000000000000" pitchFamily="34" charset="-128"/>
                                    <a:cs typeface="Arial" panose="020B0604020202020204" pitchFamily="34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altLang="ja-JP" sz="1400" b="1" i="1">
                                    <a:latin typeface="Cambria Math" panose="02040503050406030204" pitchFamily="18" charset="0"/>
                                    <a:ea typeface="Hiragino Kaku Gothic ProN W3" panose="020B0300000000000000" pitchFamily="34" charset="-128"/>
                                    <a:cs typeface="Arial" panose="020B0604020202020204" pitchFamily="34" charset="0"/>
                                  </a:rPr>
                                  <m:t>𝒂</m:t>
                                </m:r>
                              </m:sub>
                            </m:sSub>
                            <m:r>
                              <a:rPr lang="en-US" altLang="ja-JP" sz="1400" b="1" i="1" smtClean="0">
                                <a:latin typeface="Cambria Math" panose="02040503050406030204" pitchFamily="18" charset="0"/>
                                <a:ea typeface="Hiragino Kaku Gothic ProN W3" panose="020B0300000000000000" pitchFamily="34" charset="-128"/>
                                <a:cs typeface="Arial" panose="020B0604020202020204" pitchFamily="34" charset="0"/>
                              </a:rPr>
                              <m:t>(</m:t>
                            </m:r>
                            <m:r>
                              <a:rPr lang="en-US" altLang="ja-JP" sz="1400" b="1" i="1" smtClean="0">
                                <a:latin typeface="Cambria Math" panose="02040503050406030204" pitchFamily="18" charset="0"/>
                                <a:ea typeface="Hiragino Kaku Gothic ProN W3" panose="020B0300000000000000" pitchFamily="34" charset="-128"/>
                                <a:cs typeface="Arial" panose="020B0604020202020204" pitchFamily="34" charset="0"/>
                              </a:rPr>
                              <m:t>𝒕</m:t>
                            </m:r>
                            <m:r>
                              <a:rPr lang="en-US" altLang="ja-JP" sz="1400" b="1" i="1" smtClean="0">
                                <a:latin typeface="Cambria Math" panose="02040503050406030204" pitchFamily="18" charset="0"/>
                                <a:ea typeface="Hiragino Kaku Gothic ProN W3" panose="020B0300000000000000" pitchFamily="34" charset="-128"/>
                                <a:cs typeface="Arial" panose="020B0604020202020204" pitchFamily="34" charset="0"/>
                              </a:rPr>
                              <m:t>))</m:t>
                            </m:r>
                          </m:e>
                        </m:mr>
                        <m:mr>
                          <m:e>
                            <m:r>
                              <a:rPr lang="en-US" altLang="ja-JP" sz="1400" b="1" i="1" smtClean="0">
                                <a:latin typeface="Cambria Math" panose="02040503050406030204" pitchFamily="18" charset="0"/>
                                <a:ea typeface="Hiragino Kaku Gothic ProN W3" panose="020B0300000000000000" pitchFamily="34" charset="-128"/>
                                <a:cs typeface="Arial" panose="020B0604020202020204" pitchFamily="34" charset="0"/>
                              </a:rPr>
                              <m:t>𝑮</m:t>
                            </m:r>
                            <m:r>
                              <a:rPr lang="en-US" altLang="ja-JP" sz="1400" b="1" i="1" smtClean="0">
                                <a:latin typeface="Cambria Math" panose="02040503050406030204" pitchFamily="18" charset="0"/>
                                <a:ea typeface="Hiragino Kaku Gothic ProN W3" panose="020B0300000000000000" pitchFamily="34" charset="-128"/>
                                <a:cs typeface="Arial" panose="020B0604020202020204" pitchFamily="34" charset="0"/>
                              </a:rPr>
                              <m:t>(</m:t>
                            </m:r>
                            <m:r>
                              <a:rPr lang="en-US" altLang="ja-JP" sz="1400" b="1" i="1" smtClean="0">
                                <a:latin typeface="Cambria Math" panose="02040503050406030204" pitchFamily="18" charset="0"/>
                                <a:ea typeface="Hiragino Kaku Gothic ProN W3" panose="020B0300000000000000" pitchFamily="34" charset="-128"/>
                                <a:cs typeface="Arial" panose="020B0604020202020204" pitchFamily="34" charset="0"/>
                              </a:rPr>
                              <m:t>𝒕</m:t>
                            </m:r>
                            <m:r>
                              <a:rPr lang="en-US" altLang="ja-JP" sz="1400" b="1" i="1" smtClean="0">
                                <a:latin typeface="Cambria Math" panose="02040503050406030204" pitchFamily="18" charset="0"/>
                                <a:ea typeface="Hiragino Kaku Gothic ProN W3" panose="020B0300000000000000" pitchFamily="34" charset="-128"/>
                                <a:cs typeface="Arial" panose="020B0604020202020204" pitchFamily="34" charset="0"/>
                              </a:rPr>
                              <m:t>)=</m:t>
                            </m:r>
                            <m:r>
                              <a:rPr lang="en-US" altLang="ja-JP" sz="1400" b="1" i="1" smtClean="0">
                                <a:latin typeface="Cambria Math" panose="02040503050406030204" pitchFamily="18" charset="0"/>
                                <a:ea typeface="Hiragino Kaku Gothic ProN W3" panose="020B0300000000000000" pitchFamily="34" charset="-128"/>
                                <a:cs typeface="Arial" panose="020B0604020202020204" pitchFamily="34" charset="0"/>
                              </a:rPr>
                              <m:t>𝑪𝒙</m:t>
                            </m:r>
                            <m:r>
                              <a:rPr lang="en-US" altLang="ja-JP" sz="1400" b="1" i="1" smtClean="0">
                                <a:latin typeface="Cambria Math" panose="02040503050406030204" pitchFamily="18" charset="0"/>
                                <a:ea typeface="Hiragino Kaku Gothic ProN W3" panose="020B0300000000000000" pitchFamily="34" charset="-128"/>
                                <a:cs typeface="Arial" panose="020B0604020202020204" pitchFamily="34" charset="0"/>
                              </a:rPr>
                              <m:t>(</m:t>
                            </m:r>
                            <m:r>
                              <a:rPr lang="en-US" altLang="ja-JP" sz="1400" b="1" i="1" smtClean="0">
                                <a:latin typeface="Cambria Math" panose="02040503050406030204" pitchFamily="18" charset="0"/>
                                <a:ea typeface="Hiragino Kaku Gothic ProN W3" panose="020B0300000000000000" pitchFamily="34" charset="-128"/>
                                <a:cs typeface="Arial" panose="020B0604020202020204" pitchFamily="34" charset="0"/>
                              </a:rPr>
                              <m:t>𝒕</m:t>
                            </m:r>
                            <m:r>
                              <a:rPr lang="en-US" altLang="ja-JP" sz="1400" b="1" i="1" smtClean="0">
                                <a:latin typeface="Cambria Math" panose="02040503050406030204" pitchFamily="18" charset="0"/>
                                <a:ea typeface="Hiragino Kaku Gothic ProN W3" panose="020B0300000000000000" pitchFamily="34" charset="-128"/>
                                <a:cs typeface="Arial" panose="020B0604020202020204" pitchFamily="34" charset="0"/>
                              </a:rPr>
                              <m:t>)</m:t>
                            </m:r>
                          </m:e>
                        </m:mr>
                      </m:m>
                    </m:oMath>
                  </m:oMathPara>
                </a14:m>
                <a:endParaRPr lang="en-US" altLang="ja-JP" sz="1400" b="1" dirty="0">
                  <a:latin typeface="Hiragino Kaku Gothic ProN W3" panose="020B0300000000000000" pitchFamily="34" charset="-128"/>
                  <a:ea typeface="Hiragino Kaku Gothic ProN W3" panose="020B0300000000000000" pitchFamily="34" charset="-128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正方形/長方形 1">
                <a:extLst>
                  <a:ext uri="{FF2B5EF4-FFF2-40B4-BE49-F238E27FC236}">
                    <a16:creationId xmlns:a16="http://schemas.microsoft.com/office/drawing/2014/main" id="{58371B8D-D58F-10D7-EDEE-3BA844451D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4503" y="1303634"/>
                <a:ext cx="3755309" cy="10098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5400"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DD9AD490-E147-9DD4-95F9-EA0D5A94C625}"/>
                  </a:ext>
                </a:extLst>
              </p:cNvPr>
              <p:cNvSpPr txBox="1"/>
              <p:nvPr/>
            </p:nvSpPr>
            <p:spPr>
              <a:xfrm>
                <a:off x="7798692" y="1303634"/>
                <a:ext cx="48551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DD9AD490-E147-9DD4-95F9-EA0D5A94C6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8692" y="1303634"/>
                <a:ext cx="485518" cy="276999"/>
              </a:xfrm>
              <a:prstGeom prst="rect">
                <a:avLst/>
              </a:prstGeom>
              <a:blipFill>
                <a:blip r:embed="rId4"/>
                <a:stretch>
                  <a:fillRect l="-2500" r="-15000" b="-347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0F885B0F-1982-516C-578F-8722C8AE1FDD}"/>
              </a:ext>
            </a:extLst>
          </p:cNvPr>
          <p:cNvCxnSpPr>
            <a:cxnSpLocks/>
          </p:cNvCxnSpPr>
          <p:nvPr/>
        </p:nvCxnSpPr>
        <p:spPr>
          <a:xfrm flipV="1">
            <a:off x="7129516" y="5681780"/>
            <a:ext cx="0" cy="75086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7DEB7C6A-0DF4-494C-235A-0F8A347DAC0C}"/>
                  </a:ext>
                </a:extLst>
              </p:cNvPr>
              <p:cNvSpPr txBox="1"/>
              <p:nvPr/>
            </p:nvSpPr>
            <p:spPr>
              <a:xfrm>
                <a:off x="1731073" y="1326365"/>
                <a:ext cx="61805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7DEB7C6A-0DF4-494C-235A-0F8A347DAC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1073" y="1326365"/>
                <a:ext cx="618054" cy="276999"/>
              </a:xfrm>
              <a:prstGeom prst="rect">
                <a:avLst/>
              </a:prstGeom>
              <a:blipFill>
                <a:blip r:embed="rId5"/>
                <a:stretch>
                  <a:fillRect l="-8163" r="-14286" b="-347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BD5DEEB3-9766-7D8B-3435-AC2B0A73FD79}"/>
                  </a:ext>
                </a:extLst>
              </p:cNvPr>
              <p:cNvSpPr txBox="1"/>
              <p:nvPr/>
            </p:nvSpPr>
            <p:spPr>
              <a:xfrm>
                <a:off x="1546415" y="1768391"/>
                <a:ext cx="75123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𝑖𝑛𝑠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BD5DEEB3-9766-7D8B-3435-AC2B0A73FD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6415" y="1768391"/>
                <a:ext cx="751231" cy="276999"/>
              </a:xfrm>
              <a:prstGeom prst="rect">
                <a:avLst/>
              </a:prstGeom>
              <a:blipFill>
                <a:blip r:embed="rId6"/>
                <a:stretch>
                  <a:fillRect l="-1667" t="-4348" r="-10000" b="-304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2DEB0BB9-0AD5-AD5B-45BF-A95596942C02}"/>
                  </a:ext>
                </a:extLst>
              </p:cNvPr>
              <p:cNvSpPr txBox="1"/>
              <p:nvPr/>
            </p:nvSpPr>
            <p:spPr>
              <a:xfrm>
                <a:off x="7219561" y="6155787"/>
                <a:ext cx="6223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2DEB0BB9-0AD5-AD5B-45BF-A95596942C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9561" y="6155787"/>
                <a:ext cx="622350" cy="276999"/>
              </a:xfrm>
              <a:prstGeom prst="rect">
                <a:avLst/>
              </a:prstGeom>
              <a:blipFill>
                <a:blip r:embed="rId7"/>
                <a:stretch>
                  <a:fillRect l="-8000" r="-12000" b="-347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CE0AB50A-4C42-896D-062B-E53DEB944233}"/>
                  </a:ext>
                </a:extLst>
              </p:cNvPr>
              <p:cNvSpPr txBox="1"/>
              <p:nvPr/>
            </p:nvSpPr>
            <p:spPr>
              <a:xfrm>
                <a:off x="11025370" y="4291993"/>
                <a:ext cx="4898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ja-JP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CE0AB50A-4C42-896D-062B-E53DEB9442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5370" y="4291993"/>
                <a:ext cx="489814" cy="276999"/>
              </a:xfrm>
              <a:prstGeom prst="rect">
                <a:avLst/>
              </a:prstGeom>
              <a:blipFill>
                <a:blip r:embed="rId8"/>
                <a:stretch>
                  <a:fillRect l="-7692" t="-13043" r="-15385" b="-347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ECFABD4E-3C03-B14F-C990-D818E82B3A5A}"/>
                  </a:ext>
                </a:extLst>
              </p:cNvPr>
              <p:cNvSpPr txBox="1"/>
              <p:nvPr/>
            </p:nvSpPr>
            <p:spPr>
              <a:xfrm>
                <a:off x="7798692" y="1774276"/>
                <a:ext cx="51110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ECFABD4E-3C03-B14F-C990-D818E82B3A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8692" y="1774276"/>
                <a:ext cx="511102" cy="276999"/>
              </a:xfrm>
              <a:prstGeom prst="rect">
                <a:avLst/>
              </a:prstGeom>
              <a:blipFill>
                <a:blip r:embed="rId9"/>
                <a:stretch>
                  <a:fillRect l="-7143" r="-11905" b="-347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DD0E155E-9024-02E4-8067-1D92A5B8D5EF}"/>
                  </a:ext>
                </a:extLst>
              </p:cNvPr>
              <p:cNvSpPr txBox="1"/>
              <p:nvPr/>
            </p:nvSpPr>
            <p:spPr>
              <a:xfrm>
                <a:off x="3646509" y="5140720"/>
                <a:ext cx="7555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𝑖𝑛𝑠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DD0E155E-9024-02E4-8067-1D92A5B8D5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6509" y="5140720"/>
                <a:ext cx="755528" cy="276999"/>
              </a:xfrm>
              <a:prstGeom prst="rect">
                <a:avLst/>
              </a:prstGeom>
              <a:blipFill>
                <a:blip r:embed="rId10"/>
                <a:stretch>
                  <a:fillRect l="-3333" r="-10000" b="-347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7ED33AF0-B861-DA86-8CE1-7A4AA5E46493}"/>
              </a:ext>
            </a:extLst>
          </p:cNvPr>
          <p:cNvCxnSpPr>
            <a:cxnSpLocks/>
          </p:cNvCxnSpPr>
          <p:nvPr/>
        </p:nvCxnSpPr>
        <p:spPr>
          <a:xfrm>
            <a:off x="1800105" y="2109430"/>
            <a:ext cx="136439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9A55E043-DF96-5EDB-5C25-980D5086E694}"/>
              </a:ext>
            </a:extLst>
          </p:cNvPr>
          <p:cNvCxnSpPr>
            <a:cxnSpLocks/>
          </p:cNvCxnSpPr>
          <p:nvPr/>
        </p:nvCxnSpPr>
        <p:spPr>
          <a:xfrm>
            <a:off x="2297646" y="2129442"/>
            <a:ext cx="0" cy="2915896"/>
          </a:xfrm>
          <a:prstGeom prst="line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FCF1033C-7E51-DE1B-CF61-677E65BD0C6E}"/>
              </a:ext>
            </a:extLst>
          </p:cNvPr>
          <p:cNvCxnSpPr>
            <a:cxnSpLocks/>
          </p:cNvCxnSpPr>
          <p:nvPr/>
        </p:nvCxnSpPr>
        <p:spPr>
          <a:xfrm>
            <a:off x="3536319" y="5046338"/>
            <a:ext cx="1179740" cy="1"/>
          </a:xfrm>
          <a:prstGeom prst="straightConnector1">
            <a:avLst/>
          </a:prstGeom>
          <a:ln>
            <a:solidFill>
              <a:schemeClr val="dk1"/>
            </a:solidFill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AB42BD91-498D-1812-9F54-8B1438DE13EB}"/>
              </a:ext>
            </a:extLst>
          </p:cNvPr>
          <p:cNvCxnSpPr>
            <a:cxnSpLocks/>
          </p:cNvCxnSpPr>
          <p:nvPr/>
        </p:nvCxnSpPr>
        <p:spPr>
          <a:xfrm>
            <a:off x="2312636" y="5046337"/>
            <a:ext cx="4805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D803BCF7-CF52-BAF9-2E69-539AC774AD84}"/>
              </a:ext>
            </a:extLst>
          </p:cNvPr>
          <p:cNvCxnSpPr/>
          <p:nvPr/>
        </p:nvCxnSpPr>
        <p:spPr>
          <a:xfrm flipV="1">
            <a:off x="3164503" y="4872118"/>
            <a:ext cx="356826" cy="174219"/>
          </a:xfrm>
          <a:prstGeom prst="line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9B665878-F27A-D110-258F-660B374A9AEF}"/>
              </a:ext>
            </a:extLst>
          </p:cNvPr>
          <p:cNvCxnSpPr>
            <a:cxnSpLocks/>
          </p:cNvCxnSpPr>
          <p:nvPr/>
        </p:nvCxnSpPr>
        <p:spPr>
          <a:xfrm>
            <a:off x="2738805" y="5049461"/>
            <a:ext cx="425698" cy="0"/>
          </a:xfrm>
          <a:prstGeom prst="line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ED6384BC-C0C2-30FE-777A-C69C45C46FA5}"/>
              </a:ext>
            </a:extLst>
          </p:cNvPr>
          <p:cNvCxnSpPr>
            <a:cxnSpLocks/>
          </p:cNvCxnSpPr>
          <p:nvPr/>
        </p:nvCxnSpPr>
        <p:spPr>
          <a:xfrm>
            <a:off x="1800105" y="1684338"/>
            <a:ext cx="136439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5D0142F2-B0B7-1ACA-49B5-C0448A441A3D}"/>
              </a:ext>
            </a:extLst>
          </p:cNvPr>
          <p:cNvCxnSpPr>
            <a:cxnSpLocks/>
          </p:cNvCxnSpPr>
          <p:nvPr/>
        </p:nvCxnSpPr>
        <p:spPr>
          <a:xfrm>
            <a:off x="6919812" y="1684338"/>
            <a:ext cx="136439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C4A7417F-51B9-3012-5B47-249461D1235B}"/>
              </a:ext>
            </a:extLst>
          </p:cNvPr>
          <p:cNvCxnSpPr>
            <a:cxnSpLocks/>
          </p:cNvCxnSpPr>
          <p:nvPr/>
        </p:nvCxnSpPr>
        <p:spPr>
          <a:xfrm>
            <a:off x="6919812" y="2109430"/>
            <a:ext cx="136439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7C706184-0346-7CA1-D1C0-CCEDAEE22003}"/>
              </a:ext>
            </a:extLst>
          </p:cNvPr>
          <p:cNvCxnSpPr>
            <a:cxnSpLocks/>
          </p:cNvCxnSpPr>
          <p:nvPr/>
        </p:nvCxnSpPr>
        <p:spPr>
          <a:xfrm>
            <a:off x="7377033" y="2109430"/>
            <a:ext cx="0" cy="745204"/>
          </a:xfrm>
          <a:prstGeom prst="line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18056895-7C6A-97B2-7AC5-058A2F73884C}"/>
              </a:ext>
            </a:extLst>
          </p:cNvPr>
          <p:cNvCxnSpPr>
            <a:cxnSpLocks/>
          </p:cNvCxnSpPr>
          <p:nvPr/>
        </p:nvCxnSpPr>
        <p:spPr>
          <a:xfrm flipH="1">
            <a:off x="5833882" y="2843060"/>
            <a:ext cx="154315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570C1733-FFDA-1DD5-47EB-BC7D4BC4B2FC}"/>
              </a:ext>
            </a:extLst>
          </p:cNvPr>
          <p:cNvCxnSpPr>
            <a:cxnSpLocks/>
          </p:cNvCxnSpPr>
          <p:nvPr/>
        </p:nvCxnSpPr>
        <p:spPr>
          <a:xfrm flipH="1">
            <a:off x="5475067" y="2843060"/>
            <a:ext cx="358815" cy="0"/>
          </a:xfrm>
          <a:prstGeom prst="line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BCD0D2A5-50E0-CB73-E272-586693D3E0B7}"/>
              </a:ext>
            </a:extLst>
          </p:cNvPr>
          <p:cNvCxnSpPr>
            <a:cxnSpLocks/>
          </p:cNvCxnSpPr>
          <p:nvPr/>
        </p:nvCxnSpPr>
        <p:spPr>
          <a:xfrm flipH="1" flipV="1">
            <a:off x="5104677" y="2660759"/>
            <a:ext cx="370390" cy="182301"/>
          </a:xfrm>
          <a:prstGeom prst="line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AE6A15D7-3694-EF69-3CD4-3C6F3033A6D2}"/>
              </a:ext>
            </a:extLst>
          </p:cNvPr>
          <p:cNvCxnSpPr>
            <a:cxnSpLocks/>
          </p:cNvCxnSpPr>
          <p:nvPr/>
        </p:nvCxnSpPr>
        <p:spPr>
          <a:xfrm flipH="1">
            <a:off x="3762014" y="2854634"/>
            <a:ext cx="1250066" cy="0"/>
          </a:xfrm>
          <a:prstGeom prst="line">
            <a:avLst/>
          </a:prstGeom>
          <a:ln>
            <a:prstDash val="dash"/>
            <a:headEnd w="sm" len="sm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7D334943-E208-8E38-DCA7-D9DF84D8DEC0}"/>
              </a:ext>
            </a:extLst>
          </p:cNvPr>
          <p:cNvCxnSpPr>
            <a:cxnSpLocks/>
          </p:cNvCxnSpPr>
          <p:nvPr/>
        </p:nvCxnSpPr>
        <p:spPr>
          <a:xfrm flipV="1">
            <a:off x="3743520" y="2854634"/>
            <a:ext cx="18494" cy="1285471"/>
          </a:xfrm>
          <a:prstGeom prst="line">
            <a:avLst/>
          </a:prstGeom>
          <a:ln>
            <a:prstDash val="dash"/>
            <a:headEnd w="sm" len="sm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7AC051BC-4D4A-7249-1AFE-352DB8AB0129}"/>
              </a:ext>
            </a:extLst>
          </p:cNvPr>
          <p:cNvCxnSpPr>
            <a:cxnSpLocks/>
          </p:cNvCxnSpPr>
          <p:nvPr/>
        </p:nvCxnSpPr>
        <p:spPr>
          <a:xfrm>
            <a:off x="3749685" y="4140105"/>
            <a:ext cx="939055" cy="0"/>
          </a:xfrm>
          <a:prstGeom prst="straightConnector1">
            <a:avLst/>
          </a:prstGeom>
          <a:ln>
            <a:solidFill>
              <a:schemeClr val="dk1"/>
            </a:solidFill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15E4E74C-1454-88BB-4743-F87F6A54F6FE}"/>
                  </a:ext>
                </a:extLst>
              </p:cNvPr>
              <p:cNvSpPr txBox="1"/>
              <p:nvPr/>
            </p:nvSpPr>
            <p:spPr>
              <a:xfrm>
                <a:off x="4111199" y="2529270"/>
                <a:ext cx="51539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15E4E74C-1454-88BB-4743-F87F6A54F6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1199" y="2529270"/>
                <a:ext cx="515398" cy="276999"/>
              </a:xfrm>
              <a:prstGeom prst="rect">
                <a:avLst/>
              </a:prstGeom>
              <a:blipFill>
                <a:blip r:embed="rId11"/>
                <a:stretch>
                  <a:fillRect l="-7143" t="-4545" r="-14286" b="-3636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785A7DD4-CC81-E807-269A-92309B26B73C}"/>
              </a:ext>
            </a:extLst>
          </p:cNvPr>
          <p:cNvCxnSpPr>
            <a:cxnSpLocks/>
          </p:cNvCxnSpPr>
          <p:nvPr/>
        </p:nvCxnSpPr>
        <p:spPr>
          <a:xfrm>
            <a:off x="10320454" y="4659610"/>
            <a:ext cx="1179740" cy="1"/>
          </a:xfrm>
          <a:prstGeom prst="straightConnector1">
            <a:avLst/>
          </a:prstGeom>
          <a:ln>
            <a:solidFill>
              <a:schemeClr val="dk1"/>
            </a:solidFill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558CFF90-F3E9-580B-512F-677555FD8DDF}"/>
              </a:ext>
            </a:extLst>
          </p:cNvPr>
          <p:cNvGrpSpPr/>
          <p:nvPr/>
        </p:nvGrpSpPr>
        <p:grpSpPr>
          <a:xfrm>
            <a:off x="4683414" y="3455568"/>
            <a:ext cx="5633658" cy="2226212"/>
            <a:chOff x="4683414" y="3455568"/>
            <a:chExt cx="5633658" cy="2226212"/>
          </a:xfrm>
        </p:grpSpPr>
        <p:grpSp>
          <p:nvGrpSpPr>
            <p:cNvPr id="30" name="グループ化 29">
              <a:extLst>
                <a:ext uri="{FF2B5EF4-FFF2-40B4-BE49-F238E27FC236}">
                  <a16:creationId xmlns:a16="http://schemas.microsoft.com/office/drawing/2014/main" id="{F0D565A7-4635-C8D0-33A0-B21EAF425384}"/>
                </a:ext>
              </a:extLst>
            </p:cNvPr>
            <p:cNvGrpSpPr/>
            <p:nvPr/>
          </p:nvGrpSpPr>
          <p:grpSpPr>
            <a:xfrm>
              <a:off x="4683414" y="3455568"/>
              <a:ext cx="5633658" cy="2226212"/>
              <a:chOff x="4075607" y="3365817"/>
              <a:chExt cx="6246056" cy="2226212"/>
            </a:xfrm>
          </p:grpSpPr>
          <p:sp>
            <p:nvSpPr>
              <p:cNvPr id="32" name="正方形/長方形 31">
                <a:extLst>
                  <a:ext uri="{FF2B5EF4-FFF2-40B4-BE49-F238E27FC236}">
                    <a16:creationId xmlns:a16="http://schemas.microsoft.com/office/drawing/2014/main" id="{DF3BD05A-3430-8B76-E812-C9B7DFA4EE3B}"/>
                  </a:ext>
                </a:extLst>
              </p:cNvPr>
              <p:cNvSpPr/>
              <p:nvPr/>
            </p:nvSpPr>
            <p:spPr>
              <a:xfrm>
                <a:off x="4075607" y="3365817"/>
                <a:ext cx="6246056" cy="2226212"/>
              </a:xfrm>
              <a:prstGeom prst="rect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正方形/長方形 32">
                    <a:extLst>
                      <a:ext uri="{FF2B5EF4-FFF2-40B4-BE49-F238E27FC236}">
                        <a16:creationId xmlns:a16="http://schemas.microsoft.com/office/drawing/2014/main" id="{55481B94-8477-852B-13B7-C97952576B00}"/>
                      </a:ext>
                    </a:extLst>
                  </p:cNvPr>
                  <p:cNvSpPr/>
                  <p:nvPr/>
                </p:nvSpPr>
                <p:spPr>
                  <a:xfrm>
                    <a:off x="4196384" y="4213493"/>
                    <a:ext cx="2335906" cy="870681"/>
                  </a:xfrm>
                  <a:prstGeom prst="rect">
                    <a:avLst/>
                  </a:prstGeom>
                  <a:ln w="254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type m:val="noBar"/>
                              <m:ctrlPr>
                                <a:rPr kumimoji="1" lang="en-US" altLang="ja-JP" sz="1000" b="1" i="1" smtClean="0">
                                  <a:latin typeface="Cambria Math" panose="02040503050406030204" pitchFamily="18" charset="0"/>
                                  <a:ea typeface="Hiragino Kaku Gothic ProN W3" panose="020B0300000000000000" pitchFamily="34" charset="-128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ja-JP" altLang="en-US" sz="1000" b="1" i="1">
                                  <a:latin typeface="Cambria Math" panose="02040503050406030204" pitchFamily="18" charset="0"/>
                                  <a:ea typeface="Hiragino Kaku Gothic ProN W3" panose="020B0300000000000000" pitchFamily="34" charset="-128"/>
                                  <a:cs typeface="Arial" panose="020B0604020202020204" pitchFamily="34" charset="0"/>
                                </a:rPr>
                                <m:t>𝜹</m:t>
                              </m:r>
                              <m:sSub>
                                <m:sSubPr>
                                  <m:ctrlPr>
                                    <a:rPr lang="en-US" altLang="ja-JP" sz="1000" b="1" i="1">
                                      <a:latin typeface="Cambria Math" panose="02040503050406030204" pitchFamily="18" charset="0"/>
                                      <a:ea typeface="Hiragino Kaku Gothic ProN W3" panose="020B0300000000000000" pitchFamily="34" charset="-128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ja-JP" sz="1000" b="1" i="1" smtClean="0">
                                          <a:latin typeface="Cambria Math" panose="02040503050406030204" pitchFamily="18" charset="0"/>
                                          <a:ea typeface="Hiragino Kaku Gothic ProN W3" panose="020B0300000000000000" pitchFamily="34" charset="-128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ja-JP" sz="1000" b="1" i="1" smtClean="0">
                                          <a:latin typeface="Cambria Math" panose="02040503050406030204" pitchFamily="18" charset="0"/>
                                          <a:ea typeface="Hiragino Kaku Gothic ProN W3" panose="020B0300000000000000" pitchFamily="34" charset="-128"/>
                                          <a:cs typeface="Arial" panose="020B0604020202020204" pitchFamily="34" charset="0"/>
                                        </a:rPr>
                                        <m:t>𝒙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ja-JP" sz="1000" b="1" i="1">
                                      <a:latin typeface="Cambria Math" panose="02040503050406030204" pitchFamily="18" charset="0"/>
                                      <a:ea typeface="Hiragino Kaku Gothic ProN W3" panose="020B0300000000000000" pitchFamily="34" charset="-128"/>
                                      <a:cs typeface="Arial" panose="020B0604020202020204" pitchFamily="34" charset="0"/>
                                    </a:rPr>
                                    <m:t>𝟐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ja-JP" sz="1000" b="1" i="1" smtClean="0">
                                      <a:latin typeface="Cambria Math" panose="02040503050406030204" pitchFamily="18" charset="0"/>
                                      <a:ea typeface="Hiragino Kaku Gothic ProN W3" panose="020B0300000000000000" pitchFamily="34" charset="-128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1000" b="1" i="1" smtClean="0">
                                      <a:latin typeface="Cambria Math" panose="02040503050406030204" pitchFamily="18" charset="0"/>
                                      <a:ea typeface="Hiragino Kaku Gothic ProN W3" panose="020B0300000000000000" pitchFamily="34" charset="-128"/>
                                      <a:cs typeface="Arial" panose="020B0604020202020204" pitchFamily="34" charset="0"/>
                                    </a:rPr>
                                    <m:t>𝒌</m:t>
                                  </m:r>
                                  <m:r>
                                    <a:rPr lang="en-US" altLang="ja-JP" sz="1000" b="1" i="1" smtClean="0">
                                      <a:latin typeface="Cambria Math" panose="02040503050406030204" pitchFamily="18" charset="0"/>
                                      <a:ea typeface="Hiragino Kaku Gothic ProN W3" panose="020B0300000000000000" pitchFamily="34" charset="-128"/>
                                      <a:cs typeface="Arial" panose="020B0604020202020204" pitchFamily="34" charset="0"/>
                                    </a:rPr>
                                    <m:t>+</m:t>
                                  </m:r>
                                  <m:r>
                                    <a:rPr lang="en-US" altLang="ja-JP" sz="1000" b="1" i="1" smtClean="0">
                                      <a:latin typeface="Cambria Math" panose="02040503050406030204" pitchFamily="18" charset="0"/>
                                      <a:ea typeface="Hiragino Kaku Gothic ProN W3" panose="020B0300000000000000" pitchFamily="34" charset="-128"/>
                                      <a:cs typeface="Arial" panose="020B0604020202020204" pitchFamily="34" charset="0"/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a:rPr lang="en-US" altLang="ja-JP" sz="1000" b="1" i="1">
                                  <a:latin typeface="Cambria Math" panose="02040503050406030204" pitchFamily="18" charset="0"/>
                                  <a:ea typeface="Hiragino Kaku Gothic ProN W3" panose="020B0300000000000000" pitchFamily="34" charset="-128"/>
                                  <a:cs typeface="Arial" panose="020B0604020202020204" pitchFamily="34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ja-JP" sz="1000" b="1" i="1">
                                      <a:latin typeface="Cambria Math" panose="02040503050406030204" pitchFamily="18" charset="0"/>
                                      <a:ea typeface="Hiragino Kaku Gothic ProN W3" panose="020B0300000000000000" pitchFamily="34" charset="-128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000" b="1" i="1">
                                      <a:latin typeface="Cambria Math" panose="02040503050406030204" pitchFamily="18" charset="0"/>
                                      <a:ea typeface="Hiragino Kaku Gothic ProN W3" panose="020B0300000000000000" pitchFamily="34" charset="-128"/>
                                      <a:cs typeface="Arial" panose="020B0604020202020204" pitchFamily="34" charset="0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lang="en-US" altLang="ja-JP" sz="1000" b="1" i="1" smtClean="0">
                                      <a:latin typeface="Cambria Math" panose="02040503050406030204" pitchFamily="18" charset="0"/>
                                      <a:ea typeface="Hiragino Kaku Gothic ProN W3" panose="020B0300000000000000" pitchFamily="34" charset="-128"/>
                                      <a:cs typeface="Arial" panose="020B0604020202020204" pitchFamily="34" charset="0"/>
                                    </a:rPr>
                                    <m:t>𝒅</m:t>
                                  </m:r>
                                  <m:r>
                                    <a:rPr lang="en-US" altLang="ja-JP" sz="1000" b="1" i="1">
                                      <a:latin typeface="Cambria Math" panose="02040503050406030204" pitchFamily="18" charset="0"/>
                                      <a:ea typeface="Hiragino Kaku Gothic ProN W3" panose="020B0300000000000000" pitchFamily="34" charset="-128"/>
                                      <a:cs typeface="Arial" panose="020B0604020202020204" pitchFamily="34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altLang="ja-JP" sz="1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𝜹</m:t>
                              </m:r>
                              <m:sSub>
                                <m:sSubPr>
                                  <m:ctrlPr>
                                    <a:rPr lang="en-US" altLang="ja-JP" sz="10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ja-JP" sz="10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ja-JP" sz="10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𝒙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ja-JP" sz="10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𝟐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ja-JP" sz="10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10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𝒌</m:t>
                                  </m:r>
                                </m:e>
                              </m:d>
                              <m:r>
                                <a:rPr lang="en-US" altLang="ja-JP" sz="1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ja-JP" sz="10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0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𝑩</m:t>
                                  </m:r>
                                </m:e>
                                <m:sub>
                                  <m:r>
                                    <a:rPr lang="en-US" altLang="ja-JP" sz="10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𝒅</m:t>
                                  </m:r>
                                  <m:r>
                                    <a:rPr lang="en-US" altLang="ja-JP" sz="10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altLang="ja-JP" sz="1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𝜹</m:t>
                              </m:r>
                              <m:r>
                                <a:rPr lang="en-US" altLang="ja-JP" sz="1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𝒖</m:t>
                              </m:r>
                              <m:r>
                                <a:rPr lang="en-US" altLang="ja-JP" sz="1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[</m:t>
                              </m:r>
                              <m:r>
                                <a:rPr lang="en-US" altLang="ja-JP" sz="1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𝒌</m:t>
                              </m:r>
                              <m:r>
                                <a:rPr lang="en-US" altLang="ja-JP" sz="1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]</m:t>
                              </m:r>
                              <m:r>
                                <m:rPr>
                                  <m:nor/>
                                </m:rPr>
                                <a:rPr lang="ja-JP" altLang="en-US" sz="1000" b="1">
                                  <a:latin typeface="Hiragino Kaku Gothic ProN W3" panose="020B0300000000000000" pitchFamily="34" charset="-128"/>
                                  <a:ea typeface="Hiragino Kaku Gothic ProN W3" panose="020B0300000000000000" pitchFamily="34" charset="-128"/>
                                  <a:cs typeface="Arial" panose="020B0604020202020204" pitchFamily="34" charset="0"/>
                                </a:rPr>
                                <m:t> </m:t>
                              </m:r>
                            </m:num>
                            <m:den>
                              <m:r>
                                <a:rPr kumimoji="1" lang="en-US" altLang="ja-JP" sz="1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𝜹</m:t>
                              </m:r>
                              <m:acc>
                                <m:accPr>
                                  <m:chr m:val="̂"/>
                                  <m:ctrlPr>
                                    <a:rPr kumimoji="1" lang="en-US" altLang="ja-JP" sz="10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ja-JP" sz="10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𝑰</m:t>
                                  </m:r>
                                </m:e>
                              </m:acc>
                              <m:r>
                                <a:rPr kumimoji="1" lang="en-US" altLang="ja-JP" sz="1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[</m:t>
                              </m:r>
                              <m:r>
                                <a:rPr kumimoji="1" lang="en-US" altLang="ja-JP" sz="1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𝒌</m:t>
                              </m:r>
                              <m:r>
                                <a:rPr kumimoji="1" lang="en-US" altLang="ja-JP" sz="1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]=</m:t>
                              </m:r>
                              <m:sSub>
                                <m:sSubPr>
                                  <m:ctrlPr>
                                    <a:rPr kumimoji="1" lang="en-US" altLang="ja-JP" sz="10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0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kumimoji="1" lang="en-US" altLang="ja-JP" sz="10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kumimoji="1" lang="en-US" altLang="ja-JP" sz="1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𝜹</m:t>
                              </m:r>
                              <m:sSub>
                                <m:sSubPr>
                                  <m:ctrlPr>
                                    <a:rPr kumimoji="1" lang="en-US" altLang="ja-JP" sz="10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kumimoji="1" lang="en-US" altLang="ja-JP" sz="10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ja-JP" sz="10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𝒙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1" lang="en-US" altLang="ja-JP" sz="10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kumimoji="1" lang="en-US" altLang="ja-JP" sz="1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[</m:t>
                              </m:r>
                              <m:r>
                                <a:rPr kumimoji="1" lang="en-US" altLang="ja-JP" sz="1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𝒌</m:t>
                              </m:r>
                              <m:r>
                                <a:rPr kumimoji="1" lang="en-US" altLang="ja-JP" sz="1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]</m:t>
                              </m:r>
                            </m:den>
                          </m:f>
                        </m:oMath>
                      </m:oMathPara>
                    </a14:m>
                    <a:endParaRPr kumimoji="1" lang="ja-JP" altLang="en-US" sz="1000" b="1" dirty="0">
                      <a:latin typeface="Hiragino Kaku Gothic ProN W3" panose="020B0300000000000000" pitchFamily="34" charset="-128"/>
                      <a:ea typeface="Hiragino Kaku Gothic ProN W3" panose="020B0300000000000000" pitchFamily="34" charset="-128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5" name="正方形/長方形 24">
                    <a:extLst>
                      <a:ext uri="{FF2B5EF4-FFF2-40B4-BE49-F238E27FC236}">
                        <a16:creationId xmlns:a16="http://schemas.microsoft.com/office/drawing/2014/main" id="{02DF8C08-6926-AB7C-B3C6-A2B64B29C5E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96384" y="4213493"/>
                    <a:ext cx="2335906" cy="870681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2367" r="-1183"/>
                    </a:stretch>
                  </a:blipFill>
                  <a:ln w="25400"/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正方形/長方形 33">
                    <a:extLst>
                      <a:ext uri="{FF2B5EF4-FFF2-40B4-BE49-F238E27FC236}">
                        <a16:creationId xmlns:a16="http://schemas.microsoft.com/office/drawing/2014/main" id="{D7C80962-E061-FEC9-5973-82AF7E863B50}"/>
                      </a:ext>
                    </a:extLst>
                  </p:cNvPr>
                  <p:cNvSpPr/>
                  <p:nvPr/>
                </p:nvSpPr>
                <p:spPr>
                  <a:xfrm>
                    <a:off x="7097987" y="4289315"/>
                    <a:ext cx="3105895" cy="719038"/>
                  </a:xfrm>
                  <a:prstGeom prst="rect">
                    <a:avLst/>
                  </a:prstGeom>
                  <a:ln w="254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type m:val="noBar"/>
                              <m:ctrlPr>
                                <a:rPr kumimoji="1" lang="en-US" altLang="ja-JP" sz="95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95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𝜹</m:t>
                              </m:r>
                              <m:sSub>
                                <m:sSubPr>
                                  <m:ctrlPr>
                                    <a:rPr lang="en-US" altLang="ja-JP" sz="95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ja-JP" sz="95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ja-JP" sz="95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𝒙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ja-JP" sz="95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𝟑</m:t>
                                  </m:r>
                                </m:sub>
                              </m:sSub>
                              <m:r>
                                <a:rPr lang="en-US" altLang="ja-JP" sz="95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[</m:t>
                              </m:r>
                              <m:r>
                                <a:rPr lang="en-US" altLang="ja-JP" sz="95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𝒌</m:t>
                              </m:r>
                              <m:r>
                                <a:rPr lang="en-US" altLang="ja-JP" sz="95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</m:t>
                              </m:r>
                              <m:r>
                                <a:rPr lang="en-US" altLang="ja-JP" sz="95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𝟏</m:t>
                              </m:r>
                              <m:r>
                                <a:rPr lang="en-US" altLang="ja-JP" sz="95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]=</m:t>
                              </m:r>
                              <m:sSub>
                                <m:sSubPr>
                                  <m:ctrlPr>
                                    <a:rPr lang="en-US" altLang="ja-JP" sz="95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95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lang="en-US" altLang="ja-JP" sz="95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𝒅</m:t>
                                  </m:r>
                                  <m:r>
                                    <a:rPr lang="en-US" altLang="ja-JP" sz="95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𝟑</m:t>
                                  </m:r>
                                </m:sub>
                              </m:sSub>
                              <m:r>
                                <a:rPr lang="en-US" altLang="ja-JP" sz="95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𝜹</m:t>
                              </m:r>
                              <m:sSub>
                                <m:sSubPr>
                                  <m:ctrlPr>
                                    <a:rPr lang="en-US" altLang="ja-JP" sz="95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ja-JP" sz="95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ja-JP" sz="95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𝒙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ja-JP" sz="95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𝟑</m:t>
                                  </m:r>
                                </m:sub>
                              </m:sSub>
                              <m:r>
                                <a:rPr lang="en-US" altLang="ja-JP" sz="95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[</m:t>
                              </m:r>
                              <m:r>
                                <a:rPr lang="en-US" altLang="ja-JP" sz="95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𝒌</m:t>
                              </m:r>
                              <m:r>
                                <a:rPr lang="en-US" altLang="ja-JP" sz="95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]+</m:t>
                              </m:r>
                              <m:sSub>
                                <m:sSubPr>
                                  <m:ctrlPr>
                                    <a:rPr lang="en-US" altLang="ja-JP" sz="95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95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𝑩</m:t>
                                  </m:r>
                                </m:e>
                                <m:sub>
                                  <m:r>
                                    <a:rPr lang="en-US" altLang="ja-JP" sz="95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𝒅</m:t>
                                  </m:r>
                                  <m:r>
                                    <a:rPr lang="en-US" altLang="ja-JP" sz="95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𝟑𝟏</m:t>
                                  </m:r>
                                </m:sub>
                              </m:sSub>
                              <m:r>
                                <a:rPr lang="en-US" altLang="ja-JP" sz="95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𝜹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ja-JP" sz="95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sz="95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𝑰</m:t>
                                  </m:r>
                                </m:e>
                              </m:acc>
                              <m:r>
                                <a:rPr lang="en-US" altLang="ja-JP" sz="95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[</m:t>
                              </m:r>
                              <m:r>
                                <a:rPr lang="en-US" altLang="ja-JP" sz="95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𝒌</m:t>
                              </m:r>
                              <m:r>
                                <a:rPr lang="en-US" altLang="ja-JP" sz="95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]+</m:t>
                              </m:r>
                              <m:sSub>
                                <m:sSubPr>
                                  <m:ctrlPr>
                                    <a:rPr lang="en-US" altLang="ja-JP" sz="95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95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𝑩</m:t>
                                  </m:r>
                                </m:e>
                                <m:sub>
                                  <m:r>
                                    <a:rPr lang="en-US" altLang="ja-JP" sz="95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𝒅</m:t>
                                  </m:r>
                                  <m:r>
                                    <a:rPr lang="en-US" altLang="ja-JP" sz="95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𝟑𝟐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sz="95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95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en-US" altLang="ja-JP" sz="95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𝒂</m:t>
                                  </m:r>
                                </m:sub>
                              </m:sSub>
                              <m:r>
                                <a:rPr lang="en-US" altLang="ja-JP" sz="95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[</m:t>
                              </m:r>
                              <m:r>
                                <a:rPr lang="en-US" altLang="ja-JP" sz="95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𝒌</m:t>
                              </m:r>
                              <m:r>
                                <a:rPr lang="en-US" altLang="ja-JP" sz="95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]</m:t>
                              </m:r>
                              <m:r>
                                <m:rPr>
                                  <m:nor/>
                                </m:rPr>
                                <a:rPr lang="en-US" altLang="ja-JP" sz="950" b="1" dirty="0">
                                  <a:latin typeface="Hiragino Kaku Gothic ProN W3" panose="020B0300000000000000" pitchFamily="34" charset="-128"/>
                                  <a:ea typeface="Hiragino Kaku Gothic ProN W3" panose="020B0300000000000000" pitchFamily="34" charset="-128"/>
                                  <a:cs typeface="Arial" panose="020B0604020202020204" pitchFamily="34" charset="0"/>
                                </a:rPr>
                                <m:t> </m:t>
                              </m:r>
                            </m:num>
                            <m:den>
                              <m:r>
                                <a:rPr lang="en-US" altLang="ja-JP" sz="95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𝜹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ja-JP" sz="95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sz="95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𝑮</m:t>
                                  </m:r>
                                </m:e>
                              </m:acc>
                              <m:r>
                                <a:rPr lang="en-US" altLang="ja-JP" sz="95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[</m:t>
                              </m:r>
                              <m:r>
                                <a:rPr lang="en-US" altLang="ja-JP" sz="95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𝒌</m:t>
                              </m:r>
                              <m:r>
                                <a:rPr lang="en-US" altLang="ja-JP" sz="95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]=</m:t>
                              </m:r>
                              <m:sSub>
                                <m:sSubPr>
                                  <m:ctrlPr>
                                    <a:rPr kumimoji="1" lang="en-US" altLang="ja-JP" sz="95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95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kumimoji="1" lang="en-US" altLang="ja-JP" sz="95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𝟑</m:t>
                                  </m:r>
                                </m:sub>
                              </m:sSub>
                              <m:r>
                                <a:rPr kumimoji="1" lang="en-US" altLang="ja-JP" sz="95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𝜹</m:t>
                              </m:r>
                              <m:sSub>
                                <m:sSubPr>
                                  <m:ctrlPr>
                                    <a:rPr kumimoji="1" lang="en-US" altLang="ja-JP" sz="95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kumimoji="1" lang="en-US" altLang="ja-JP" sz="95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ja-JP" sz="95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𝒙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1" lang="en-US" altLang="ja-JP" sz="95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𝟑</m:t>
                                  </m:r>
                                </m:sub>
                              </m:sSub>
                              <m:r>
                                <a:rPr kumimoji="1" lang="en-US" altLang="ja-JP" sz="95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[</m:t>
                              </m:r>
                              <m:r>
                                <a:rPr kumimoji="1" lang="en-US" altLang="ja-JP" sz="95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𝒌</m:t>
                              </m:r>
                              <m:r>
                                <a:rPr kumimoji="1" lang="en-US" altLang="ja-JP" sz="95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]</m:t>
                              </m:r>
                            </m:den>
                          </m:f>
                        </m:oMath>
                      </m:oMathPara>
                    </a14:m>
                    <a:endParaRPr kumimoji="1" lang="en-US" altLang="ja-JP" sz="950" b="1" dirty="0">
                      <a:latin typeface="Hiragino Kaku Gothic ProN W3" panose="020B0300000000000000" pitchFamily="34" charset="-128"/>
                      <a:ea typeface="Hiragino Kaku Gothic ProN W3" panose="020B0300000000000000" pitchFamily="34" charset="-128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6" name="正方形/長方形 25">
                    <a:extLst>
                      <a:ext uri="{FF2B5EF4-FFF2-40B4-BE49-F238E27FC236}">
                        <a16:creationId xmlns:a16="http://schemas.microsoft.com/office/drawing/2014/main" id="{82A1D165-BF42-F0A9-CAD2-EEFDAB891CC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97987" y="4289315"/>
                    <a:ext cx="3105895" cy="719038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  <a:ln w="25400"/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テキスト ボックス 34">
                    <a:extLst>
                      <a:ext uri="{FF2B5EF4-FFF2-40B4-BE49-F238E27FC236}">
                        <a16:creationId xmlns:a16="http://schemas.microsoft.com/office/drawing/2014/main" id="{D8B38CE0-5135-C910-40D9-620AD273E7A1}"/>
                      </a:ext>
                    </a:extLst>
                  </p:cNvPr>
                  <p:cNvSpPr txBox="1"/>
                  <p:nvPr/>
                </p:nvSpPr>
                <p:spPr>
                  <a:xfrm>
                    <a:off x="6501196" y="4379128"/>
                    <a:ext cx="408290" cy="2664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ja-JP" altLang="en-US" sz="110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acc>
                            <m:accPr>
                              <m:chr m:val="̂"/>
                              <m:ctrlPr>
                                <a:rPr kumimoji="1" lang="en-US" altLang="ja-JP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11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acc>
                          <m:r>
                            <a:rPr kumimoji="1" lang="en-US" altLang="ja-JP" sz="11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kumimoji="1" lang="en-US" altLang="ja-JP" sz="11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ja-JP" sz="11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oMath>
                      </m:oMathPara>
                    </a14:m>
                    <a:endParaRPr kumimoji="1" lang="ja-JP" altLang="en-US" sz="1100" dirty="0"/>
                  </a:p>
                </p:txBody>
              </p:sp>
            </mc:Choice>
            <mc:Fallback xmlns="">
              <p:sp>
                <p:nvSpPr>
                  <p:cNvPr id="27" name="テキスト ボックス 26">
                    <a:extLst>
                      <a:ext uri="{FF2B5EF4-FFF2-40B4-BE49-F238E27FC236}">
                        <a16:creationId xmlns:a16="http://schemas.microsoft.com/office/drawing/2014/main" id="{EFB0CF27-ED44-AED3-1FD0-0CB2B3C7230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01196" y="4379128"/>
                    <a:ext cx="408290" cy="266420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r="-25806" b="-4545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58EEE544-C1B6-9270-0BF0-93F83A2FE6CC}"/>
                  </a:ext>
                </a:extLst>
              </p:cNvPr>
              <p:cNvSpPr txBox="1"/>
              <p:nvPr/>
            </p:nvSpPr>
            <p:spPr>
              <a:xfrm>
                <a:off x="4230590" y="3925475"/>
                <a:ext cx="255975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100" b="1" dirty="0"/>
                  <a:t>皮下インスリン動態サブモデル</a:t>
                </a:r>
              </a:p>
            </p:txBody>
          </p:sp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7EDB280B-5104-6344-EA73-1FD04A60584D}"/>
                  </a:ext>
                </a:extLst>
              </p:cNvPr>
              <p:cNvSpPr txBox="1"/>
              <p:nvPr/>
            </p:nvSpPr>
            <p:spPr>
              <a:xfrm>
                <a:off x="7488358" y="4056280"/>
                <a:ext cx="155688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100" b="1" dirty="0"/>
                  <a:t>Brgman</a:t>
                </a:r>
                <a:r>
                  <a:rPr lang="ja-JP" altLang="en-US" sz="1100" b="1" dirty="0"/>
                  <a:t>モデル</a:t>
                </a:r>
                <a:endParaRPr kumimoji="1" lang="en-US" altLang="ja-JP" sz="1100" b="1" dirty="0"/>
              </a:p>
            </p:txBody>
          </p:sp>
        </p:grpSp>
        <p:cxnSp>
          <p:nvCxnSpPr>
            <p:cNvPr id="31" name="直線矢印コネクタ 30">
              <a:extLst>
                <a:ext uri="{FF2B5EF4-FFF2-40B4-BE49-F238E27FC236}">
                  <a16:creationId xmlns:a16="http://schemas.microsoft.com/office/drawing/2014/main" id="{81B13D2F-0593-E5B6-07F3-77DF1CDF2C89}"/>
                </a:ext>
              </a:extLst>
            </p:cNvPr>
            <p:cNvCxnSpPr>
              <a:cxnSpLocks/>
              <a:stCxn id="33" idx="3"/>
              <a:endCxn id="34" idx="1"/>
            </p:cNvCxnSpPr>
            <p:nvPr/>
          </p:nvCxnSpPr>
          <p:spPr>
            <a:xfrm>
              <a:off x="6899230" y="4738585"/>
              <a:ext cx="51023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48875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6AFD82-B382-91EE-6AC9-45F2BED85D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正方形/長方形 1">
                <a:extLst>
                  <a:ext uri="{FF2B5EF4-FFF2-40B4-BE49-F238E27FC236}">
                    <a16:creationId xmlns:a16="http://schemas.microsoft.com/office/drawing/2014/main" id="{60511A5A-01AA-A735-FC51-A662A811494C}"/>
                  </a:ext>
                </a:extLst>
              </p:cNvPr>
              <p:cNvSpPr/>
              <p:nvPr/>
            </p:nvSpPr>
            <p:spPr>
              <a:xfrm>
                <a:off x="2923980" y="3429000"/>
                <a:ext cx="2791297" cy="710102"/>
              </a:xfrm>
              <a:prstGeom prst="rect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ja-JP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mPr>
                        <m:mr>
                          <m:e>
                            <m:r>
                              <a:rPr lang="en-US" altLang="ja-JP" sz="1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𝒙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ja-JP" sz="1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sz="1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𝒌</m:t>
                                </m:r>
                                <m:r>
                                  <a:rPr lang="en-US" altLang="ja-JP" sz="1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+</m:t>
                                </m:r>
                                <m:r>
                                  <a:rPr lang="en-US" altLang="ja-JP" sz="1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𝟏</m:t>
                                </m:r>
                              </m:e>
                            </m:d>
                            <m:r>
                              <a:rPr lang="en-US" altLang="ja-JP" sz="1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=</m:t>
                            </m:r>
                            <m:r>
                              <a:rPr lang="en-US" altLang="ja-JP" sz="1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𝒇</m:t>
                            </m:r>
                            <m:r>
                              <a:rPr lang="en-US" altLang="ja-JP" sz="1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(</m:t>
                            </m:r>
                            <m:r>
                              <a:rPr lang="en-US" altLang="ja-JP" sz="1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𝒙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ja-JP" sz="1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sz="1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𝒌</m:t>
                                </m:r>
                              </m:e>
                            </m:d>
                            <m:r>
                              <a:rPr lang="en-US" altLang="ja-JP" sz="1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ja-JP" sz="1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𝒖</m:t>
                                </m:r>
                              </m:e>
                              <m:sub>
                                <m:r>
                                  <a:rPr lang="en-US" altLang="ja-JP" sz="1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𝒊𝒏𝒔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ja-JP" sz="1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sz="1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𝒌</m:t>
                                </m:r>
                              </m:e>
                            </m:d>
                            <m:r>
                              <a:rPr lang="en-US" altLang="ja-JP" sz="1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ja-JP" sz="1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altLang="ja-JP" sz="1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𝒂</m:t>
                                </m:r>
                              </m:sub>
                            </m:sSub>
                            <m:r>
                              <a:rPr lang="en-US" altLang="ja-JP" sz="1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[</m:t>
                            </m:r>
                            <m:r>
                              <a:rPr lang="en-US" altLang="ja-JP" sz="1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𝒌</m:t>
                            </m:r>
                            <m:r>
                              <a:rPr lang="en-US" altLang="ja-JP" sz="1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])</m:t>
                            </m:r>
                          </m:e>
                        </m:mr>
                        <m:mr>
                          <m:e>
                            <m:r>
                              <a:rPr lang="en-US" altLang="ja-JP" sz="1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𝑮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ja-JP" sz="1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sz="1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𝒌</m:t>
                                </m:r>
                              </m:e>
                            </m:d>
                            <m:r>
                              <a:rPr lang="en-US" altLang="ja-JP" sz="1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=</m:t>
                            </m:r>
                            <m:r>
                              <a:rPr lang="en-US" altLang="ja-JP" sz="1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𝑪𝒙</m:t>
                            </m:r>
                            <m:r>
                              <a:rPr lang="en-US" altLang="ja-JP" sz="1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[</m:t>
                            </m:r>
                            <m:r>
                              <a:rPr lang="en-US" altLang="ja-JP" sz="1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𝒌</m:t>
                            </m:r>
                            <m:r>
                              <a:rPr lang="en-US" altLang="ja-JP" sz="1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]</m:t>
                            </m:r>
                          </m:e>
                        </m:mr>
                      </m:m>
                    </m:oMath>
                  </m:oMathPara>
                </a14:m>
                <a:endParaRPr kumimoji="1" lang="en-US" altLang="ja-JP" sz="1400" b="1" dirty="0">
                  <a:latin typeface="Hiragino Kaku Gothic ProN W3" panose="020B0300000000000000" pitchFamily="34" charset="-128"/>
                  <a:ea typeface="Hiragino Kaku Gothic ProN W3" panose="020B0300000000000000" pitchFamily="34" charset="-128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正方形/長方形 1">
                <a:extLst>
                  <a:ext uri="{FF2B5EF4-FFF2-40B4-BE49-F238E27FC236}">
                    <a16:creationId xmlns:a16="http://schemas.microsoft.com/office/drawing/2014/main" id="{60511A5A-01AA-A735-FC51-A662A81149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3980" y="3429000"/>
                <a:ext cx="2791297" cy="7101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5400"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AEE0AFA6-E04D-2EE4-1510-C083DABF8710}"/>
              </a:ext>
            </a:extLst>
          </p:cNvPr>
          <p:cNvSpPr/>
          <p:nvPr/>
        </p:nvSpPr>
        <p:spPr>
          <a:xfrm>
            <a:off x="7001024" y="2813538"/>
            <a:ext cx="2227383" cy="1113227"/>
          </a:xfrm>
          <a:prstGeom prst="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b="1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拡張カルマンフィルタ</a:t>
            </a:r>
            <a:endParaRPr kumimoji="1" lang="en-US" altLang="ja-JP" sz="1400" b="1" dirty="0">
              <a:latin typeface="Hiragino Kaku Gothic ProN W3" panose="020B0300000000000000" pitchFamily="34" charset="-128"/>
              <a:ea typeface="Hiragino Kaku Gothic ProN W3" panose="020B0300000000000000" pitchFamily="34" charset="-128"/>
              <a:cs typeface="Arial" panose="020B0604020202020204" pitchFamily="34" charset="0"/>
            </a:endParaRPr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FE502819-0DE3-235E-9EC4-7FAFA2D547C2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894817" y="3786089"/>
            <a:ext cx="14150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580C1118-AF06-22C2-35DE-2C05002A9EB1}"/>
                  </a:ext>
                </a:extLst>
              </p:cNvPr>
              <p:cNvSpPr txBox="1"/>
              <p:nvPr/>
            </p:nvSpPr>
            <p:spPr>
              <a:xfrm>
                <a:off x="894817" y="3469045"/>
                <a:ext cx="7555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𝑖𝑛𝑠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580C1118-AF06-22C2-35DE-2C05002A9E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817" y="3469045"/>
                <a:ext cx="755528" cy="276999"/>
              </a:xfrm>
              <a:prstGeom prst="rect">
                <a:avLst/>
              </a:prstGeom>
              <a:blipFill>
                <a:blip r:embed="rId4"/>
                <a:stretch>
                  <a:fillRect l="-3279" t="-4348" r="-8197" b="-304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4C92A276-0178-BCC4-51BA-0FFF01F92971}"/>
              </a:ext>
            </a:extLst>
          </p:cNvPr>
          <p:cNvCxnSpPr>
            <a:cxnSpLocks/>
          </p:cNvCxnSpPr>
          <p:nvPr/>
        </p:nvCxnSpPr>
        <p:spPr>
          <a:xfrm flipV="1">
            <a:off x="1992964" y="3031511"/>
            <a:ext cx="0" cy="754578"/>
          </a:xfrm>
          <a:prstGeom prst="line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C941E0CB-6ECA-C934-09F6-8FF9B2D6A688}"/>
              </a:ext>
            </a:extLst>
          </p:cNvPr>
          <p:cNvCxnSpPr>
            <a:cxnSpLocks/>
          </p:cNvCxnSpPr>
          <p:nvPr/>
        </p:nvCxnSpPr>
        <p:spPr>
          <a:xfrm>
            <a:off x="1992963" y="3031510"/>
            <a:ext cx="5008061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円/楕円 79">
            <a:extLst>
              <a:ext uri="{FF2B5EF4-FFF2-40B4-BE49-F238E27FC236}">
                <a16:creationId xmlns:a16="http://schemas.microsoft.com/office/drawing/2014/main" id="{8B44378C-24BE-D20A-7A8F-DD67E533CF4D}"/>
              </a:ext>
            </a:extLst>
          </p:cNvPr>
          <p:cNvSpPr>
            <a:spLocks noChangeAspect="1"/>
          </p:cNvSpPr>
          <p:nvPr/>
        </p:nvSpPr>
        <p:spPr>
          <a:xfrm>
            <a:off x="2309842" y="3696089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89E68C73-BF2A-F96F-AAE5-EBB11313297C}"/>
              </a:ext>
            </a:extLst>
          </p:cNvPr>
          <p:cNvCxnSpPr>
            <a:cxnSpLocks/>
            <a:stCxn id="8" idx="6"/>
            <a:endCxn id="2" idx="1"/>
          </p:cNvCxnSpPr>
          <p:nvPr/>
        </p:nvCxnSpPr>
        <p:spPr>
          <a:xfrm flipV="1">
            <a:off x="2489842" y="3784051"/>
            <a:ext cx="434138" cy="20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43F66D77-906B-2028-896B-A3C7A250EE4C}"/>
              </a:ext>
            </a:extLst>
          </p:cNvPr>
          <p:cNvCxnSpPr>
            <a:cxnSpLocks/>
            <a:endCxn id="8" idx="4"/>
          </p:cNvCxnSpPr>
          <p:nvPr/>
        </p:nvCxnSpPr>
        <p:spPr>
          <a:xfrm flipV="1">
            <a:off x="2399842" y="3876089"/>
            <a:ext cx="0" cy="8318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55D78EE5-F391-9FBB-5EAA-3BB6FB533C64}"/>
                  </a:ext>
                </a:extLst>
              </p:cNvPr>
              <p:cNvSpPr txBox="1"/>
              <p:nvPr/>
            </p:nvSpPr>
            <p:spPr>
              <a:xfrm>
                <a:off x="1907399" y="4389462"/>
                <a:ext cx="4924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kumimoji="1" lang="en-US" altLang="ja-JP" b="0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55D78EE5-F391-9FBB-5EAA-3BB6FB533C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399" y="4389462"/>
                <a:ext cx="492443" cy="276999"/>
              </a:xfrm>
              <a:prstGeom prst="rect">
                <a:avLst/>
              </a:prstGeom>
              <a:blipFill>
                <a:blip r:embed="rId5"/>
                <a:stretch>
                  <a:fillRect l="-5000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779F706C-A33F-92DE-0AF2-D3EB230A9EBA}"/>
              </a:ext>
            </a:extLst>
          </p:cNvPr>
          <p:cNvCxnSpPr>
            <a:cxnSpLocks/>
          </p:cNvCxnSpPr>
          <p:nvPr/>
        </p:nvCxnSpPr>
        <p:spPr>
          <a:xfrm>
            <a:off x="5715277" y="3692912"/>
            <a:ext cx="128574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円/楕円 79">
            <a:extLst>
              <a:ext uri="{FF2B5EF4-FFF2-40B4-BE49-F238E27FC236}">
                <a16:creationId xmlns:a16="http://schemas.microsoft.com/office/drawing/2014/main" id="{217494BC-580A-81D4-B4F1-AD23B32FF974}"/>
              </a:ext>
            </a:extLst>
          </p:cNvPr>
          <p:cNvSpPr>
            <a:spLocks noChangeAspect="1"/>
          </p:cNvSpPr>
          <p:nvPr/>
        </p:nvSpPr>
        <p:spPr>
          <a:xfrm>
            <a:off x="6321767" y="3606089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D551D112-DA9D-33D5-5560-D30E43C7AF13}"/>
              </a:ext>
            </a:extLst>
          </p:cNvPr>
          <p:cNvCxnSpPr>
            <a:cxnSpLocks/>
          </p:cNvCxnSpPr>
          <p:nvPr/>
        </p:nvCxnSpPr>
        <p:spPr>
          <a:xfrm flipV="1">
            <a:off x="5727370" y="3690978"/>
            <a:ext cx="606863" cy="38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BEC13DFF-20FC-DC42-567C-EF4976D66430}"/>
              </a:ext>
            </a:extLst>
          </p:cNvPr>
          <p:cNvCxnSpPr>
            <a:cxnSpLocks/>
            <a:endCxn id="13" idx="4"/>
          </p:cNvCxnSpPr>
          <p:nvPr/>
        </p:nvCxnSpPr>
        <p:spPr>
          <a:xfrm flipV="1">
            <a:off x="6411767" y="3786089"/>
            <a:ext cx="0" cy="10150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398410F3-6EE8-EB83-49F5-F438A59CDB3D}"/>
                  </a:ext>
                </a:extLst>
              </p:cNvPr>
              <p:cNvSpPr txBox="1"/>
              <p:nvPr/>
            </p:nvSpPr>
            <p:spPr>
              <a:xfrm>
                <a:off x="6411767" y="4414525"/>
                <a:ext cx="5373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kumimoji="1" lang="en-US" altLang="ja-JP" b="0" dirty="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398410F3-6EE8-EB83-49F5-F438A59CDB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1767" y="4414525"/>
                <a:ext cx="537327" cy="276999"/>
              </a:xfrm>
              <a:prstGeom prst="rect">
                <a:avLst/>
              </a:prstGeom>
              <a:blipFill>
                <a:blip r:embed="rId6"/>
                <a:stretch>
                  <a:fillRect l="-2273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07CE254A-6E98-8FC5-3E63-9B26A4DCED10}"/>
                  </a:ext>
                </a:extLst>
              </p:cNvPr>
              <p:cNvSpPr txBox="1"/>
              <p:nvPr/>
            </p:nvSpPr>
            <p:spPr>
              <a:xfrm>
                <a:off x="5882137" y="2734931"/>
                <a:ext cx="7555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𝑖𝑛𝑠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07CE254A-6E98-8FC5-3E63-9B26A4DCED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2137" y="2734931"/>
                <a:ext cx="755528" cy="276999"/>
              </a:xfrm>
              <a:prstGeom prst="rect">
                <a:avLst/>
              </a:prstGeom>
              <a:blipFill>
                <a:blip r:embed="rId7"/>
                <a:stretch>
                  <a:fillRect l="-3333" r="-10000" b="-347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4E2F2188-385F-E023-7CF4-8DD1FE0CB8BE}"/>
              </a:ext>
            </a:extLst>
          </p:cNvPr>
          <p:cNvCxnSpPr>
            <a:cxnSpLocks/>
          </p:cNvCxnSpPr>
          <p:nvPr/>
        </p:nvCxnSpPr>
        <p:spPr>
          <a:xfrm flipH="1" flipV="1">
            <a:off x="4746820" y="4142972"/>
            <a:ext cx="1360" cy="9243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2B3F2003-48A2-5D54-2E57-C125C9C7CA00}"/>
                  </a:ext>
                </a:extLst>
              </p:cNvPr>
              <p:cNvSpPr txBox="1"/>
              <p:nvPr/>
            </p:nvSpPr>
            <p:spPr>
              <a:xfrm>
                <a:off x="4805576" y="4707962"/>
                <a:ext cx="10829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𝑚𝑒𝑎𝑙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2B3F2003-48A2-5D54-2E57-C125C9C7CA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5576" y="4707962"/>
                <a:ext cx="1082989" cy="276999"/>
              </a:xfrm>
              <a:prstGeom prst="rect">
                <a:avLst/>
              </a:prstGeom>
              <a:blipFill>
                <a:blip r:embed="rId8"/>
                <a:stretch>
                  <a:fillRect l="-4651" r="-6977" b="-347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F862F513-5474-AA98-63C7-4B0198D04C1D}"/>
                  </a:ext>
                </a:extLst>
              </p:cNvPr>
              <p:cNvSpPr txBox="1"/>
              <p:nvPr/>
            </p:nvSpPr>
            <p:spPr>
              <a:xfrm>
                <a:off x="5761483" y="3355017"/>
                <a:ext cx="5153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F862F513-5474-AA98-63C7-4B0198D04C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1483" y="3355017"/>
                <a:ext cx="515398" cy="276999"/>
              </a:xfrm>
              <a:prstGeom prst="rect">
                <a:avLst/>
              </a:prstGeom>
              <a:blipFill>
                <a:blip r:embed="rId9"/>
                <a:stretch>
                  <a:fillRect l="-7143" t="-4348" r="-14286" b="-304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9E223344-EEDC-709E-FBC2-C70CDA120F1E}"/>
                  </a:ext>
                </a:extLst>
              </p:cNvPr>
              <p:cNvSpPr txBox="1"/>
              <p:nvPr/>
            </p:nvSpPr>
            <p:spPr>
              <a:xfrm>
                <a:off x="8214571" y="1990969"/>
                <a:ext cx="6223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9E223344-EEDC-709E-FBC2-C70CDA120F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4571" y="1990969"/>
                <a:ext cx="622350" cy="276999"/>
              </a:xfrm>
              <a:prstGeom prst="rect">
                <a:avLst/>
              </a:prstGeom>
              <a:blipFill>
                <a:blip r:embed="rId10"/>
                <a:stretch>
                  <a:fillRect l="-8163" r="-12245" b="-347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1B50FB4C-0C70-F655-2ACC-55290CD3C8E2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8114715" y="1905000"/>
            <a:ext cx="1" cy="9085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7395DF6A-D2E5-575B-D613-8668361AAA72}"/>
              </a:ext>
            </a:extLst>
          </p:cNvPr>
          <p:cNvCxnSpPr/>
          <p:nvPr/>
        </p:nvCxnSpPr>
        <p:spPr>
          <a:xfrm>
            <a:off x="9228406" y="3065822"/>
            <a:ext cx="96969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53416BC9-4FEC-A628-D39D-0DA6561CF0D8}"/>
              </a:ext>
            </a:extLst>
          </p:cNvPr>
          <p:cNvCxnSpPr/>
          <p:nvPr/>
        </p:nvCxnSpPr>
        <p:spPr>
          <a:xfrm>
            <a:off x="9228406" y="3687189"/>
            <a:ext cx="96969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F4CF34EC-FE8D-3767-12C1-C33E7E28AE7A}"/>
                  </a:ext>
                </a:extLst>
              </p:cNvPr>
              <p:cNvSpPr txBox="1"/>
              <p:nvPr/>
            </p:nvSpPr>
            <p:spPr>
              <a:xfrm>
                <a:off x="9727664" y="2687747"/>
                <a:ext cx="515398" cy="2866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acc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F4CF34EC-FE8D-3767-12C1-C33E7E28AE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7664" y="2687747"/>
                <a:ext cx="515398" cy="286617"/>
              </a:xfrm>
              <a:prstGeom prst="rect">
                <a:avLst/>
              </a:prstGeom>
              <a:blipFill>
                <a:blip r:embed="rId11"/>
                <a:stretch>
                  <a:fillRect l="-9756" t="-20833" r="-14634" b="-3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2A3EFDF0-A20E-10D3-3C05-6607C84EB2F5}"/>
                  </a:ext>
                </a:extLst>
              </p:cNvPr>
              <p:cNvSpPr txBox="1"/>
              <p:nvPr/>
            </p:nvSpPr>
            <p:spPr>
              <a:xfrm>
                <a:off x="9734342" y="3318107"/>
                <a:ext cx="4898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2A3EFDF0-A20E-10D3-3C05-6607C84EB2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4342" y="3318107"/>
                <a:ext cx="489814" cy="276999"/>
              </a:xfrm>
              <a:prstGeom prst="rect">
                <a:avLst/>
              </a:prstGeom>
              <a:blipFill>
                <a:blip r:embed="rId12"/>
                <a:stretch>
                  <a:fillRect l="-5128" t="-13043" r="-17949" b="-304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5694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446898-CDD3-3BE0-80D8-1972D6CF52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739D69EB-6F82-8D3C-1CC2-F10C0718F415}"/>
              </a:ext>
            </a:extLst>
          </p:cNvPr>
          <p:cNvSpPr/>
          <p:nvPr/>
        </p:nvSpPr>
        <p:spPr>
          <a:xfrm>
            <a:off x="3256785" y="3362666"/>
            <a:ext cx="1948261" cy="897058"/>
          </a:xfrm>
          <a:prstGeom prst="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b="1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モデルに基づく</a:t>
            </a:r>
            <a:endParaRPr lang="en-US" altLang="ja-JP" sz="1400" b="1" dirty="0">
              <a:latin typeface="Hiragino Kaku Gothic ProN W3" panose="020B0300000000000000" pitchFamily="34" charset="-128"/>
              <a:ea typeface="Hiragino Kaku Gothic ProN W3" panose="020B0300000000000000" pitchFamily="34" charset="-128"/>
              <a:cs typeface="Arial" panose="020B0604020202020204" pitchFamily="34" charset="0"/>
            </a:endParaRPr>
          </a:p>
          <a:p>
            <a:pPr algn="ctr"/>
            <a:r>
              <a:rPr lang="ja-JP" altLang="en-US" sz="1400" b="1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カルマンフィルタ</a:t>
            </a:r>
            <a:endParaRPr kumimoji="1" lang="en-US" altLang="ja-JP" sz="1400" b="1" dirty="0">
              <a:latin typeface="Hiragino Kaku Gothic ProN W3" panose="020B0300000000000000" pitchFamily="34" charset="-128"/>
              <a:ea typeface="Hiragino Kaku Gothic ProN W3" panose="020B03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8B79B399-5696-7E30-DFC3-7B148BA6FC82}"/>
              </a:ext>
            </a:extLst>
          </p:cNvPr>
          <p:cNvSpPr/>
          <p:nvPr/>
        </p:nvSpPr>
        <p:spPr>
          <a:xfrm>
            <a:off x="3256785" y="1309225"/>
            <a:ext cx="1948261" cy="897058"/>
          </a:xfrm>
          <a:prstGeom prst="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rPr>
              <a:t>対象システム</a:t>
            </a:r>
            <a:endParaRPr kumimoji="1" lang="en-US" altLang="ja-JP" sz="1400" b="1" dirty="0">
              <a:latin typeface="Hiragino Kaku Gothic ProN W3" panose="020B0300000000000000" pitchFamily="34" charset="-128"/>
              <a:ea typeface="Hiragino Kaku Gothic ProN W3" panose="020B0300000000000000" pitchFamily="34" charset="-128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D2E1AF8A-5F19-FC08-F59B-BD9139A83C20}"/>
                  </a:ext>
                </a:extLst>
              </p:cNvPr>
              <p:cNvSpPr/>
              <p:nvPr/>
            </p:nvSpPr>
            <p:spPr>
              <a:xfrm>
                <a:off x="5758432" y="2648487"/>
                <a:ext cx="675135" cy="594845"/>
              </a:xfrm>
              <a:prstGeom prst="rect">
                <a:avLst/>
              </a:prstGeom>
              <a:ln w="254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1" i="1" smtClean="0">
                          <a:latin typeface="Cambria Math" panose="02040503050406030204" pitchFamily="18" charset="0"/>
                          <a:ea typeface="Hiragino Kaku Gothic ProN W3" panose="020B0300000000000000" pitchFamily="34" charset="-128"/>
                          <a:cs typeface="Arial" panose="020B0604020202020204" pitchFamily="34" charset="0"/>
                        </a:rPr>
                        <m:t>𝒈</m:t>
                      </m:r>
                      <m:r>
                        <a:rPr kumimoji="1" lang="en-US" altLang="ja-JP" sz="1400" b="1" i="1" smtClean="0">
                          <a:latin typeface="Cambria Math" panose="02040503050406030204" pitchFamily="18" charset="0"/>
                          <a:ea typeface="Hiragino Kaku Gothic ProN W3" panose="020B0300000000000000" pitchFamily="34" charset="-128"/>
                          <a:cs typeface="Arial" panose="020B0604020202020204" pitchFamily="34" charset="0"/>
                        </a:rPr>
                        <m:t>[</m:t>
                      </m:r>
                      <m:r>
                        <a:rPr kumimoji="1" lang="en-US" altLang="ja-JP" sz="1400" b="1" i="1" smtClean="0">
                          <a:latin typeface="Cambria Math" panose="02040503050406030204" pitchFamily="18" charset="0"/>
                          <a:ea typeface="Hiragino Kaku Gothic ProN W3" panose="020B0300000000000000" pitchFamily="34" charset="-128"/>
                          <a:cs typeface="Arial" panose="020B0604020202020204" pitchFamily="34" charset="0"/>
                        </a:rPr>
                        <m:t>𝒌</m:t>
                      </m:r>
                      <m:r>
                        <a:rPr kumimoji="1" lang="en-US" altLang="ja-JP" sz="1400" b="1" i="1" smtClean="0">
                          <a:latin typeface="Cambria Math" panose="02040503050406030204" pitchFamily="18" charset="0"/>
                          <a:ea typeface="Hiragino Kaku Gothic ProN W3" panose="020B0300000000000000" pitchFamily="34" charset="-128"/>
                          <a:cs typeface="Arial" panose="020B0604020202020204" pitchFamily="34" charset="0"/>
                        </a:rPr>
                        <m:t>]</m:t>
                      </m:r>
                    </m:oMath>
                  </m:oMathPara>
                </a14:m>
                <a:endParaRPr kumimoji="1" lang="en-US" altLang="ja-JP" sz="1400" b="1" dirty="0">
                  <a:latin typeface="Hiragino Kaku Gothic ProN W3" panose="020B0300000000000000" pitchFamily="34" charset="-128"/>
                  <a:ea typeface="Hiragino Kaku Gothic ProN W3" panose="020B0300000000000000" pitchFamily="34" charset="-128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D2E1AF8A-5F19-FC08-F59B-BD9139A83C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8432" y="2648487"/>
                <a:ext cx="675135" cy="5948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5400"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コネクタ: カギ線 7">
            <a:extLst>
              <a:ext uri="{FF2B5EF4-FFF2-40B4-BE49-F238E27FC236}">
                <a16:creationId xmlns:a16="http://schemas.microsoft.com/office/drawing/2014/main" id="{8F4464D4-C044-BD4B-EF9F-D5E7138B79B4}"/>
              </a:ext>
            </a:extLst>
          </p:cNvPr>
          <p:cNvCxnSpPr>
            <a:stCxn id="4" idx="1"/>
            <a:endCxn id="2" idx="0"/>
          </p:cNvCxnSpPr>
          <p:nvPr/>
        </p:nvCxnSpPr>
        <p:spPr>
          <a:xfrm rot="10800000" flipV="1">
            <a:off x="4230916" y="2945910"/>
            <a:ext cx="1527516" cy="41675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B1A0FED5-0E9B-4547-E5B5-2F1E8098F98A}"/>
              </a:ext>
            </a:extLst>
          </p:cNvPr>
          <p:cNvCxnSpPr>
            <a:endCxn id="4" idx="3"/>
          </p:cNvCxnSpPr>
          <p:nvPr/>
        </p:nvCxnSpPr>
        <p:spPr>
          <a:xfrm flipH="1">
            <a:off x="6433567" y="2945909"/>
            <a:ext cx="135993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矢印: 上向き折線 17">
            <a:extLst>
              <a:ext uri="{FF2B5EF4-FFF2-40B4-BE49-F238E27FC236}">
                <a16:creationId xmlns:a16="http://schemas.microsoft.com/office/drawing/2014/main" id="{3FB5C973-4B58-29FE-6657-08C69B3256F0}"/>
              </a:ext>
            </a:extLst>
          </p:cNvPr>
          <p:cNvSpPr/>
          <p:nvPr/>
        </p:nvSpPr>
        <p:spPr>
          <a:xfrm rot="5400000">
            <a:off x="5859429" y="2461139"/>
            <a:ext cx="627855" cy="4225026"/>
          </a:xfrm>
          <a:prstGeom prst="bentUp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8BB2E63E-9D1C-6E82-5367-271FFB2398A4}"/>
              </a:ext>
            </a:extLst>
          </p:cNvPr>
          <p:cNvCxnSpPr>
            <a:cxnSpLocks/>
          </p:cNvCxnSpPr>
          <p:nvPr/>
        </p:nvCxnSpPr>
        <p:spPr>
          <a:xfrm>
            <a:off x="1856935" y="3584475"/>
            <a:ext cx="13998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AA1C089C-3BE8-072E-529C-A7F61AB341AF}"/>
              </a:ext>
            </a:extLst>
          </p:cNvPr>
          <p:cNvCxnSpPr>
            <a:cxnSpLocks/>
          </p:cNvCxnSpPr>
          <p:nvPr/>
        </p:nvCxnSpPr>
        <p:spPr>
          <a:xfrm>
            <a:off x="1856935" y="4060432"/>
            <a:ext cx="13998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6933FF7A-1E7C-7C17-A8C3-D3D33DB3A5E1}"/>
              </a:ext>
            </a:extLst>
          </p:cNvPr>
          <p:cNvCxnSpPr>
            <a:cxnSpLocks/>
          </p:cNvCxnSpPr>
          <p:nvPr/>
        </p:nvCxnSpPr>
        <p:spPr>
          <a:xfrm>
            <a:off x="5207447" y="3804869"/>
            <a:ext cx="426011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6526AC09-6E45-C2B9-CF17-06798FDAEB00}"/>
              </a:ext>
            </a:extLst>
          </p:cNvPr>
          <p:cNvCxnSpPr>
            <a:cxnSpLocks/>
          </p:cNvCxnSpPr>
          <p:nvPr/>
        </p:nvCxnSpPr>
        <p:spPr>
          <a:xfrm>
            <a:off x="5205046" y="1751428"/>
            <a:ext cx="105507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A36EA4D8-8946-3255-0942-0386D8BADCDF}"/>
              </a:ext>
            </a:extLst>
          </p:cNvPr>
          <p:cNvCxnSpPr>
            <a:cxnSpLocks/>
          </p:cNvCxnSpPr>
          <p:nvPr/>
        </p:nvCxnSpPr>
        <p:spPr>
          <a:xfrm>
            <a:off x="6343567" y="934598"/>
            <a:ext cx="0" cy="7268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円/楕円 79">
            <a:extLst>
              <a:ext uri="{FF2B5EF4-FFF2-40B4-BE49-F238E27FC236}">
                <a16:creationId xmlns:a16="http://schemas.microsoft.com/office/drawing/2014/main" id="{9F6D077D-6F25-B538-5410-11B1CD6D66AA}"/>
              </a:ext>
            </a:extLst>
          </p:cNvPr>
          <p:cNvSpPr>
            <a:spLocks noChangeAspect="1"/>
          </p:cNvSpPr>
          <p:nvPr/>
        </p:nvSpPr>
        <p:spPr>
          <a:xfrm>
            <a:off x="6253567" y="1661428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1261EA52-7563-02D8-F171-85614336A1CA}"/>
              </a:ext>
            </a:extLst>
          </p:cNvPr>
          <p:cNvCxnSpPr>
            <a:cxnSpLocks/>
          </p:cNvCxnSpPr>
          <p:nvPr/>
        </p:nvCxnSpPr>
        <p:spPr>
          <a:xfrm>
            <a:off x="6433567" y="1751429"/>
            <a:ext cx="303399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35D1F0DA-2287-2C3E-8CEF-623019BEABE1}"/>
                  </a:ext>
                </a:extLst>
              </p:cNvPr>
              <p:cNvSpPr txBox="1"/>
              <p:nvPr/>
            </p:nvSpPr>
            <p:spPr>
              <a:xfrm>
                <a:off x="6017498" y="4296653"/>
                <a:ext cx="4910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ja-JP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d>
                        <m:dPr>
                          <m:begChr m:val="["/>
                          <m:endChr m:val="]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kumimoji="1" lang="en-US" altLang="ja-JP" b="0" dirty="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35D1F0DA-2287-2C3E-8CEF-623019BEAB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7498" y="4296653"/>
                <a:ext cx="491096" cy="276999"/>
              </a:xfrm>
              <a:prstGeom prst="rect">
                <a:avLst/>
              </a:prstGeom>
              <a:blipFill>
                <a:blip r:embed="rId4"/>
                <a:stretch>
                  <a:fillRect l="-5000" t="-13636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A6EED6B6-DEC5-71A3-C80F-DBD61418CA17}"/>
                  </a:ext>
                </a:extLst>
              </p:cNvPr>
              <p:cNvSpPr txBox="1"/>
              <p:nvPr/>
            </p:nvSpPr>
            <p:spPr>
              <a:xfrm>
                <a:off x="8617676" y="3445975"/>
                <a:ext cx="63318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kumimoji="1" lang="en-US" altLang="ja-JP" b="0" dirty="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A6EED6B6-DEC5-71A3-C80F-DBD61418CA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7676" y="3445975"/>
                <a:ext cx="633186" cy="276999"/>
              </a:xfrm>
              <a:prstGeom prst="rect">
                <a:avLst/>
              </a:prstGeom>
              <a:blipFill>
                <a:blip r:embed="rId5"/>
                <a:stretch>
                  <a:fillRect l="-7843" t="-13043" b="-2608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円/楕円 79">
            <a:extLst>
              <a:ext uri="{FF2B5EF4-FFF2-40B4-BE49-F238E27FC236}">
                <a16:creationId xmlns:a16="http://schemas.microsoft.com/office/drawing/2014/main" id="{CBCDD1CE-DE66-65E5-53F0-3B07422790DF}"/>
              </a:ext>
            </a:extLst>
          </p:cNvPr>
          <p:cNvSpPr>
            <a:spLocks noChangeAspect="1"/>
          </p:cNvSpPr>
          <p:nvPr/>
        </p:nvSpPr>
        <p:spPr>
          <a:xfrm>
            <a:off x="7793502" y="2840008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BD387B6F-FF9C-55A2-48B7-94EF552C9CB5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7883502" y="1751428"/>
            <a:ext cx="0" cy="10885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円/楕円 79">
            <a:extLst>
              <a:ext uri="{FF2B5EF4-FFF2-40B4-BE49-F238E27FC236}">
                <a16:creationId xmlns:a16="http://schemas.microsoft.com/office/drawing/2014/main" id="{7FFB7C11-2434-8E6B-4208-4C76E0E73140}"/>
              </a:ext>
            </a:extLst>
          </p:cNvPr>
          <p:cNvSpPr>
            <a:spLocks noChangeAspect="1"/>
          </p:cNvSpPr>
          <p:nvPr/>
        </p:nvSpPr>
        <p:spPr>
          <a:xfrm>
            <a:off x="7829502" y="1697427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52E11921-485D-9DBA-72E6-9265F3EA7919}"/>
              </a:ext>
            </a:extLst>
          </p:cNvPr>
          <p:cNvCxnSpPr>
            <a:cxnSpLocks/>
            <a:endCxn id="17" idx="4"/>
          </p:cNvCxnSpPr>
          <p:nvPr/>
        </p:nvCxnSpPr>
        <p:spPr>
          <a:xfrm flipV="1">
            <a:off x="7883502" y="3020008"/>
            <a:ext cx="0" cy="7848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円/楕円 79">
            <a:extLst>
              <a:ext uri="{FF2B5EF4-FFF2-40B4-BE49-F238E27FC236}">
                <a16:creationId xmlns:a16="http://schemas.microsoft.com/office/drawing/2014/main" id="{8E05D475-A458-EF18-4039-B3F0BCFE01EA}"/>
              </a:ext>
            </a:extLst>
          </p:cNvPr>
          <p:cNvSpPr>
            <a:spLocks noChangeAspect="1"/>
          </p:cNvSpPr>
          <p:nvPr/>
        </p:nvSpPr>
        <p:spPr>
          <a:xfrm>
            <a:off x="7829502" y="3750869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9DE82EC5-7E23-5A18-AA24-DEC263E05222}"/>
                  </a:ext>
                </a:extLst>
              </p:cNvPr>
              <p:cNvSpPr txBox="1"/>
              <p:nvPr/>
            </p:nvSpPr>
            <p:spPr>
              <a:xfrm>
                <a:off x="2105846" y="3273938"/>
                <a:ext cx="4859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ja-JP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d>
                        <m:dPr>
                          <m:begChr m:val="["/>
                          <m:endChr m:val="]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kumimoji="1" lang="en-US" altLang="ja-JP" b="0" dirty="0"/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9DE82EC5-7E23-5A18-AA24-DEC263E052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5846" y="3273938"/>
                <a:ext cx="485967" cy="276999"/>
              </a:xfrm>
              <a:prstGeom prst="rect">
                <a:avLst/>
              </a:prstGeom>
              <a:blipFill>
                <a:blip r:embed="rId6"/>
                <a:stretch>
                  <a:fillRect l="-5000" t="-13043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4F1FC8F9-311A-3C66-7451-A11D86D74930}"/>
                  </a:ext>
                </a:extLst>
              </p:cNvPr>
              <p:cNvSpPr txBox="1"/>
              <p:nvPr/>
            </p:nvSpPr>
            <p:spPr>
              <a:xfrm>
                <a:off x="2105846" y="3772746"/>
                <a:ext cx="5038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kumimoji="1" lang="en-US" altLang="ja-JP" b="0" dirty="0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4F1FC8F9-311A-3C66-7451-A11D86D749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5846" y="3772746"/>
                <a:ext cx="503856" cy="276999"/>
              </a:xfrm>
              <a:prstGeom prst="rect">
                <a:avLst/>
              </a:prstGeom>
              <a:blipFill>
                <a:blip r:embed="rId7"/>
                <a:stretch>
                  <a:fillRect l="-7317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B0D59F9B-10BB-D7FA-6EB7-9ADED4FAC59C}"/>
              </a:ext>
            </a:extLst>
          </p:cNvPr>
          <p:cNvCxnSpPr>
            <a:cxnSpLocks/>
          </p:cNvCxnSpPr>
          <p:nvPr/>
        </p:nvCxnSpPr>
        <p:spPr>
          <a:xfrm>
            <a:off x="1856935" y="1770184"/>
            <a:ext cx="13998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7BE7EB51-54DA-B21D-47E3-E210BE4EB1FA}"/>
                  </a:ext>
                </a:extLst>
              </p:cNvPr>
              <p:cNvSpPr txBox="1"/>
              <p:nvPr/>
            </p:nvSpPr>
            <p:spPr>
              <a:xfrm>
                <a:off x="2053588" y="1443414"/>
                <a:ext cx="4924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kumimoji="1" lang="en-US" altLang="ja-JP" b="0" dirty="0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7BE7EB51-54DA-B21D-47E3-E210BE4EB1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3588" y="1443414"/>
                <a:ext cx="492443" cy="276999"/>
              </a:xfrm>
              <a:prstGeom prst="rect">
                <a:avLst/>
              </a:prstGeom>
              <a:blipFill>
                <a:blip r:embed="rId8"/>
                <a:stretch>
                  <a:fillRect l="-5000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319202D8-E6CF-A988-D1B1-FF88D4887FF6}"/>
                  </a:ext>
                </a:extLst>
              </p:cNvPr>
              <p:cNvSpPr txBox="1"/>
              <p:nvPr/>
            </p:nvSpPr>
            <p:spPr>
              <a:xfrm>
                <a:off x="6385549" y="1015690"/>
                <a:ext cx="5373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kumimoji="1" lang="en-US" altLang="ja-JP" b="0" dirty="0"/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319202D8-E6CF-A988-D1B1-FF88D4887F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5549" y="1015690"/>
                <a:ext cx="537327" cy="276999"/>
              </a:xfrm>
              <a:prstGeom prst="rect">
                <a:avLst/>
              </a:prstGeom>
              <a:blipFill>
                <a:blip r:embed="rId9"/>
                <a:stretch>
                  <a:fillRect l="-2273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21909240-E36F-B08B-9D30-E6200F43D3B9}"/>
                  </a:ext>
                </a:extLst>
              </p:cNvPr>
              <p:cNvSpPr txBox="1"/>
              <p:nvPr/>
            </p:nvSpPr>
            <p:spPr>
              <a:xfrm>
                <a:off x="8665605" y="1392535"/>
                <a:ext cx="4944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kumimoji="1" lang="en-US" altLang="ja-JP" b="0" dirty="0"/>
              </a:p>
            </p:txBody>
          </p:sp>
        </mc:Choice>
        <mc:Fallback xmlns="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21909240-E36F-B08B-9D30-E6200F43D3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5605" y="1392535"/>
                <a:ext cx="494494" cy="276999"/>
              </a:xfrm>
              <a:prstGeom prst="rect">
                <a:avLst/>
              </a:prstGeom>
              <a:blipFill>
                <a:blip r:embed="rId10"/>
                <a:stretch>
                  <a:fillRect l="-10000" b="-2608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E26B33E3-E570-4A5D-6F2A-8EF4769058CB}"/>
                  </a:ext>
                </a:extLst>
              </p:cNvPr>
              <p:cNvSpPr txBox="1"/>
              <p:nvPr/>
            </p:nvSpPr>
            <p:spPr>
              <a:xfrm>
                <a:off x="6911928" y="2643263"/>
                <a:ext cx="4932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kumimoji="1" lang="ja-JP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E26B33E3-E570-4A5D-6F2A-8EF4769058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1928" y="2643263"/>
                <a:ext cx="493212" cy="276999"/>
              </a:xfrm>
              <a:prstGeom prst="rect">
                <a:avLst/>
              </a:prstGeom>
              <a:blipFill>
                <a:blip r:embed="rId11"/>
                <a:stretch>
                  <a:fillRect l="-10000" t="-4545" r="-12500" b="-409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7030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851994-31ED-C1CE-9A98-902F1F3F80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グループ化 138">
            <a:extLst>
              <a:ext uri="{FF2B5EF4-FFF2-40B4-BE49-F238E27FC236}">
                <a16:creationId xmlns:a16="http://schemas.microsoft.com/office/drawing/2014/main" id="{0645DA81-0C31-B71D-4D04-27FF3B10F869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645329" y="248441"/>
            <a:ext cx="7794165" cy="6213784"/>
            <a:chOff x="1645329" y="248441"/>
            <a:chExt cx="7794165" cy="6213784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370E2FA5-25D8-51E8-E0CF-1FDF0EEACA98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801783" y="3492190"/>
              <a:ext cx="1883626" cy="766710"/>
            </a:xfrm>
            <a:prstGeom prst="rect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b="1" dirty="0">
                  <a:latin typeface="Hiragino Kaku Gothic ProN W3" panose="020B0300000000000000" pitchFamily="34" charset="-128"/>
                  <a:ea typeface="Hiragino Kaku Gothic ProN W3" panose="020B0300000000000000" pitchFamily="34" charset="-128"/>
                  <a:cs typeface="Arial" panose="020B0604020202020204" pitchFamily="34" charset="0"/>
                </a:rPr>
                <a:t>Subcutaneous</a:t>
              </a:r>
            </a:p>
            <a:p>
              <a:pPr algn="ctr"/>
              <a:r>
                <a:rPr lang="en-US" altLang="ja-JP" sz="1400" b="1" dirty="0">
                  <a:latin typeface="Hiragino Kaku Gothic ProN W3" panose="020B0300000000000000" pitchFamily="34" charset="-128"/>
                  <a:ea typeface="Hiragino Kaku Gothic ProN W3" panose="020B0300000000000000" pitchFamily="34" charset="-128"/>
                  <a:cs typeface="Arial" panose="020B0604020202020204" pitchFamily="34" charset="0"/>
                </a:rPr>
                <a:t>Insulin</a:t>
              </a:r>
              <a:endParaRPr kumimoji="1" lang="en-US" altLang="ja-JP" sz="1400" b="1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256B09F8-F1B6-46D4-060D-07435EAB70A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432188" y="3492190"/>
              <a:ext cx="1655818" cy="766710"/>
            </a:xfrm>
            <a:prstGeom prst="rect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b="1" dirty="0">
                  <a:latin typeface="Hiragino Kaku Gothic ProN W3" panose="020B0300000000000000" pitchFamily="34" charset="-128"/>
                  <a:ea typeface="Hiragino Kaku Gothic ProN W3" panose="020B0300000000000000" pitchFamily="34" charset="-128"/>
                  <a:cs typeface="Arial" panose="020B0604020202020204" pitchFamily="34" charset="0"/>
                </a:rPr>
                <a:t>Insulin</a:t>
              </a:r>
            </a:p>
            <a:p>
              <a:pPr algn="ctr"/>
              <a:r>
                <a:rPr lang="en-US" altLang="ja-JP" sz="1400" b="1" dirty="0">
                  <a:latin typeface="Hiragino Kaku Gothic ProN W3" panose="020B0300000000000000" pitchFamily="34" charset="-128"/>
                  <a:ea typeface="Hiragino Kaku Gothic ProN W3" panose="020B0300000000000000" pitchFamily="34" charset="-128"/>
                  <a:cs typeface="Arial" panose="020B0604020202020204" pitchFamily="34" charset="0"/>
                </a:rPr>
                <a:t>system</a:t>
              </a:r>
              <a:endParaRPr kumimoji="1" lang="en-US" altLang="ja-JP" sz="1400" b="1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F7F047B6-FE45-F3A4-FA8E-7866C84AF6A9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432188" y="1936125"/>
              <a:ext cx="1655819" cy="766710"/>
            </a:xfrm>
            <a:prstGeom prst="rect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b="1" dirty="0">
                  <a:latin typeface="Hiragino Kaku Gothic ProN W3" panose="020B0300000000000000" pitchFamily="34" charset="-128"/>
                  <a:ea typeface="Hiragino Kaku Gothic ProN W3" panose="020B0300000000000000" pitchFamily="34" charset="-128"/>
                  <a:cs typeface="Arial" panose="020B0604020202020204" pitchFamily="34" charset="0"/>
                </a:rPr>
                <a:t>Glucose</a:t>
              </a:r>
            </a:p>
            <a:p>
              <a:pPr algn="ctr"/>
              <a:r>
                <a:rPr kumimoji="1" lang="en-US" altLang="ja-JP" sz="1400" b="1" dirty="0">
                  <a:latin typeface="Hiragino Kaku Gothic ProN W3" panose="020B0300000000000000" pitchFamily="34" charset="-128"/>
                  <a:ea typeface="Hiragino Kaku Gothic ProN W3" panose="020B0300000000000000" pitchFamily="34" charset="-128"/>
                  <a:cs typeface="Arial" panose="020B0604020202020204" pitchFamily="34" charset="0"/>
                </a:rPr>
                <a:t>system</a:t>
              </a:r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34E26454-62B5-A701-7685-03E346FC0D43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753522" y="1988677"/>
              <a:ext cx="1655818" cy="766710"/>
            </a:xfrm>
            <a:prstGeom prst="rect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b="1" dirty="0">
                  <a:latin typeface="Hiragino Kaku Gothic ProN W3" panose="020B0300000000000000" pitchFamily="34" charset="-128"/>
                  <a:ea typeface="Hiragino Kaku Gothic ProN W3" panose="020B0300000000000000" pitchFamily="34" charset="-128"/>
                  <a:cs typeface="Arial" panose="020B0604020202020204" pitchFamily="34" charset="0"/>
                </a:rPr>
                <a:t>Muscle and</a:t>
              </a:r>
            </a:p>
            <a:p>
              <a:pPr algn="ctr"/>
              <a:r>
                <a:rPr lang="en-US" altLang="ja-JP" sz="1400" b="1" dirty="0">
                  <a:latin typeface="Hiragino Kaku Gothic ProN W3" panose="020B0300000000000000" pitchFamily="34" charset="-128"/>
                  <a:ea typeface="Hiragino Kaku Gothic ProN W3" panose="020B0300000000000000" pitchFamily="34" charset="-128"/>
                  <a:cs typeface="Arial" panose="020B0604020202020204" pitchFamily="34" charset="0"/>
                </a:rPr>
                <a:t>adipose tissues</a:t>
              </a:r>
              <a:endParaRPr kumimoji="1" lang="en-US" altLang="ja-JP" sz="1400" b="1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AEB58372-586A-D97C-EACF-18ED875426C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106528" y="1956709"/>
              <a:ext cx="1311631" cy="766710"/>
            </a:xfrm>
            <a:prstGeom prst="rect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b="1" dirty="0">
                  <a:latin typeface="Hiragino Kaku Gothic ProN W3" panose="020B0300000000000000" pitchFamily="34" charset="-128"/>
                  <a:ea typeface="Hiragino Kaku Gothic ProN W3" panose="020B0300000000000000" pitchFamily="34" charset="-128"/>
                  <a:cs typeface="Arial" panose="020B0604020202020204" pitchFamily="34" charset="0"/>
                </a:rPr>
                <a:t>LIVER</a:t>
              </a:r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20BE72D6-3529-5215-B844-30B9C14B585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080738" y="651335"/>
              <a:ext cx="2078640" cy="766710"/>
            </a:xfrm>
            <a:prstGeom prst="rect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b="1" dirty="0">
                  <a:latin typeface="Hiragino Kaku Gothic ProN W3" panose="020B0300000000000000" pitchFamily="34" charset="-128"/>
                  <a:ea typeface="Hiragino Kaku Gothic ProN W3" panose="020B0300000000000000" pitchFamily="34" charset="-128"/>
                  <a:cs typeface="Arial" panose="020B0604020202020204" pitchFamily="34" charset="0"/>
                </a:rPr>
                <a:t>Gastrointestinal</a:t>
              </a:r>
            </a:p>
            <a:p>
              <a:pPr algn="ctr"/>
              <a:r>
                <a:rPr lang="en-US" altLang="ja-JP" sz="1400" b="1" dirty="0">
                  <a:latin typeface="Hiragino Kaku Gothic ProN W3" panose="020B0300000000000000" pitchFamily="34" charset="-128"/>
                  <a:ea typeface="Hiragino Kaku Gothic ProN W3" panose="020B0300000000000000" pitchFamily="34" charset="-128"/>
                  <a:cs typeface="Arial" panose="020B0604020202020204" pitchFamily="34" charset="0"/>
                </a:rPr>
                <a:t>tract</a:t>
              </a:r>
              <a:endParaRPr kumimoji="1" lang="en-US" altLang="ja-JP" sz="1400" b="1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DC3196D1-A996-DF08-899E-2E5119193152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222475" y="1074386"/>
              <a:ext cx="1531047" cy="335109"/>
            </a:xfrm>
            <a:prstGeom prst="rect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b="1" dirty="0">
                  <a:latin typeface="Hiragino Kaku Gothic ProN W3" panose="020B0300000000000000" pitchFamily="34" charset="-128"/>
                  <a:ea typeface="Hiragino Kaku Gothic ProN W3" panose="020B0300000000000000" pitchFamily="34" charset="-128"/>
                  <a:cs typeface="Arial" panose="020B0604020202020204" pitchFamily="34" charset="0"/>
                </a:rPr>
                <a:t>Renal</a:t>
              </a:r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C8CC9939-CD1B-AADE-E2AF-9DAEC61DDCDB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453278" y="356078"/>
              <a:ext cx="2986216" cy="383355"/>
            </a:xfrm>
            <a:prstGeom prst="rect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b="1" dirty="0">
                  <a:latin typeface="Hiragino Kaku Gothic ProN W3" panose="020B0300000000000000" pitchFamily="34" charset="-128"/>
                  <a:ea typeface="Hiragino Kaku Gothic ProN W3" panose="020B0300000000000000" pitchFamily="34" charset="-128"/>
                  <a:cs typeface="Arial" panose="020B0604020202020204" pitchFamily="34" charset="0"/>
                </a:rPr>
                <a:t>Brain and erythrocytes</a:t>
              </a:r>
              <a:endParaRPr kumimoji="1" lang="en-US" altLang="ja-JP" sz="1400" b="1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ACFB68CC-69CE-A244-FA41-6CE6170C5CBB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432188" y="4785530"/>
              <a:ext cx="1655819" cy="766710"/>
            </a:xfrm>
            <a:prstGeom prst="rect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b="1" dirty="0">
                  <a:latin typeface="Hiragino Kaku Gothic ProN W3" panose="020B0300000000000000" pitchFamily="34" charset="-128"/>
                  <a:ea typeface="Hiragino Kaku Gothic ProN W3" panose="020B0300000000000000" pitchFamily="34" charset="-128"/>
                  <a:cs typeface="Arial" panose="020B0604020202020204" pitchFamily="34" charset="0"/>
                </a:rPr>
                <a:t>Glucagon</a:t>
              </a:r>
            </a:p>
            <a:p>
              <a:pPr algn="ctr"/>
              <a:r>
                <a:rPr lang="en-US" altLang="ja-JP" sz="1400" b="1" dirty="0">
                  <a:latin typeface="Hiragino Kaku Gothic ProN W3" panose="020B0300000000000000" pitchFamily="34" charset="-128"/>
                  <a:ea typeface="Hiragino Kaku Gothic ProN W3" panose="020B0300000000000000" pitchFamily="34" charset="-128"/>
                  <a:cs typeface="Arial" panose="020B0604020202020204" pitchFamily="34" charset="0"/>
                </a:rPr>
                <a:t>system</a:t>
              </a:r>
              <a:endParaRPr kumimoji="1" lang="en-US" altLang="ja-JP" sz="1400" b="1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BF10C92F-6448-8A8B-D871-C21098164560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013194" y="4785530"/>
              <a:ext cx="1655818" cy="766710"/>
            </a:xfrm>
            <a:prstGeom prst="rect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b="1" dirty="0">
                  <a:latin typeface="Hiragino Kaku Gothic ProN W3" panose="020B0300000000000000" pitchFamily="34" charset="-128"/>
                  <a:ea typeface="Hiragino Kaku Gothic ProN W3" panose="020B0300000000000000" pitchFamily="34" charset="-128"/>
                  <a:cs typeface="Arial" panose="020B0604020202020204" pitchFamily="34" charset="0"/>
                </a:rPr>
                <a:t>Alpha-cell</a:t>
              </a:r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4437E01D-17CA-EFB6-3B96-DF774367A86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013194" y="5695515"/>
              <a:ext cx="1655818" cy="766710"/>
            </a:xfrm>
            <a:prstGeom prst="rect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b="1" dirty="0">
                  <a:latin typeface="Hiragino Kaku Gothic ProN W3" panose="020B0300000000000000" pitchFamily="34" charset="-128"/>
                  <a:ea typeface="Hiragino Kaku Gothic ProN W3" panose="020B0300000000000000" pitchFamily="34" charset="-128"/>
                  <a:cs typeface="Arial" panose="020B0604020202020204" pitchFamily="34" charset="0"/>
                </a:rPr>
                <a:t>Subcutaneous</a:t>
              </a:r>
            </a:p>
            <a:p>
              <a:pPr algn="ctr"/>
              <a:r>
                <a:rPr kumimoji="1" lang="en-US" altLang="ja-JP" sz="1400" b="1" dirty="0">
                  <a:latin typeface="Hiragino Kaku Gothic ProN W3" panose="020B0300000000000000" pitchFamily="34" charset="-128"/>
                  <a:ea typeface="Hiragino Kaku Gothic ProN W3" panose="020B0300000000000000" pitchFamily="34" charset="-128"/>
                  <a:cs typeface="Arial" panose="020B0604020202020204" pitchFamily="34" charset="0"/>
                </a:rPr>
                <a:t>Glucagon</a:t>
              </a:r>
            </a:p>
          </p:txBody>
        </p:sp>
        <p:cxnSp>
          <p:nvCxnSpPr>
            <p:cNvPr id="15" name="直線矢印コネクタ 14">
              <a:extLst>
                <a:ext uri="{FF2B5EF4-FFF2-40B4-BE49-F238E27FC236}">
                  <a16:creationId xmlns:a16="http://schemas.microsoft.com/office/drawing/2014/main" id="{B7F9DA07-C82D-59D6-6FFE-0D16A5A38277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7" idx="3"/>
            </p:cNvCxnSpPr>
            <p:nvPr/>
          </p:nvCxnSpPr>
          <p:spPr>
            <a:xfrm>
              <a:off x="4418159" y="2340064"/>
              <a:ext cx="1014029" cy="304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線矢印コネクタ 15">
              <a:extLst>
                <a:ext uri="{FF2B5EF4-FFF2-40B4-BE49-F238E27FC236}">
                  <a16:creationId xmlns:a16="http://schemas.microsoft.com/office/drawing/2014/main" id="{81DE0830-BB30-1CB7-09D2-FF3979FFF5E2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7088006" y="2428813"/>
              <a:ext cx="6655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25" name="グループ化 24">
              <a:extLst>
                <a:ext uri="{FF2B5EF4-FFF2-40B4-BE49-F238E27FC236}">
                  <a16:creationId xmlns:a16="http://schemas.microsoft.com/office/drawing/2014/main" id="{5899876C-C614-29D0-BBDD-9E6347A46BC3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5159378" y="1006298"/>
              <a:ext cx="444654" cy="929827"/>
              <a:chOff x="5159378" y="1006298"/>
              <a:chExt cx="444654" cy="929827"/>
            </a:xfrm>
          </p:grpSpPr>
          <p:cxnSp>
            <p:nvCxnSpPr>
              <p:cNvPr id="18" name="直線コネクタ 17">
                <a:extLst>
                  <a:ext uri="{FF2B5EF4-FFF2-40B4-BE49-F238E27FC236}">
                    <a16:creationId xmlns:a16="http://schemas.microsoft.com/office/drawing/2014/main" id="{F9DFDAA7-A431-84FE-09A2-CB44764F44C3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>
                <a:off x="5159378" y="1006298"/>
                <a:ext cx="444654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直線矢印コネクタ 21">
                <a:extLst>
                  <a:ext uri="{FF2B5EF4-FFF2-40B4-BE49-F238E27FC236}">
                    <a16:creationId xmlns:a16="http://schemas.microsoft.com/office/drawing/2014/main" id="{52736315-6E77-864D-A923-D2B64945B9B8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>
                <a:off x="5604032" y="1006298"/>
                <a:ext cx="0" cy="9298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グループ化 33">
              <a:extLst>
                <a:ext uri="{FF2B5EF4-FFF2-40B4-BE49-F238E27FC236}">
                  <a16:creationId xmlns:a16="http://schemas.microsoft.com/office/drawing/2014/main" id="{98A4A4B7-8320-DC53-F31B-344F85199536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5949206" y="547756"/>
              <a:ext cx="504072" cy="1388369"/>
              <a:chOff x="5949206" y="547756"/>
              <a:chExt cx="504072" cy="1388369"/>
            </a:xfrm>
          </p:grpSpPr>
          <p:cxnSp>
            <p:nvCxnSpPr>
              <p:cNvPr id="28" name="直線コネクタ 27">
                <a:extLst>
                  <a:ext uri="{FF2B5EF4-FFF2-40B4-BE49-F238E27FC236}">
                    <a16:creationId xmlns:a16="http://schemas.microsoft.com/office/drawing/2014/main" id="{611D6914-78F4-5D3E-7B7C-D1FF9A5A30DD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flipV="1">
                <a:off x="5954812" y="547756"/>
                <a:ext cx="0" cy="138836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直線矢印コネクタ 29">
                <a:extLst>
                  <a:ext uri="{FF2B5EF4-FFF2-40B4-BE49-F238E27FC236}">
                    <a16:creationId xmlns:a16="http://schemas.microsoft.com/office/drawing/2014/main" id="{BEC33001-CCB0-8D2A-11D2-2FEE104A605D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endCxn id="10" idx="1"/>
              </p:cNvCxnSpPr>
              <p:nvPr/>
            </p:nvCxnSpPr>
            <p:spPr>
              <a:xfrm>
                <a:off x="5949206" y="547756"/>
                <a:ext cx="50407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6" name="直線矢印コネクタ 35">
              <a:extLst>
                <a:ext uri="{FF2B5EF4-FFF2-40B4-BE49-F238E27FC236}">
                  <a16:creationId xmlns:a16="http://schemas.microsoft.com/office/drawing/2014/main" id="{16F0A0F5-EC10-1362-BACE-65313BC4450E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6537785" y="1409495"/>
              <a:ext cx="0" cy="52663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線矢印コネクタ 37">
              <a:extLst>
                <a:ext uri="{FF2B5EF4-FFF2-40B4-BE49-F238E27FC236}">
                  <a16:creationId xmlns:a16="http://schemas.microsoft.com/office/drawing/2014/main" id="{BF9E0711-CC5E-F5CA-8A35-8A1FE5C1F928}"/>
                </a:ext>
              </a:extLst>
            </p:cNvPr>
            <p:cNvCxnSpPr>
              <a:cxnSpLocks noGrp="1" noRot="1" noMove="1" noResize="1" noEditPoints="1" noAdjustHandles="1" noChangeArrowheads="1" noChangeShapeType="1"/>
              <a:endCxn id="9" idx="2"/>
            </p:cNvCxnSpPr>
            <p:nvPr/>
          </p:nvCxnSpPr>
          <p:spPr>
            <a:xfrm flipV="1">
              <a:off x="6987998" y="1409495"/>
              <a:ext cx="1" cy="52663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線矢印コネクタ 38">
              <a:extLst>
                <a:ext uri="{FF2B5EF4-FFF2-40B4-BE49-F238E27FC236}">
                  <a16:creationId xmlns:a16="http://schemas.microsoft.com/office/drawing/2014/main" id="{DEE8B95E-9FDE-634A-B5F5-5070D96EE828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7088006" y="2213351"/>
              <a:ext cx="665516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線矢印コネクタ 42">
              <a:extLst>
                <a:ext uri="{FF2B5EF4-FFF2-40B4-BE49-F238E27FC236}">
                  <a16:creationId xmlns:a16="http://schemas.microsoft.com/office/drawing/2014/main" id="{4586A139-8B22-110D-F0EA-E41F5D73F43E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2" idx="3"/>
              <a:endCxn id="3" idx="1"/>
            </p:cNvCxnSpPr>
            <p:nvPr/>
          </p:nvCxnSpPr>
          <p:spPr>
            <a:xfrm>
              <a:off x="4685409" y="3875545"/>
              <a:ext cx="7467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線矢印コネクタ 44">
              <a:extLst>
                <a:ext uri="{FF2B5EF4-FFF2-40B4-BE49-F238E27FC236}">
                  <a16:creationId xmlns:a16="http://schemas.microsoft.com/office/drawing/2014/main" id="{D8EFAB3C-745C-EBC5-53D2-A08966298A18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7088006" y="3875545"/>
              <a:ext cx="1194496" cy="1012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線コネクタ 47">
              <a:extLst>
                <a:ext uri="{FF2B5EF4-FFF2-40B4-BE49-F238E27FC236}">
                  <a16:creationId xmlns:a16="http://schemas.microsoft.com/office/drawing/2014/main" id="{8B76EDD2-B68D-AD13-29B4-50A5D3EAF15A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3" idx="0"/>
            </p:cNvCxnSpPr>
            <p:nvPr/>
          </p:nvCxnSpPr>
          <p:spPr>
            <a:xfrm flipV="1">
              <a:off x="6260097" y="3291840"/>
              <a:ext cx="0" cy="20035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カギ線コネクタ 51">
              <a:extLst>
                <a:ext uri="{FF2B5EF4-FFF2-40B4-BE49-F238E27FC236}">
                  <a16:creationId xmlns:a16="http://schemas.microsoft.com/office/drawing/2014/main" id="{03F42795-979C-DB87-84AB-1BB4FD2A9B1F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55" idx="2"/>
              <a:endCxn id="7" idx="2"/>
            </p:cNvCxnSpPr>
            <p:nvPr/>
          </p:nvCxnSpPr>
          <p:spPr>
            <a:xfrm rot="10800000">
              <a:off x="3762345" y="2723419"/>
              <a:ext cx="2461753" cy="550354"/>
            </a:xfrm>
            <a:prstGeom prst="bentConnector2">
              <a:avLst/>
            </a:prstGeom>
            <a:ln>
              <a:prstDash val="dash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カギ線コネクタ 53">
              <a:extLst>
                <a:ext uri="{FF2B5EF4-FFF2-40B4-BE49-F238E27FC236}">
                  <a16:creationId xmlns:a16="http://schemas.microsoft.com/office/drawing/2014/main" id="{D0564C69-2DF6-1651-0031-673D3BD0CE36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55" idx="6"/>
              <a:endCxn id="5" idx="2"/>
            </p:cNvCxnSpPr>
            <p:nvPr/>
          </p:nvCxnSpPr>
          <p:spPr>
            <a:xfrm flipV="1">
              <a:off x="6296097" y="2755387"/>
              <a:ext cx="2285334" cy="518386"/>
            </a:xfrm>
            <a:prstGeom prst="bentConnector2">
              <a:avLst/>
            </a:prstGeom>
            <a:ln>
              <a:prstDash val="dash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円/楕円 54">
              <a:extLst>
                <a:ext uri="{FF2B5EF4-FFF2-40B4-BE49-F238E27FC236}">
                  <a16:creationId xmlns:a16="http://schemas.microsoft.com/office/drawing/2014/main" id="{10946CBB-FE92-5EAB-3074-7A0346290781}"/>
                </a:ext>
              </a:extLst>
            </p:cNvPr>
            <p:cNvSpPr>
              <a:spLocks noGrp="1" noRot="1" noChangeAspect="1" noMove="1" noResize="1" noEditPoints="1" noAdjustHandles="1" noChangeArrowheads="1" noChangeShapeType="1"/>
            </p:cNvSpPr>
            <p:nvPr/>
          </p:nvSpPr>
          <p:spPr>
            <a:xfrm>
              <a:off x="6224097" y="3237773"/>
              <a:ext cx="72000" cy="720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円/楕円 71">
              <a:extLst>
                <a:ext uri="{FF2B5EF4-FFF2-40B4-BE49-F238E27FC236}">
                  <a16:creationId xmlns:a16="http://schemas.microsoft.com/office/drawing/2014/main" id="{8F4B8D99-2A71-73DE-4548-B97331CC290E}"/>
                </a:ext>
              </a:extLst>
            </p:cNvPr>
            <p:cNvSpPr>
              <a:spLocks noGrp="1" noRot="1" noChangeAspect="1" noMove="1" noResize="1" noEditPoints="1" noAdjustHandles="1" noChangeArrowheads="1" noChangeShapeType="1"/>
            </p:cNvSpPr>
            <p:nvPr/>
          </p:nvSpPr>
          <p:spPr>
            <a:xfrm>
              <a:off x="6224097" y="2866458"/>
              <a:ext cx="72000" cy="720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3" name="直線コネクタ 72">
              <a:extLst>
                <a:ext uri="{FF2B5EF4-FFF2-40B4-BE49-F238E27FC236}">
                  <a16:creationId xmlns:a16="http://schemas.microsoft.com/office/drawing/2014/main" id="{5F85FFCB-8CB0-05C0-A7DA-513285AC7878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6260097" y="2702835"/>
              <a:ext cx="0" cy="20035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直線コネクタ 77">
              <a:extLst>
                <a:ext uri="{FF2B5EF4-FFF2-40B4-BE49-F238E27FC236}">
                  <a16:creationId xmlns:a16="http://schemas.microsoft.com/office/drawing/2014/main" id="{E8A68DAE-4DC2-A5AF-74C8-7E68AD129B43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72" idx="6"/>
            </p:cNvCxnSpPr>
            <p:nvPr/>
          </p:nvCxnSpPr>
          <p:spPr>
            <a:xfrm>
              <a:off x="6296097" y="2902458"/>
              <a:ext cx="1888418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直線矢印コネクタ 79">
              <a:extLst>
                <a:ext uri="{FF2B5EF4-FFF2-40B4-BE49-F238E27FC236}">
                  <a16:creationId xmlns:a16="http://schemas.microsoft.com/office/drawing/2014/main" id="{109079B7-EBDF-482D-58A6-509AE359B2F0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8184515" y="2755387"/>
              <a:ext cx="0" cy="147071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直線コネクタ 84">
              <a:extLst>
                <a:ext uri="{FF2B5EF4-FFF2-40B4-BE49-F238E27FC236}">
                  <a16:creationId xmlns:a16="http://schemas.microsoft.com/office/drawing/2014/main" id="{959D07F6-1337-363F-7FF8-A616E5ECF238}"/>
                </a:ext>
              </a:extLst>
            </p:cNvPr>
            <p:cNvCxnSpPr>
              <a:cxnSpLocks noGrp="1" noRot="1" noMove="1" noResize="1" noEditPoints="1" noAdjustHandles="1" noChangeArrowheads="1" noChangeShapeType="1"/>
              <a:endCxn id="72" idx="2"/>
            </p:cNvCxnSpPr>
            <p:nvPr/>
          </p:nvCxnSpPr>
          <p:spPr>
            <a:xfrm>
              <a:off x="2629912" y="2902031"/>
              <a:ext cx="3594185" cy="427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直線コネクタ 88">
              <a:extLst>
                <a:ext uri="{FF2B5EF4-FFF2-40B4-BE49-F238E27FC236}">
                  <a16:creationId xmlns:a16="http://schemas.microsoft.com/office/drawing/2014/main" id="{FFCDF10F-DE24-EA5E-82B6-0697B5D770C9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2623037" y="2902458"/>
              <a:ext cx="0" cy="2266427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直線矢印コネクタ 91">
              <a:extLst>
                <a:ext uri="{FF2B5EF4-FFF2-40B4-BE49-F238E27FC236}">
                  <a16:creationId xmlns:a16="http://schemas.microsoft.com/office/drawing/2014/main" id="{CDA56AA4-6CE7-78C8-B506-B938BEA3C6F8}"/>
                </a:ext>
              </a:extLst>
            </p:cNvPr>
            <p:cNvCxnSpPr>
              <a:cxnSpLocks noGrp="1" noRot="1" noMove="1" noResize="1" noEditPoints="1" noAdjustHandles="1" noChangeArrowheads="1" noChangeShapeType="1"/>
              <a:endCxn id="12" idx="1"/>
            </p:cNvCxnSpPr>
            <p:nvPr/>
          </p:nvCxnSpPr>
          <p:spPr>
            <a:xfrm>
              <a:off x="2629912" y="5168885"/>
              <a:ext cx="383282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直線矢印コネクタ 93">
              <a:extLst>
                <a:ext uri="{FF2B5EF4-FFF2-40B4-BE49-F238E27FC236}">
                  <a16:creationId xmlns:a16="http://schemas.microsoft.com/office/drawing/2014/main" id="{1DAA10E5-B074-F826-BE3E-D7F2ED7C355D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3358682" y="2723419"/>
              <a:ext cx="0" cy="178612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5" name="円/楕円 94">
              <a:extLst>
                <a:ext uri="{FF2B5EF4-FFF2-40B4-BE49-F238E27FC236}">
                  <a16:creationId xmlns:a16="http://schemas.microsoft.com/office/drawing/2014/main" id="{11FF9719-D197-F085-E53F-8F327CC33BA7}"/>
                </a:ext>
              </a:extLst>
            </p:cNvPr>
            <p:cNvSpPr>
              <a:spLocks noGrp="1" noRot="1" noChangeAspect="1" noMove="1" noResize="1" noEditPoints="1" noAdjustHandles="1" noChangeArrowheads="1" noChangeShapeType="1"/>
            </p:cNvSpPr>
            <p:nvPr/>
          </p:nvSpPr>
          <p:spPr>
            <a:xfrm>
              <a:off x="3322682" y="2865668"/>
              <a:ext cx="72000" cy="720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98" name="直線矢印コネクタ 97">
              <a:extLst>
                <a:ext uri="{FF2B5EF4-FFF2-40B4-BE49-F238E27FC236}">
                  <a16:creationId xmlns:a16="http://schemas.microsoft.com/office/drawing/2014/main" id="{A7D00C63-E68D-CD82-F1D0-F49671B892F0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12" idx="3"/>
              <a:endCxn id="11" idx="1"/>
            </p:cNvCxnSpPr>
            <p:nvPr/>
          </p:nvCxnSpPr>
          <p:spPr>
            <a:xfrm>
              <a:off x="4669012" y="5168885"/>
              <a:ext cx="7631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カギ線コネクタ 99">
              <a:extLst>
                <a:ext uri="{FF2B5EF4-FFF2-40B4-BE49-F238E27FC236}">
                  <a16:creationId xmlns:a16="http://schemas.microsoft.com/office/drawing/2014/main" id="{3933751B-D5A3-E409-CD3C-329B31E64A2B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3" idx="2"/>
              <a:endCxn id="12" idx="0"/>
            </p:cNvCxnSpPr>
            <p:nvPr/>
          </p:nvCxnSpPr>
          <p:spPr>
            <a:xfrm rot="5400000">
              <a:off x="4787285" y="3312718"/>
              <a:ext cx="526630" cy="2418994"/>
            </a:xfrm>
            <a:prstGeom prst="bentConnector3">
              <a:avLst>
                <a:gd name="adj1" fmla="val 50000"/>
              </a:avLst>
            </a:prstGeom>
            <a:ln>
              <a:prstDash val="dash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直線コネクタ 104">
              <a:extLst>
                <a:ext uri="{FF2B5EF4-FFF2-40B4-BE49-F238E27FC236}">
                  <a16:creationId xmlns:a16="http://schemas.microsoft.com/office/drawing/2014/main" id="{22918D29-BE12-B469-858C-DF471CD312E4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13" idx="3"/>
            </p:cNvCxnSpPr>
            <p:nvPr/>
          </p:nvCxnSpPr>
          <p:spPr>
            <a:xfrm>
              <a:off x="4669012" y="6078870"/>
              <a:ext cx="118314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直線矢印コネクタ 106">
              <a:extLst>
                <a:ext uri="{FF2B5EF4-FFF2-40B4-BE49-F238E27FC236}">
                  <a16:creationId xmlns:a16="http://schemas.microsoft.com/office/drawing/2014/main" id="{F9513065-AD29-7415-88A7-B47CDBB2A776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5872480" y="5552240"/>
              <a:ext cx="0" cy="52663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カギ線コネクタ 108">
              <a:extLst>
                <a:ext uri="{FF2B5EF4-FFF2-40B4-BE49-F238E27FC236}">
                  <a16:creationId xmlns:a16="http://schemas.microsoft.com/office/drawing/2014/main" id="{E94292DA-A1DD-4A7A-0E63-7965BE05439C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11" idx="2"/>
              <a:endCxn id="7" idx="1"/>
            </p:cNvCxnSpPr>
            <p:nvPr/>
          </p:nvCxnSpPr>
          <p:spPr>
            <a:xfrm rot="5400000" flipH="1">
              <a:off x="3077225" y="2369367"/>
              <a:ext cx="3212176" cy="3153570"/>
            </a:xfrm>
            <a:prstGeom prst="bentConnector4">
              <a:avLst>
                <a:gd name="adj1" fmla="val -31788"/>
                <a:gd name="adj2" fmla="val 126902"/>
              </a:avLst>
            </a:prstGeom>
            <a:ln>
              <a:prstDash val="dash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直線矢印コネクタ 111">
              <a:extLst>
                <a:ext uri="{FF2B5EF4-FFF2-40B4-BE49-F238E27FC236}">
                  <a16:creationId xmlns:a16="http://schemas.microsoft.com/office/drawing/2014/main" id="{183B256A-CA79-F6D9-AEFE-2D4C0FBDCEE4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7088006" y="5158756"/>
              <a:ext cx="1194496" cy="1012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直線矢印コネクタ 113">
              <a:extLst>
                <a:ext uri="{FF2B5EF4-FFF2-40B4-BE49-F238E27FC236}">
                  <a16:creationId xmlns:a16="http://schemas.microsoft.com/office/drawing/2014/main" id="{89D2D710-FCA6-2D81-0510-348AD739C0EA}"/>
                </a:ext>
              </a:extLst>
            </p:cNvPr>
            <p:cNvCxnSpPr>
              <a:cxnSpLocks noGrp="1" noRot="1" noMove="1" noResize="1" noEditPoints="1" noAdjustHandles="1" noChangeArrowheads="1" noChangeShapeType="1"/>
              <a:endCxn id="8" idx="1"/>
            </p:cNvCxnSpPr>
            <p:nvPr/>
          </p:nvCxnSpPr>
          <p:spPr>
            <a:xfrm>
              <a:off x="1808480" y="1034690"/>
              <a:ext cx="12722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直線矢印コネクタ 115">
              <a:extLst>
                <a:ext uri="{FF2B5EF4-FFF2-40B4-BE49-F238E27FC236}">
                  <a16:creationId xmlns:a16="http://schemas.microsoft.com/office/drawing/2014/main" id="{1F86F35E-15F3-D4F5-A55F-2832D506F113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1676400" y="3875545"/>
              <a:ext cx="1145153" cy="1012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テキスト ボックス 117">
                  <a:extLst>
                    <a:ext uri="{FF2B5EF4-FFF2-40B4-BE49-F238E27FC236}">
                      <a16:creationId xmlns:a16="http://schemas.microsoft.com/office/drawing/2014/main" id="{EBD6B057-4C9A-9F1C-A258-1FB8BCBE00D0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5189986" y="715245"/>
                  <a:ext cx="393919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kumimoji="1" lang="en-US" altLang="ja-JP" b="0" dirty="0"/>
                </a:p>
              </p:txBody>
            </p:sp>
          </mc:Choice>
          <mc:Fallback xmlns="">
            <p:sp>
              <p:nvSpPr>
                <p:cNvPr id="118" name="テキスト ボックス 117">
                  <a:extLst>
                    <a:ext uri="{FF2B5EF4-FFF2-40B4-BE49-F238E27FC236}">
                      <a16:creationId xmlns:a16="http://schemas.microsoft.com/office/drawing/2014/main" id="{EBD6B057-4C9A-9F1C-A258-1FB8BCBE00D0}"/>
                    </a:ext>
                  </a:extLst>
                </p:cNvPr>
                <p:cNvSpPr txBox="1">
                  <a:spLocks noGrp="1"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9986" y="715245"/>
                  <a:ext cx="393919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3125" b="-869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テキスト ボックス 119">
                  <a:extLst>
                    <a:ext uri="{FF2B5EF4-FFF2-40B4-BE49-F238E27FC236}">
                      <a16:creationId xmlns:a16="http://schemas.microsoft.com/office/drawing/2014/main" id="{E24743C2-FE07-FFDE-28EB-272F97CDB65C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4550004" y="2055158"/>
                  <a:ext cx="50417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𝐸𝐺𝑃</m:t>
                        </m:r>
                      </m:oMath>
                    </m:oMathPara>
                  </a14:m>
                  <a:endParaRPr kumimoji="1" lang="en-US" altLang="ja-JP" b="0" dirty="0"/>
                </a:p>
              </p:txBody>
            </p:sp>
          </mc:Choice>
          <mc:Fallback xmlns="">
            <p:sp>
              <p:nvSpPr>
                <p:cNvPr id="120" name="テキスト ボックス 119">
                  <a:extLst>
                    <a:ext uri="{FF2B5EF4-FFF2-40B4-BE49-F238E27FC236}">
                      <a16:creationId xmlns:a16="http://schemas.microsoft.com/office/drawing/2014/main" id="{E24743C2-FE07-FFDE-28EB-272F97CDB65C}"/>
                    </a:ext>
                  </a:extLst>
                </p:cNvPr>
                <p:cNvSpPr txBox="1">
                  <a:spLocks noGrp="1"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0004" y="2055158"/>
                  <a:ext cx="504177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0000" r="-7500" b="-869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テキスト ボックス 120">
                  <a:extLst>
                    <a:ext uri="{FF2B5EF4-FFF2-40B4-BE49-F238E27FC236}">
                      <a16:creationId xmlns:a16="http://schemas.microsoft.com/office/drawing/2014/main" id="{A513DF73-3A96-F07B-2BBB-3C71CE08A283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5941677" y="248441"/>
                  <a:ext cx="3442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𝑖𝑖</m:t>
                            </m:r>
                          </m:sub>
                        </m:sSub>
                      </m:oMath>
                    </m:oMathPara>
                  </a14:m>
                  <a:endParaRPr kumimoji="1" lang="en-US" altLang="ja-JP" b="0" dirty="0"/>
                </a:p>
              </p:txBody>
            </p:sp>
          </mc:Choice>
          <mc:Fallback xmlns="">
            <p:sp>
              <p:nvSpPr>
                <p:cNvPr id="121" name="テキスト ボックス 120">
                  <a:extLst>
                    <a:ext uri="{FF2B5EF4-FFF2-40B4-BE49-F238E27FC236}">
                      <a16:creationId xmlns:a16="http://schemas.microsoft.com/office/drawing/2014/main" id="{A513DF73-3A96-F07B-2BBB-3C71CE08A283}"/>
                    </a:ext>
                  </a:extLst>
                </p:cNvPr>
                <p:cNvSpPr txBox="1">
                  <a:spLocks noGrp="1"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1677" y="248441"/>
                  <a:ext cx="344260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4815" r="-3704" b="-173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テキスト ボックス 121">
                  <a:extLst>
                    <a:ext uri="{FF2B5EF4-FFF2-40B4-BE49-F238E27FC236}">
                      <a16:creationId xmlns:a16="http://schemas.microsoft.com/office/drawing/2014/main" id="{B20C92A4-1BF5-A1C6-00D0-338C6DCCC9B5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6285937" y="1560586"/>
                  <a:ext cx="21903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122" name="テキスト ボックス 121">
                  <a:extLst>
                    <a:ext uri="{FF2B5EF4-FFF2-40B4-BE49-F238E27FC236}">
                      <a16:creationId xmlns:a16="http://schemas.microsoft.com/office/drawing/2014/main" id="{B20C92A4-1BF5-A1C6-00D0-338C6DCCC9B5}"/>
                    </a:ext>
                  </a:extLst>
                </p:cNvPr>
                <p:cNvSpPr txBox="1">
                  <a:spLocks noGrp="1"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5937" y="1560586"/>
                  <a:ext cx="219034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15789" r="-15789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テキスト ボックス 122">
                  <a:extLst>
                    <a:ext uri="{FF2B5EF4-FFF2-40B4-BE49-F238E27FC236}">
                      <a16:creationId xmlns:a16="http://schemas.microsoft.com/office/drawing/2014/main" id="{21841AD7-AF90-5540-7747-57C00E7C77CD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6672527" y="1611434"/>
                  <a:ext cx="315471" cy="29841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123" name="テキスト ボックス 122">
                  <a:extLst>
                    <a:ext uri="{FF2B5EF4-FFF2-40B4-BE49-F238E27FC236}">
                      <a16:creationId xmlns:a16="http://schemas.microsoft.com/office/drawing/2014/main" id="{21841AD7-AF90-5540-7747-57C00E7C77CD}"/>
                    </a:ext>
                  </a:extLst>
                </p:cNvPr>
                <p:cNvSpPr txBox="1">
                  <a:spLocks noGrp="1"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2527" y="1611434"/>
                  <a:ext cx="315471" cy="298415"/>
                </a:xfrm>
                <a:prstGeom prst="rect">
                  <a:avLst/>
                </a:prstGeom>
                <a:blipFill>
                  <a:blip r:embed="rId7"/>
                  <a:stretch>
                    <a:fillRect l="-15385" r="-3846" b="-20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テキスト ボックス 123">
                  <a:extLst>
                    <a:ext uri="{FF2B5EF4-FFF2-40B4-BE49-F238E27FC236}">
                      <a16:creationId xmlns:a16="http://schemas.microsoft.com/office/drawing/2014/main" id="{2E770358-9AD6-1F75-497C-7DEA7060DA43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7161116" y="2422569"/>
                  <a:ext cx="39190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𝑖𝑑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124" name="テキスト ボックス 123">
                  <a:extLst>
                    <a:ext uri="{FF2B5EF4-FFF2-40B4-BE49-F238E27FC236}">
                      <a16:creationId xmlns:a16="http://schemas.microsoft.com/office/drawing/2014/main" id="{2E770358-9AD6-1F75-497C-7DEA7060DA43}"/>
                    </a:ext>
                  </a:extLst>
                </p:cNvPr>
                <p:cNvSpPr txBox="1">
                  <a:spLocks noGrp="1"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1116" y="2422569"/>
                  <a:ext cx="391902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12903" r="-3226" b="-173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テキスト ボックス 124">
                  <a:extLst>
                    <a:ext uri="{FF2B5EF4-FFF2-40B4-BE49-F238E27FC236}">
                      <a16:creationId xmlns:a16="http://schemas.microsoft.com/office/drawing/2014/main" id="{720598FC-760E-0843-AE1C-59113C79EB93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7260374" y="1891363"/>
                  <a:ext cx="2926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125" name="テキスト ボックス 124">
                  <a:extLst>
                    <a:ext uri="{FF2B5EF4-FFF2-40B4-BE49-F238E27FC236}">
                      <a16:creationId xmlns:a16="http://schemas.microsoft.com/office/drawing/2014/main" id="{720598FC-760E-0843-AE1C-59113C79EB93}"/>
                    </a:ext>
                  </a:extLst>
                </p:cNvPr>
                <p:cNvSpPr txBox="1">
                  <a:spLocks noGrp="1"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60374" y="1891363"/>
                  <a:ext cx="292644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12500" r="-4167" b="-130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テキスト ボックス 125">
                  <a:extLst>
                    <a:ext uri="{FF2B5EF4-FFF2-40B4-BE49-F238E27FC236}">
                      <a16:creationId xmlns:a16="http://schemas.microsoft.com/office/drawing/2014/main" id="{52CFAD19-5F47-5252-7EEC-7EFFCECB02BE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4769721" y="3558742"/>
                  <a:ext cx="38965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𝑎𝑖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126" name="テキスト ボックス 125">
                  <a:extLst>
                    <a:ext uri="{FF2B5EF4-FFF2-40B4-BE49-F238E27FC236}">
                      <a16:creationId xmlns:a16="http://schemas.microsoft.com/office/drawing/2014/main" id="{52CFAD19-5F47-5252-7EEC-7EFFCECB02BE}"/>
                    </a:ext>
                  </a:extLst>
                </p:cNvPr>
                <p:cNvSpPr txBox="1">
                  <a:spLocks noGrp="1"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69721" y="3558742"/>
                  <a:ext cx="389657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9375" r="-3125" b="-1818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テキスト ボックス 126">
                  <a:extLst>
                    <a:ext uri="{FF2B5EF4-FFF2-40B4-BE49-F238E27FC236}">
                      <a16:creationId xmlns:a16="http://schemas.microsoft.com/office/drawing/2014/main" id="{E33055A9-5026-A8B9-035B-35D170A938D2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4762390" y="5789160"/>
                  <a:ext cx="48885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127" name="テキスト ボックス 126">
                  <a:extLst>
                    <a:ext uri="{FF2B5EF4-FFF2-40B4-BE49-F238E27FC236}">
                      <a16:creationId xmlns:a16="http://schemas.microsoft.com/office/drawing/2014/main" id="{E33055A9-5026-A8B9-035B-35D170A938D2}"/>
                    </a:ext>
                  </a:extLst>
                </p:cNvPr>
                <p:cNvSpPr txBox="1">
                  <a:spLocks noGrp="1"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62390" y="5789160"/>
                  <a:ext cx="488852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7500" b="-1363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9" name="テキスト ボックス 128">
              <a:extLst>
                <a:ext uri="{FF2B5EF4-FFF2-40B4-BE49-F238E27FC236}">
                  <a16:creationId xmlns:a16="http://schemas.microsoft.com/office/drawing/2014/main" id="{3DD773BA-E796-2D09-726F-2D87489D5B4A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357067" y="5004868"/>
              <a:ext cx="766235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kumimoji="1" lang="en-US" altLang="ja-JP" sz="1000" b="1" dirty="0"/>
                <a:t>Degradation</a:t>
              </a:r>
              <a:endParaRPr kumimoji="1" lang="ja-JP" altLang="en-US" sz="1000" b="1"/>
            </a:p>
          </p:txBody>
        </p:sp>
        <p:sp>
          <p:nvSpPr>
            <p:cNvPr id="130" name="テキスト ボックス 129">
              <a:extLst>
                <a:ext uri="{FF2B5EF4-FFF2-40B4-BE49-F238E27FC236}">
                  <a16:creationId xmlns:a16="http://schemas.microsoft.com/office/drawing/2014/main" id="{541A2624-E015-429B-1FE6-84ECDF0EE5D2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406696" y="3697241"/>
              <a:ext cx="766235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kumimoji="1" lang="en-US" altLang="ja-JP" sz="1000" b="1" dirty="0"/>
                <a:t>Degradation</a:t>
              </a:r>
              <a:endParaRPr kumimoji="1" lang="ja-JP" altLang="en-US" sz="1000" b="1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テキスト ボックス 130">
                  <a:extLst>
                    <a:ext uri="{FF2B5EF4-FFF2-40B4-BE49-F238E27FC236}">
                      <a16:creationId xmlns:a16="http://schemas.microsoft.com/office/drawing/2014/main" id="{D4EDF3CD-3723-BD98-4E38-1190DFE52C19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5977407" y="3253735"/>
                  <a:ext cx="16119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131" name="テキスト ボックス 130">
                  <a:extLst>
                    <a:ext uri="{FF2B5EF4-FFF2-40B4-BE49-F238E27FC236}">
                      <a16:creationId xmlns:a16="http://schemas.microsoft.com/office/drawing/2014/main" id="{D4EDF3CD-3723-BD98-4E38-1190DFE52C19}"/>
                    </a:ext>
                  </a:extLst>
                </p:cNvPr>
                <p:cNvSpPr txBox="1">
                  <a:spLocks noGrp="1"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7407" y="3253735"/>
                  <a:ext cx="161198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21429" r="-21429" b="-90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テキスト ボックス 131">
                  <a:extLst>
                    <a:ext uri="{FF2B5EF4-FFF2-40B4-BE49-F238E27FC236}">
                      <a16:creationId xmlns:a16="http://schemas.microsoft.com/office/drawing/2014/main" id="{84723B7C-2831-DD2E-BA3C-2CAA7522DCCC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1645329" y="3547233"/>
                  <a:ext cx="46185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𝑖𝑛𝑠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132" name="テキスト ボックス 131">
                  <a:extLst>
                    <a:ext uri="{FF2B5EF4-FFF2-40B4-BE49-F238E27FC236}">
                      <a16:creationId xmlns:a16="http://schemas.microsoft.com/office/drawing/2014/main" id="{84723B7C-2831-DD2E-BA3C-2CAA7522DCCC}"/>
                    </a:ext>
                  </a:extLst>
                </p:cNvPr>
                <p:cNvSpPr txBox="1">
                  <a:spLocks noGrp="1"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45329" y="3547233"/>
                  <a:ext cx="461858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5263" r="-2632" b="-1818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テキスト ボックス 132">
                  <a:extLst>
                    <a:ext uri="{FF2B5EF4-FFF2-40B4-BE49-F238E27FC236}">
                      <a16:creationId xmlns:a16="http://schemas.microsoft.com/office/drawing/2014/main" id="{421F2915-18A0-8A17-4D93-CF27EC8CABE2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1731576" y="715245"/>
                  <a:ext cx="62767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𝑚𝑒𝑎𝑙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133" name="テキスト ボックス 132">
                  <a:extLst>
                    <a:ext uri="{FF2B5EF4-FFF2-40B4-BE49-F238E27FC236}">
                      <a16:creationId xmlns:a16="http://schemas.microsoft.com/office/drawing/2014/main" id="{421F2915-18A0-8A17-4D93-CF27EC8CABE2}"/>
                    </a:ext>
                  </a:extLst>
                </p:cNvPr>
                <p:cNvSpPr txBox="1">
                  <a:spLocks noGrp="1"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31576" y="715245"/>
                  <a:ext cx="627672" cy="276999"/>
                </a:xfrm>
                <a:prstGeom prst="rect">
                  <a:avLst/>
                </a:prstGeom>
                <a:blipFill>
                  <a:blip r:embed="rId14"/>
                  <a:stretch>
                    <a:fillRect l="-8000" b="-130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テキスト ボックス 133">
                  <a:extLst>
                    <a:ext uri="{FF2B5EF4-FFF2-40B4-BE49-F238E27FC236}">
                      <a16:creationId xmlns:a16="http://schemas.microsoft.com/office/drawing/2014/main" id="{7032C0D8-F786-DB4F-2FA5-4336F2581E52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6350161" y="2672355"/>
                  <a:ext cx="22172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134" name="テキスト ボックス 133">
                  <a:extLst>
                    <a:ext uri="{FF2B5EF4-FFF2-40B4-BE49-F238E27FC236}">
                      <a16:creationId xmlns:a16="http://schemas.microsoft.com/office/drawing/2014/main" id="{7032C0D8-F786-DB4F-2FA5-4336F2581E52}"/>
                    </a:ext>
                  </a:extLst>
                </p:cNvPr>
                <p:cNvSpPr txBox="1">
                  <a:spLocks noGrp="1"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0161" y="2672355"/>
                  <a:ext cx="221727" cy="276999"/>
                </a:xfrm>
                <a:prstGeom prst="rect">
                  <a:avLst/>
                </a:prstGeom>
                <a:blipFill>
                  <a:blip r:embed="rId15"/>
                  <a:stretch>
                    <a:fillRect l="-22222" r="-16667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テキスト ボックス 135">
                  <a:extLst>
                    <a:ext uri="{FF2B5EF4-FFF2-40B4-BE49-F238E27FC236}">
                      <a16:creationId xmlns:a16="http://schemas.microsoft.com/office/drawing/2014/main" id="{57C941E7-F4C2-3BFA-8059-A4C23F30BCD9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6293609" y="4338816"/>
                  <a:ext cx="16119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136" name="テキスト ボックス 135">
                  <a:extLst>
                    <a:ext uri="{FF2B5EF4-FFF2-40B4-BE49-F238E27FC236}">
                      <a16:creationId xmlns:a16="http://schemas.microsoft.com/office/drawing/2014/main" id="{57C941E7-F4C2-3BFA-8059-A4C23F30BCD9}"/>
                    </a:ext>
                  </a:extLst>
                </p:cNvPr>
                <p:cNvSpPr txBox="1">
                  <a:spLocks noGrp="1"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3609" y="4338816"/>
                  <a:ext cx="161198" cy="276999"/>
                </a:xfrm>
                <a:prstGeom prst="rect">
                  <a:avLst/>
                </a:prstGeom>
                <a:blipFill>
                  <a:blip r:embed="rId16"/>
                  <a:stretch>
                    <a:fillRect l="-21429" r="-21429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テキスト ボックス 136">
                  <a:extLst>
                    <a:ext uri="{FF2B5EF4-FFF2-40B4-BE49-F238E27FC236}">
                      <a16:creationId xmlns:a16="http://schemas.microsoft.com/office/drawing/2014/main" id="{79FEA850-D4A7-CA71-98E5-055174BE99EE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4713765" y="4883950"/>
                  <a:ext cx="47622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137" name="テキスト ボックス 136">
                  <a:extLst>
                    <a:ext uri="{FF2B5EF4-FFF2-40B4-BE49-F238E27FC236}">
                      <a16:creationId xmlns:a16="http://schemas.microsoft.com/office/drawing/2014/main" id="{79FEA850-D4A7-CA71-98E5-055174BE99EE}"/>
                    </a:ext>
                  </a:extLst>
                </p:cNvPr>
                <p:cNvSpPr txBox="1">
                  <a:spLocks noGrp="1"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3765" y="4883950"/>
                  <a:ext cx="476221" cy="276999"/>
                </a:xfrm>
                <a:prstGeom prst="rect">
                  <a:avLst/>
                </a:prstGeom>
                <a:blipFill>
                  <a:blip r:embed="rId17"/>
                  <a:stretch>
                    <a:fillRect l="-10526" b="-130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テキスト ボックス 137">
                  <a:extLst>
                    <a:ext uri="{FF2B5EF4-FFF2-40B4-BE49-F238E27FC236}">
                      <a16:creationId xmlns:a16="http://schemas.microsoft.com/office/drawing/2014/main" id="{C03A6BAF-8D4E-EF26-3BA0-820816EF17FF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6319521" y="5658719"/>
                  <a:ext cx="24077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138" name="テキスト ボックス 137">
                  <a:extLst>
                    <a:ext uri="{FF2B5EF4-FFF2-40B4-BE49-F238E27FC236}">
                      <a16:creationId xmlns:a16="http://schemas.microsoft.com/office/drawing/2014/main" id="{C03A6BAF-8D4E-EF26-3BA0-820816EF17FF}"/>
                    </a:ext>
                  </a:extLst>
                </p:cNvPr>
                <p:cNvSpPr txBox="1">
                  <a:spLocks noGrp="1"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9521" y="5658719"/>
                  <a:ext cx="240772" cy="276999"/>
                </a:xfrm>
                <a:prstGeom prst="rect">
                  <a:avLst/>
                </a:prstGeom>
                <a:blipFill>
                  <a:blip r:embed="rId18"/>
                  <a:stretch>
                    <a:fillRect l="-20000" r="-15000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50279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57323E-589C-F08A-0FB1-2BE24D5D33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グループ化 122">
            <a:extLst>
              <a:ext uri="{FF2B5EF4-FFF2-40B4-BE49-F238E27FC236}">
                <a16:creationId xmlns:a16="http://schemas.microsoft.com/office/drawing/2014/main" id="{237195C0-2B7D-DEE1-5868-FED54BBCE443}"/>
              </a:ext>
            </a:extLst>
          </p:cNvPr>
          <p:cNvGrpSpPr/>
          <p:nvPr/>
        </p:nvGrpSpPr>
        <p:grpSpPr>
          <a:xfrm>
            <a:off x="563828" y="315646"/>
            <a:ext cx="10800545" cy="4010459"/>
            <a:chOff x="563828" y="315646"/>
            <a:chExt cx="10800545" cy="4010459"/>
          </a:xfrm>
        </p:grpSpPr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04BCDC73-C31C-B0D1-257B-DC6F5816CDA1}"/>
                </a:ext>
              </a:extLst>
            </p:cNvPr>
            <p:cNvSpPr/>
            <p:nvPr/>
          </p:nvSpPr>
          <p:spPr>
            <a:xfrm>
              <a:off x="4726662" y="3559395"/>
              <a:ext cx="1883626" cy="766710"/>
            </a:xfrm>
            <a:prstGeom prst="rect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b="1" dirty="0">
                  <a:latin typeface="Hiragino Kaku Gothic ProN W3" panose="020B0300000000000000" pitchFamily="34" charset="-128"/>
                  <a:ea typeface="Hiragino Kaku Gothic ProN W3" panose="020B0300000000000000" pitchFamily="34" charset="-128"/>
                  <a:cs typeface="Arial" panose="020B0604020202020204" pitchFamily="34" charset="0"/>
                </a:rPr>
                <a:t>Subcutaneous</a:t>
              </a:r>
            </a:p>
            <a:p>
              <a:pPr algn="ctr"/>
              <a:r>
                <a:rPr lang="en-US" altLang="ja-JP" sz="1400" b="1" dirty="0">
                  <a:latin typeface="Hiragino Kaku Gothic ProN W3" panose="020B0300000000000000" pitchFamily="34" charset="-128"/>
                  <a:ea typeface="Hiragino Kaku Gothic ProN W3" panose="020B0300000000000000" pitchFamily="34" charset="-128"/>
                  <a:cs typeface="Arial" panose="020B0604020202020204" pitchFamily="34" charset="0"/>
                </a:rPr>
                <a:t>Insulin</a:t>
              </a:r>
              <a:endParaRPr kumimoji="1" lang="en-US" altLang="ja-JP" sz="1400" b="1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354CC162-4A40-FC49-804E-51073FF411C2}"/>
                </a:ext>
              </a:extLst>
            </p:cNvPr>
            <p:cNvSpPr/>
            <p:nvPr/>
          </p:nvSpPr>
          <p:spPr>
            <a:xfrm>
              <a:off x="7357067" y="3559395"/>
              <a:ext cx="1655818" cy="766710"/>
            </a:xfrm>
            <a:prstGeom prst="rect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b="1" dirty="0">
                  <a:latin typeface="Hiragino Kaku Gothic ProN W3" panose="020B0300000000000000" pitchFamily="34" charset="-128"/>
                  <a:ea typeface="Hiragino Kaku Gothic ProN W3" panose="020B0300000000000000" pitchFamily="34" charset="-128"/>
                  <a:cs typeface="Arial" panose="020B0604020202020204" pitchFamily="34" charset="0"/>
                </a:rPr>
                <a:t>Insulin</a:t>
              </a:r>
            </a:p>
            <a:p>
              <a:pPr algn="ctr"/>
              <a:r>
                <a:rPr lang="en-US" altLang="ja-JP" sz="1400" b="1" dirty="0">
                  <a:latin typeface="Hiragino Kaku Gothic ProN W3" panose="020B0300000000000000" pitchFamily="34" charset="-128"/>
                  <a:ea typeface="Hiragino Kaku Gothic ProN W3" panose="020B0300000000000000" pitchFamily="34" charset="-128"/>
                  <a:cs typeface="Arial" panose="020B0604020202020204" pitchFamily="34" charset="0"/>
                </a:rPr>
                <a:t>system</a:t>
              </a:r>
              <a:endParaRPr kumimoji="1" lang="en-US" altLang="ja-JP" sz="1400" b="1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BB5A6017-D349-FDEE-36D1-92D58F0C3D2B}"/>
                </a:ext>
              </a:extLst>
            </p:cNvPr>
            <p:cNvSpPr/>
            <p:nvPr/>
          </p:nvSpPr>
          <p:spPr>
            <a:xfrm>
              <a:off x="7357067" y="2003330"/>
              <a:ext cx="1655819" cy="766710"/>
            </a:xfrm>
            <a:prstGeom prst="rect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b="1" dirty="0">
                  <a:latin typeface="Hiragino Kaku Gothic ProN W3" panose="020B0300000000000000" pitchFamily="34" charset="-128"/>
                  <a:ea typeface="Hiragino Kaku Gothic ProN W3" panose="020B0300000000000000" pitchFamily="34" charset="-128"/>
                  <a:cs typeface="Arial" panose="020B0604020202020204" pitchFamily="34" charset="0"/>
                </a:rPr>
                <a:t>Glucose</a:t>
              </a:r>
            </a:p>
            <a:p>
              <a:pPr algn="ctr"/>
              <a:r>
                <a:rPr kumimoji="1" lang="en-US" altLang="ja-JP" sz="1400" b="1" dirty="0">
                  <a:latin typeface="Hiragino Kaku Gothic ProN W3" panose="020B0300000000000000" pitchFamily="34" charset="-128"/>
                  <a:ea typeface="Hiragino Kaku Gothic ProN W3" panose="020B0300000000000000" pitchFamily="34" charset="-128"/>
                  <a:cs typeface="Arial" panose="020B0604020202020204" pitchFamily="34" charset="0"/>
                </a:rPr>
                <a:t>system</a:t>
              </a:r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8AC9B0CB-0F6A-729D-0BC1-55D21C36EB0D}"/>
                </a:ext>
              </a:extLst>
            </p:cNvPr>
            <p:cNvSpPr/>
            <p:nvPr/>
          </p:nvSpPr>
          <p:spPr>
            <a:xfrm>
              <a:off x="9678401" y="2055882"/>
              <a:ext cx="1655818" cy="766710"/>
            </a:xfrm>
            <a:prstGeom prst="rect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b="1" dirty="0">
                  <a:latin typeface="Hiragino Kaku Gothic ProN W3" panose="020B0300000000000000" pitchFamily="34" charset="-128"/>
                  <a:ea typeface="Hiragino Kaku Gothic ProN W3" panose="020B0300000000000000" pitchFamily="34" charset="-128"/>
                  <a:cs typeface="Arial" panose="020B0604020202020204" pitchFamily="34" charset="0"/>
                </a:rPr>
                <a:t>Muscle and</a:t>
              </a:r>
            </a:p>
            <a:p>
              <a:pPr algn="ctr"/>
              <a:r>
                <a:rPr lang="en-US" altLang="ja-JP" sz="1400" b="1" dirty="0">
                  <a:latin typeface="Hiragino Kaku Gothic ProN W3" panose="020B0300000000000000" pitchFamily="34" charset="-128"/>
                  <a:ea typeface="Hiragino Kaku Gothic ProN W3" panose="020B0300000000000000" pitchFamily="34" charset="-128"/>
                  <a:cs typeface="Arial" panose="020B0604020202020204" pitchFamily="34" charset="0"/>
                </a:rPr>
                <a:t>adipose tissues</a:t>
              </a:r>
              <a:endParaRPr kumimoji="1" lang="en-US" altLang="ja-JP" sz="1400" b="1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A25F31D4-9756-2A9C-6705-1FAB7B0F6108}"/>
                </a:ext>
              </a:extLst>
            </p:cNvPr>
            <p:cNvSpPr/>
            <p:nvPr/>
          </p:nvSpPr>
          <p:spPr>
            <a:xfrm>
              <a:off x="5031407" y="2023914"/>
              <a:ext cx="1311631" cy="766710"/>
            </a:xfrm>
            <a:prstGeom prst="rect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b="1" dirty="0">
                  <a:latin typeface="Hiragino Kaku Gothic ProN W3" panose="020B0300000000000000" pitchFamily="34" charset="-128"/>
                  <a:ea typeface="Hiragino Kaku Gothic ProN W3" panose="020B0300000000000000" pitchFamily="34" charset="-128"/>
                  <a:cs typeface="Arial" panose="020B0604020202020204" pitchFamily="34" charset="0"/>
                </a:rPr>
                <a:t>LIVER</a:t>
              </a:r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DFEA0715-2307-0042-096E-B889DCECD087}"/>
                </a:ext>
              </a:extLst>
            </p:cNvPr>
            <p:cNvSpPr/>
            <p:nvPr/>
          </p:nvSpPr>
          <p:spPr>
            <a:xfrm>
              <a:off x="5005617" y="718540"/>
              <a:ext cx="2078640" cy="766710"/>
            </a:xfrm>
            <a:prstGeom prst="rect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b="1" dirty="0">
                  <a:latin typeface="Hiragino Kaku Gothic ProN W3" panose="020B0300000000000000" pitchFamily="34" charset="-128"/>
                  <a:ea typeface="Hiragino Kaku Gothic ProN W3" panose="020B0300000000000000" pitchFamily="34" charset="-128"/>
                  <a:cs typeface="Arial" panose="020B0604020202020204" pitchFamily="34" charset="0"/>
                </a:rPr>
                <a:t>Gastrointestinal</a:t>
              </a:r>
            </a:p>
            <a:p>
              <a:pPr algn="ctr"/>
              <a:r>
                <a:rPr lang="en-US" altLang="ja-JP" sz="1400" b="1" dirty="0">
                  <a:latin typeface="Hiragino Kaku Gothic ProN W3" panose="020B0300000000000000" pitchFamily="34" charset="-128"/>
                  <a:ea typeface="Hiragino Kaku Gothic ProN W3" panose="020B0300000000000000" pitchFamily="34" charset="-128"/>
                  <a:cs typeface="Arial" panose="020B0604020202020204" pitchFamily="34" charset="0"/>
                </a:rPr>
                <a:t>tract</a:t>
              </a:r>
              <a:endParaRPr kumimoji="1" lang="en-US" altLang="ja-JP" sz="1400" b="1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A73F29DF-382D-05B8-6E03-083325A461F9}"/>
                </a:ext>
              </a:extLst>
            </p:cNvPr>
            <p:cNvSpPr/>
            <p:nvPr/>
          </p:nvSpPr>
          <p:spPr>
            <a:xfrm>
              <a:off x="8147354" y="1141591"/>
              <a:ext cx="1531047" cy="335109"/>
            </a:xfrm>
            <a:prstGeom prst="rect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b="1" dirty="0">
                  <a:latin typeface="Hiragino Kaku Gothic ProN W3" panose="020B0300000000000000" pitchFamily="34" charset="-128"/>
                  <a:ea typeface="Hiragino Kaku Gothic ProN W3" panose="020B0300000000000000" pitchFamily="34" charset="-128"/>
                  <a:cs typeface="Arial" panose="020B0604020202020204" pitchFamily="34" charset="0"/>
                </a:rPr>
                <a:t>Renal</a:t>
              </a:r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AE645705-4C82-16CC-2308-4B025EDB5841}"/>
                </a:ext>
              </a:extLst>
            </p:cNvPr>
            <p:cNvSpPr/>
            <p:nvPr/>
          </p:nvSpPr>
          <p:spPr>
            <a:xfrm>
              <a:off x="8378157" y="423283"/>
              <a:ext cx="2986216" cy="383355"/>
            </a:xfrm>
            <a:prstGeom prst="rect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b="1" dirty="0">
                  <a:latin typeface="Hiragino Kaku Gothic ProN W3" panose="020B0300000000000000" pitchFamily="34" charset="-128"/>
                  <a:ea typeface="Hiragino Kaku Gothic ProN W3" panose="020B0300000000000000" pitchFamily="34" charset="-128"/>
                  <a:cs typeface="Arial" panose="020B0604020202020204" pitchFamily="34" charset="0"/>
                </a:rPr>
                <a:t>Brain and erythrocytes</a:t>
              </a:r>
              <a:endParaRPr kumimoji="1" lang="en-US" altLang="ja-JP" sz="1400" b="1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A6EF46CD-6DEB-7214-683A-C00A2A17B544}"/>
                </a:ext>
              </a:extLst>
            </p:cNvPr>
            <p:cNvSpPr/>
            <p:nvPr/>
          </p:nvSpPr>
          <p:spPr>
            <a:xfrm>
              <a:off x="2997581" y="2029443"/>
              <a:ext cx="1655819" cy="766710"/>
            </a:xfrm>
            <a:prstGeom prst="rect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b="1" dirty="0">
                  <a:latin typeface="Hiragino Kaku Gothic ProN W3" panose="020B0300000000000000" pitchFamily="34" charset="-128"/>
                  <a:ea typeface="Hiragino Kaku Gothic ProN W3" panose="020B0300000000000000" pitchFamily="34" charset="-128"/>
                  <a:cs typeface="Arial" panose="020B0604020202020204" pitchFamily="34" charset="0"/>
                </a:rPr>
                <a:t>Glucagon</a:t>
              </a:r>
            </a:p>
            <a:p>
              <a:pPr algn="ctr"/>
              <a:r>
                <a:rPr lang="en-US" altLang="ja-JP" sz="1400" b="1" dirty="0">
                  <a:latin typeface="Hiragino Kaku Gothic ProN W3" panose="020B0300000000000000" pitchFamily="34" charset="-128"/>
                  <a:ea typeface="Hiragino Kaku Gothic ProN W3" panose="020B0300000000000000" pitchFamily="34" charset="-128"/>
                  <a:cs typeface="Arial" panose="020B0604020202020204" pitchFamily="34" charset="0"/>
                </a:rPr>
                <a:t>system</a:t>
              </a:r>
              <a:endParaRPr kumimoji="1" lang="en-US" altLang="ja-JP" sz="1400" b="1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8ACBA3DF-3BD3-F9CE-C6C0-0D554E476714}"/>
                </a:ext>
              </a:extLst>
            </p:cNvPr>
            <p:cNvSpPr/>
            <p:nvPr/>
          </p:nvSpPr>
          <p:spPr>
            <a:xfrm>
              <a:off x="563828" y="2035324"/>
              <a:ext cx="1655818" cy="766710"/>
            </a:xfrm>
            <a:prstGeom prst="rect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b="1" dirty="0">
                  <a:latin typeface="Hiragino Kaku Gothic ProN W3" panose="020B0300000000000000" pitchFamily="34" charset="-128"/>
                  <a:ea typeface="Hiragino Kaku Gothic ProN W3" panose="020B0300000000000000" pitchFamily="34" charset="-128"/>
                  <a:cs typeface="Arial" panose="020B0604020202020204" pitchFamily="34" charset="0"/>
                </a:rPr>
                <a:t>Alpha-cell</a:t>
              </a:r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CB00687B-2056-7478-3B48-1CF276192695}"/>
                </a:ext>
              </a:extLst>
            </p:cNvPr>
            <p:cNvSpPr/>
            <p:nvPr/>
          </p:nvSpPr>
          <p:spPr>
            <a:xfrm>
              <a:off x="1566837" y="1249756"/>
              <a:ext cx="1539084" cy="623678"/>
            </a:xfrm>
            <a:prstGeom prst="rect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b="1" dirty="0">
                  <a:latin typeface="Hiragino Kaku Gothic ProN W3" panose="020B0300000000000000" pitchFamily="34" charset="-128"/>
                  <a:ea typeface="Hiragino Kaku Gothic ProN W3" panose="020B0300000000000000" pitchFamily="34" charset="-128"/>
                  <a:cs typeface="Arial" panose="020B0604020202020204" pitchFamily="34" charset="0"/>
                </a:rPr>
                <a:t>Subcutaneous</a:t>
              </a:r>
            </a:p>
            <a:p>
              <a:pPr algn="ctr"/>
              <a:r>
                <a:rPr kumimoji="1" lang="en-US" altLang="ja-JP" sz="1400" b="1" dirty="0">
                  <a:latin typeface="Hiragino Kaku Gothic ProN W3" panose="020B0300000000000000" pitchFamily="34" charset="-128"/>
                  <a:ea typeface="Hiragino Kaku Gothic ProN W3" panose="020B0300000000000000" pitchFamily="34" charset="-128"/>
                  <a:cs typeface="Arial" panose="020B0604020202020204" pitchFamily="34" charset="0"/>
                </a:rPr>
                <a:t>Glucagon</a:t>
              </a:r>
            </a:p>
          </p:txBody>
        </p:sp>
        <p:cxnSp>
          <p:nvCxnSpPr>
            <p:cNvPr id="14" name="直線矢印コネクタ 13">
              <a:extLst>
                <a:ext uri="{FF2B5EF4-FFF2-40B4-BE49-F238E27FC236}">
                  <a16:creationId xmlns:a16="http://schemas.microsoft.com/office/drawing/2014/main" id="{2D2B1A73-F22E-A4B3-32A1-7059CED78201}"/>
                </a:ext>
              </a:extLst>
            </p:cNvPr>
            <p:cNvCxnSpPr>
              <a:stCxn id="7" idx="3"/>
            </p:cNvCxnSpPr>
            <p:nvPr/>
          </p:nvCxnSpPr>
          <p:spPr>
            <a:xfrm>
              <a:off x="6343038" y="2407269"/>
              <a:ext cx="10140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線矢印コネクタ 14">
              <a:extLst>
                <a:ext uri="{FF2B5EF4-FFF2-40B4-BE49-F238E27FC236}">
                  <a16:creationId xmlns:a16="http://schemas.microsoft.com/office/drawing/2014/main" id="{7DE5644C-670B-9A7B-127A-23ED2609E27F}"/>
                </a:ext>
              </a:extLst>
            </p:cNvPr>
            <p:cNvCxnSpPr/>
            <p:nvPr/>
          </p:nvCxnSpPr>
          <p:spPr>
            <a:xfrm>
              <a:off x="9012885" y="2496018"/>
              <a:ext cx="6655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6" name="グループ化 15">
              <a:extLst>
                <a:ext uri="{FF2B5EF4-FFF2-40B4-BE49-F238E27FC236}">
                  <a16:creationId xmlns:a16="http://schemas.microsoft.com/office/drawing/2014/main" id="{3FCA5496-3DE3-9494-23E4-4B4CBF9CB817}"/>
                </a:ext>
              </a:extLst>
            </p:cNvPr>
            <p:cNvGrpSpPr/>
            <p:nvPr/>
          </p:nvGrpSpPr>
          <p:grpSpPr>
            <a:xfrm>
              <a:off x="7084257" y="1073503"/>
              <a:ext cx="444654" cy="929827"/>
              <a:chOff x="5159378" y="1006298"/>
              <a:chExt cx="444654" cy="929827"/>
            </a:xfrm>
          </p:grpSpPr>
          <p:cxnSp>
            <p:nvCxnSpPr>
              <p:cNvPr id="64" name="直線コネクタ 63">
                <a:extLst>
                  <a:ext uri="{FF2B5EF4-FFF2-40B4-BE49-F238E27FC236}">
                    <a16:creationId xmlns:a16="http://schemas.microsoft.com/office/drawing/2014/main" id="{7FF0BD11-3381-7257-B7D3-5E1AD0401CD7}"/>
                  </a:ext>
                </a:extLst>
              </p:cNvPr>
              <p:cNvCxnSpPr/>
              <p:nvPr/>
            </p:nvCxnSpPr>
            <p:spPr>
              <a:xfrm>
                <a:off x="5159378" y="1006298"/>
                <a:ext cx="444654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直線矢印コネクタ 64">
                <a:extLst>
                  <a:ext uri="{FF2B5EF4-FFF2-40B4-BE49-F238E27FC236}">
                    <a16:creationId xmlns:a16="http://schemas.microsoft.com/office/drawing/2014/main" id="{55D60BD9-AA2B-AD48-757F-A85B77E778A0}"/>
                  </a:ext>
                </a:extLst>
              </p:cNvPr>
              <p:cNvCxnSpPr/>
              <p:nvPr/>
            </p:nvCxnSpPr>
            <p:spPr>
              <a:xfrm>
                <a:off x="5604032" y="1006298"/>
                <a:ext cx="0" cy="9298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グループ化 16">
              <a:extLst>
                <a:ext uri="{FF2B5EF4-FFF2-40B4-BE49-F238E27FC236}">
                  <a16:creationId xmlns:a16="http://schemas.microsoft.com/office/drawing/2014/main" id="{86900CD0-B6E8-DA8E-AD5F-CD0296940B7B}"/>
                </a:ext>
              </a:extLst>
            </p:cNvPr>
            <p:cNvGrpSpPr/>
            <p:nvPr/>
          </p:nvGrpSpPr>
          <p:grpSpPr>
            <a:xfrm>
              <a:off x="7874085" y="614961"/>
              <a:ext cx="504072" cy="1388369"/>
              <a:chOff x="5954812" y="547756"/>
              <a:chExt cx="504072" cy="1388369"/>
            </a:xfrm>
          </p:grpSpPr>
          <p:cxnSp>
            <p:nvCxnSpPr>
              <p:cNvPr id="62" name="直線コネクタ 61">
                <a:extLst>
                  <a:ext uri="{FF2B5EF4-FFF2-40B4-BE49-F238E27FC236}">
                    <a16:creationId xmlns:a16="http://schemas.microsoft.com/office/drawing/2014/main" id="{D077EC3D-193D-0A89-6636-7BB2E9469B6B}"/>
                  </a:ext>
                </a:extLst>
              </p:cNvPr>
              <p:cNvCxnSpPr/>
              <p:nvPr/>
            </p:nvCxnSpPr>
            <p:spPr>
              <a:xfrm flipV="1">
                <a:off x="5954812" y="547756"/>
                <a:ext cx="0" cy="138836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直線矢印コネクタ 62">
                <a:extLst>
                  <a:ext uri="{FF2B5EF4-FFF2-40B4-BE49-F238E27FC236}">
                    <a16:creationId xmlns:a16="http://schemas.microsoft.com/office/drawing/2014/main" id="{63EC8201-FB90-BDC9-8E73-1841DC4542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54812" y="547756"/>
                <a:ext cx="50407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8" name="直線矢印コネクタ 17">
              <a:extLst>
                <a:ext uri="{FF2B5EF4-FFF2-40B4-BE49-F238E27FC236}">
                  <a16:creationId xmlns:a16="http://schemas.microsoft.com/office/drawing/2014/main" id="{9EBA550A-D177-5D54-CC2A-FED3282463B1}"/>
                </a:ext>
              </a:extLst>
            </p:cNvPr>
            <p:cNvCxnSpPr/>
            <p:nvPr/>
          </p:nvCxnSpPr>
          <p:spPr>
            <a:xfrm flipV="1">
              <a:off x="8462664" y="1476700"/>
              <a:ext cx="0" cy="52663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線矢印コネクタ 18">
              <a:extLst>
                <a:ext uri="{FF2B5EF4-FFF2-40B4-BE49-F238E27FC236}">
                  <a16:creationId xmlns:a16="http://schemas.microsoft.com/office/drawing/2014/main" id="{F2F1AB71-4BB0-8501-F0E1-37A214628378}"/>
                </a:ext>
              </a:extLst>
            </p:cNvPr>
            <p:cNvCxnSpPr>
              <a:cxnSpLocks/>
              <a:endCxn id="9" idx="2"/>
            </p:cNvCxnSpPr>
            <p:nvPr/>
          </p:nvCxnSpPr>
          <p:spPr>
            <a:xfrm flipV="1">
              <a:off x="8912877" y="1476700"/>
              <a:ext cx="1" cy="52663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線矢印コネクタ 19">
              <a:extLst>
                <a:ext uri="{FF2B5EF4-FFF2-40B4-BE49-F238E27FC236}">
                  <a16:creationId xmlns:a16="http://schemas.microsoft.com/office/drawing/2014/main" id="{09DFBED2-44A9-24B1-ED65-2B0DFC14C325}"/>
                </a:ext>
              </a:extLst>
            </p:cNvPr>
            <p:cNvCxnSpPr/>
            <p:nvPr/>
          </p:nvCxnSpPr>
          <p:spPr>
            <a:xfrm>
              <a:off x="9012885" y="2280556"/>
              <a:ext cx="665516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線矢印コネクタ 20">
              <a:extLst>
                <a:ext uri="{FF2B5EF4-FFF2-40B4-BE49-F238E27FC236}">
                  <a16:creationId xmlns:a16="http://schemas.microsoft.com/office/drawing/2014/main" id="{EB099682-0B7D-BE20-B797-EF62A94C6A64}"/>
                </a:ext>
              </a:extLst>
            </p:cNvPr>
            <p:cNvCxnSpPr>
              <a:stCxn id="3" idx="3"/>
              <a:endCxn id="4" idx="1"/>
            </p:cNvCxnSpPr>
            <p:nvPr/>
          </p:nvCxnSpPr>
          <p:spPr>
            <a:xfrm>
              <a:off x="6610288" y="3942750"/>
              <a:ext cx="7467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線矢印コネクタ 21">
              <a:extLst>
                <a:ext uri="{FF2B5EF4-FFF2-40B4-BE49-F238E27FC236}">
                  <a16:creationId xmlns:a16="http://schemas.microsoft.com/office/drawing/2014/main" id="{E4DC5BD9-C081-0D51-426D-4AFED2C534BA}"/>
                </a:ext>
              </a:extLst>
            </p:cNvPr>
            <p:cNvCxnSpPr/>
            <p:nvPr/>
          </p:nvCxnSpPr>
          <p:spPr>
            <a:xfrm flipV="1">
              <a:off x="9012885" y="3942750"/>
              <a:ext cx="1194496" cy="1012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線コネクタ 22">
              <a:extLst>
                <a:ext uri="{FF2B5EF4-FFF2-40B4-BE49-F238E27FC236}">
                  <a16:creationId xmlns:a16="http://schemas.microsoft.com/office/drawing/2014/main" id="{5DA950BF-68CC-978B-0656-8B0B63D96DAA}"/>
                </a:ext>
              </a:extLst>
            </p:cNvPr>
            <p:cNvCxnSpPr>
              <a:stCxn id="4" idx="0"/>
            </p:cNvCxnSpPr>
            <p:nvPr/>
          </p:nvCxnSpPr>
          <p:spPr>
            <a:xfrm flipV="1">
              <a:off x="8184976" y="3359045"/>
              <a:ext cx="0" cy="20035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カギ線コネクタ 51">
              <a:extLst>
                <a:ext uri="{FF2B5EF4-FFF2-40B4-BE49-F238E27FC236}">
                  <a16:creationId xmlns:a16="http://schemas.microsoft.com/office/drawing/2014/main" id="{24DBD345-9828-79C5-EC4C-970C93812731}"/>
                </a:ext>
              </a:extLst>
            </p:cNvPr>
            <p:cNvCxnSpPr>
              <a:stCxn id="26" idx="2"/>
              <a:endCxn id="7" idx="2"/>
            </p:cNvCxnSpPr>
            <p:nvPr/>
          </p:nvCxnSpPr>
          <p:spPr>
            <a:xfrm rot="10800000">
              <a:off x="5687224" y="2790624"/>
              <a:ext cx="2461753" cy="550354"/>
            </a:xfrm>
            <a:prstGeom prst="bentConnector2">
              <a:avLst/>
            </a:prstGeom>
            <a:ln>
              <a:prstDash val="dash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カギ線コネクタ 53">
              <a:extLst>
                <a:ext uri="{FF2B5EF4-FFF2-40B4-BE49-F238E27FC236}">
                  <a16:creationId xmlns:a16="http://schemas.microsoft.com/office/drawing/2014/main" id="{A79268C1-97F7-4FE4-7A3B-77438D6C3E6E}"/>
                </a:ext>
              </a:extLst>
            </p:cNvPr>
            <p:cNvCxnSpPr>
              <a:stCxn id="26" idx="6"/>
              <a:endCxn id="6" idx="2"/>
            </p:cNvCxnSpPr>
            <p:nvPr/>
          </p:nvCxnSpPr>
          <p:spPr>
            <a:xfrm flipV="1">
              <a:off x="8220976" y="2822592"/>
              <a:ext cx="2285334" cy="504000"/>
            </a:xfrm>
            <a:prstGeom prst="bentConnector2">
              <a:avLst/>
            </a:prstGeom>
            <a:ln>
              <a:prstDash val="dash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円/楕円 54">
              <a:extLst>
                <a:ext uri="{FF2B5EF4-FFF2-40B4-BE49-F238E27FC236}">
                  <a16:creationId xmlns:a16="http://schemas.microsoft.com/office/drawing/2014/main" id="{190AFD85-5AFD-A542-F15C-69AEC8CA4D88}"/>
                </a:ext>
              </a:extLst>
            </p:cNvPr>
            <p:cNvSpPr/>
            <p:nvPr/>
          </p:nvSpPr>
          <p:spPr>
            <a:xfrm>
              <a:off x="8148976" y="3304978"/>
              <a:ext cx="72000" cy="720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円/楕円 71">
              <a:extLst>
                <a:ext uri="{FF2B5EF4-FFF2-40B4-BE49-F238E27FC236}">
                  <a16:creationId xmlns:a16="http://schemas.microsoft.com/office/drawing/2014/main" id="{C809990B-EE65-F8C3-CD9B-8FF9DB685DEA}"/>
                </a:ext>
              </a:extLst>
            </p:cNvPr>
            <p:cNvSpPr/>
            <p:nvPr/>
          </p:nvSpPr>
          <p:spPr>
            <a:xfrm>
              <a:off x="8148976" y="2995945"/>
              <a:ext cx="72000" cy="720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8" name="直線コネクタ 27">
              <a:extLst>
                <a:ext uri="{FF2B5EF4-FFF2-40B4-BE49-F238E27FC236}">
                  <a16:creationId xmlns:a16="http://schemas.microsoft.com/office/drawing/2014/main" id="{C84DDBAF-7F3B-6C9A-0948-40330ECD0C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84976" y="2802195"/>
              <a:ext cx="0" cy="20035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線コネクタ 28">
              <a:extLst>
                <a:ext uri="{FF2B5EF4-FFF2-40B4-BE49-F238E27FC236}">
                  <a16:creationId xmlns:a16="http://schemas.microsoft.com/office/drawing/2014/main" id="{99475FA5-3A60-4581-C1EB-2B0C3C5663B4}"/>
                </a:ext>
              </a:extLst>
            </p:cNvPr>
            <p:cNvCxnSpPr>
              <a:cxnSpLocks/>
            </p:cNvCxnSpPr>
            <p:nvPr/>
          </p:nvCxnSpPr>
          <p:spPr>
            <a:xfrm>
              <a:off x="8220977" y="3035727"/>
              <a:ext cx="1888418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線矢印コネクタ 29">
              <a:extLst>
                <a:ext uri="{FF2B5EF4-FFF2-40B4-BE49-F238E27FC236}">
                  <a16:creationId xmlns:a16="http://schemas.microsoft.com/office/drawing/2014/main" id="{82E724D6-4852-466E-221B-7D36D305BCF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097810" y="2819015"/>
              <a:ext cx="11585" cy="216712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線コネクタ 30">
              <a:extLst>
                <a:ext uri="{FF2B5EF4-FFF2-40B4-BE49-F238E27FC236}">
                  <a16:creationId xmlns:a16="http://schemas.microsoft.com/office/drawing/2014/main" id="{83D13FF6-2495-3BB9-950F-F41CA2C947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2900" y="3039419"/>
              <a:ext cx="6412076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線矢印コネクタ 32">
              <a:extLst>
                <a:ext uri="{FF2B5EF4-FFF2-40B4-BE49-F238E27FC236}">
                  <a16:creationId xmlns:a16="http://schemas.microsoft.com/office/drawing/2014/main" id="{3C967AD9-74FD-700C-AD09-CBE068C1CB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2900" y="2790623"/>
              <a:ext cx="0" cy="258438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線矢印コネクタ 33">
              <a:extLst>
                <a:ext uri="{FF2B5EF4-FFF2-40B4-BE49-F238E27FC236}">
                  <a16:creationId xmlns:a16="http://schemas.microsoft.com/office/drawing/2014/main" id="{025D7535-1239-70D7-F046-66A637D251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83562" y="2790623"/>
              <a:ext cx="0" cy="244677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円/楕円 94">
              <a:extLst>
                <a:ext uri="{FF2B5EF4-FFF2-40B4-BE49-F238E27FC236}">
                  <a16:creationId xmlns:a16="http://schemas.microsoft.com/office/drawing/2014/main" id="{3F1A1F53-D0AA-DC29-356D-52CCFF3561C0}"/>
                </a:ext>
              </a:extLst>
            </p:cNvPr>
            <p:cNvSpPr/>
            <p:nvPr/>
          </p:nvSpPr>
          <p:spPr>
            <a:xfrm>
              <a:off x="5247562" y="3013061"/>
              <a:ext cx="72000" cy="720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6" name="直線矢印コネクタ 35">
              <a:extLst>
                <a:ext uri="{FF2B5EF4-FFF2-40B4-BE49-F238E27FC236}">
                  <a16:creationId xmlns:a16="http://schemas.microsoft.com/office/drawing/2014/main" id="{12F639B0-DB44-C3BF-081A-E4998616835A}"/>
                </a:ext>
              </a:extLst>
            </p:cNvPr>
            <p:cNvCxnSpPr>
              <a:cxnSpLocks/>
              <a:stCxn id="12" idx="3"/>
              <a:endCxn id="11" idx="1"/>
            </p:cNvCxnSpPr>
            <p:nvPr/>
          </p:nvCxnSpPr>
          <p:spPr>
            <a:xfrm flipV="1">
              <a:off x="2219646" y="2412798"/>
              <a:ext cx="77793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線コネクタ 37">
              <a:extLst>
                <a:ext uri="{FF2B5EF4-FFF2-40B4-BE49-F238E27FC236}">
                  <a16:creationId xmlns:a16="http://schemas.microsoft.com/office/drawing/2014/main" id="{B5060BC2-4F46-02E6-A158-E7600B5A461B}"/>
                </a:ext>
              </a:extLst>
            </p:cNvPr>
            <p:cNvCxnSpPr>
              <a:cxnSpLocks/>
            </p:cNvCxnSpPr>
            <p:nvPr/>
          </p:nvCxnSpPr>
          <p:spPr>
            <a:xfrm>
              <a:off x="3105921" y="1561595"/>
              <a:ext cx="72149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線矢印コネクタ 38">
              <a:extLst>
                <a:ext uri="{FF2B5EF4-FFF2-40B4-BE49-F238E27FC236}">
                  <a16:creationId xmlns:a16="http://schemas.microsoft.com/office/drawing/2014/main" id="{C01852AD-0A0A-3767-42AE-1677B0C99E3E}"/>
                </a:ext>
              </a:extLst>
            </p:cNvPr>
            <p:cNvCxnSpPr>
              <a:cxnSpLocks/>
              <a:endCxn id="11" idx="0"/>
            </p:cNvCxnSpPr>
            <p:nvPr/>
          </p:nvCxnSpPr>
          <p:spPr>
            <a:xfrm>
              <a:off x="3825491" y="1558602"/>
              <a:ext cx="0" cy="47084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線矢印コネクタ 41">
              <a:extLst>
                <a:ext uri="{FF2B5EF4-FFF2-40B4-BE49-F238E27FC236}">
                  <a16:creationId xmlns:a16="http://schemas.microsoft.com/office/drawing/2014/main" id="{538FB0F2-8BDF-F77A-F4E9-B17BCDBEE889}"/>
                </a:ext>
              </a:extLst>
            </p:cNvPr>
            <p:cNvCxnSpPr>
              <a:endCxn id="8" idx="1"/>
            </p:cNvCxnSpPr>
            <p:nvPr/>
          </p:nvCxnSpPr>
          <p:spPr>
            <a:xfrm>
              <a:off x="3733359" y="1101895"/>
              <a:ext cx="12722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線矢印コネクタ 42">
              <a:extLst>
                <a:ext uri="{FF2B5EF4-FFF2-40B4-BE49-F238E27FC236}">
                  <a16:creationId xmlns:a16="http://schemas.microsoft.com/office/drawing/2014/main" id="{C452AC9E-F072-ABBB-5E41-E62D5C61DC20}"/>
                </a:ext>
              </a:extLst>
            </p:cNvPr>
            <p:cNvCxnSpPr/>
            <p:nvPr/>
          </p:nvCxnSpPr>
          <p:spPr>
            <a:xfrm flipV="1">
              <a:off x="3582773" y="3952879"/>
              <a:ext cx="1145153" cy="1012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テキスト ボックス 43">
                  <a:extLst>
                    <a:ext uri="{FF2B5EF4-FFF2-40B4-BE49-F238E27FC236}">
                      <a16:creationId xmlns:a16="http://schemas.microsoft.com/office/drawing/2014/main" id="{7C6E5D1D-81FB-F1D9-9449-2BC426B2A43F}"/>
                    </a:ext>
                  </a:extLst>
                </p:cNvPr>
                <p:cNvSpPr txBox="1"/>
                <p:nvPr/>
              </p:nvSpPr>
              <p:spPr>
                <a:xfrm>
                  <a:off x="7114865" y="782450"/>
                  <a:ext cx="393919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kumimoji="1" lang="en-US" altLang="ja-JP" b="0" dirty="0"/>
                </a:p>
              </p:txBody>
            </p:sp>
          </mc:Choice>
          <mc:Fallback>
            <p:sp>
              <p:nvSpPr>
                <p:cNvPr id="44" name="テキスト ボックス 43">
                  <a:extLst>
                    <a:ext uri="{FF2B5EF4-FFF2-40B4-BE49-F238E27FC236}">
                      <a16:creationId xmlns:a16="http://schemas.microsoft.com/office/drawing/2014/main" id="{7C6E5D1D-81FB-F1D9-9449-2BC426B2A4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4865" y="782450"/>
                  <a:ext cx="393919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3077" b="-869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テキスト ボックス 44">
                  <a:extLst>
                    <a:ext uri="{FF2B5EF4-FFF2-40B4-BE49-F238E27FC236}">
                      <a16:creationId xmlns:a16="http://schemas.microsoft.com/office/drawing/2014/main" id="{7D8DAF0D-646A-9EC7-70C1-65DB39FB63D7}"/>
                    </a:ext>
                  </a:extLst>
                </p:cNvPr>
                <p:cNvSpPr txBox="1"/>
                <p:nvPr/>
              </p:nvSpPr>
              <p:spPr>
                <a:xfrm>
                  <a:off x="6474883" y="2122363"/>
                  <a:ext cx="50417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𝐸𝐺𝑃</m:t>
                        </m:r>
                      </m:oMath>
                    </m:oMathPara>
                  </a14:m>
                  <a:endParaRPr kumimoji="1" lang="en-US" altLang="ja-JP" b="0" dirty="0"/>
                </a:p>
              </p:txBody>
            </p:sp>
          </mc:Choice>
          <mc:Fallback>
            <p:sp>
              <p:nvSpPr>
                <p:cNvPr id="45" name="テキスト ボックス 44">
                  <a:extLst>
                    <a:ext uri="{FF2B5EF4-FFF2-40B4-BE49-F238E27FC236}">
                      <a16:creationId xmlns:a16="http://schemas.microsoft.com/office/drawing/2014/main" id="{7D8DAF0D-646A-9EC7-70C1-65DB39FB63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4883" y="2122363"/>
                  <a:ext cx="504177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8434" r="-9639" b="-652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テキスト ボックス 45">
                  <a:extLst>
                    <a:ext uri="{FF2B5EF4-FFF2-40B4-BE49-F238E27FC236}">
                      <a16:creationId xmlns:a16="http://schemas.microsoft.com/office/drawing/2014/main" id="{B5334768-3ECF-942E-C367-19E0E294A346}"/>
                    </a:ext>
                  </a:extLst>
                </p:cNvPr>
                <p:cNvSpPr txBox="1"/>
                <p:nvPr/>
              </p:nvSpPr>
              <p:spPr>
                <a:xfrm>
                  <a:off x="7866556" y="315646"/>
                  <a:ext cx="3442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𝑖𝑖</m:t>
                            </m:r>
                          </m:sub>
                        </m:sSub>
                      </m:oMath>
                    </m:oMathPara>
                  </a14:m>
                  <a:endParaRPr kumimoji="1" lang="en-US" altLang="ja-JP" b="0" dirty="0"/>
                </a:p>
              </p:txBody>
            </p:sp>
          </mc:Choice>
          <mc:Fallback>
            <p:sp>
              <p:nvSpPr>
                <p:cNvPr id="46" name="テキスト ボックス 45">
                  <a:extLst>
                    <a:ext uri="{FF2B5EF4-FFF2-40B4-BE49-F238E27FC236}">
                      <a16:creationId xmlns:a16="http://schemas.microsoft.com/office/drawing/2014/main" id="{B5334768-3ECF-942E-C367-19E0E294A3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66556" y="315646"/>
                  <a:ext cx="344260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2281" r="-1754" b="-1555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テキスト ボックス 46">
                  <a:extLst>
                    <a:ext uri="{FF2B5EF4-FFF2-40B4-BE49-F238E27FC236}">
                      <a16:creationId xmlns:a16="http://schemas.microsoft.com/office/drawing/2014/main" id="{C0E6470F-0BF5-A391-5D87-B89E990B618C}"/>
                    </a:ext>
                  </a:extLst>
                </p:cNvPr>
                <p:cNvSpPr txBox="1"/>
                <p:nvPr/>
              </p:nvSpPr>
              <p:spPr>
                <a:xfrm>
                  <a:off x="8210816" y="1627791"/>
                  <a:ext cx="21903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>
            <p:sp>
              <p:nvSpPr>
                <p:cNvPr id="47" name="テキスト ボックス 46">
                  <a:extLst>
                    <a:ext uri="{FF2B5EF4-FFF2-40B4-BE49-F238E27FC236}">
                      <a16:creationId xmlns:a16="http://schemas.microsoft.com/office/drawing/2014/main" id="{C0E6470F-0BF5-A391-5D87-B89E990B61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10816" y="1627791"/>
                  <a:ext cx="219034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25000" r="-16667" b="-888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テキスト ボックス 47">
                  <a:extLst>
                    <a:ext uri="{FF2B5EF4-FFF2-40B4-BE49-F238E27FC236}">
                      <a16:creationId xmlns:a16="http://schemas.microsoft.com/office/drawing/2014/main" id="{B1DA947B-9A7C-7244-BBB1-58634C6CEB5E}"/>
                    </a:ext>
                  </a:extLst>
                </p:cNvPr>
                <p:cNvSpPr txBox="1"/>
                <p:nvPr/>
              </p:nvSpPr>
              <p:spPr>
                <a:xfrm>
                  <a:off x="8597406" y="1678639"/>
                  <a:ext cx="315471" cy="29841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>
            <p:sp>
              <p:nvSpPr>
                <p:cNvPr id="48" name="テキスト ボックス 47">
                  <a:extLst>
                    <a:ext uri="{FF2B5EF4-FFF2-40B4-BE49-F238E27FC236}">
                      <a16:creationId xmlns:a16="http://schemas.microsoft.com/office/drawing/2014/main" id="{B1DA947B-9A7C-7244-BBB1-58634C6CEB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97406" y="1678639"/>
                  <a:ext cx="315471" cy="298415"/>
                </a:xfrm>
                <a:prstGeom prst="rect">
                  <a:avLst/>
                </a:prstGeom>
                <a:blipFill>
                  <a:blip r:embed="rId6"/>
                  <a:stretch>
                    <a:fillRect l="-15385" r="-3846" b="-2040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テキスト ボックス 48">
                  <a:extLst>
                    <a:ext uri="{FF2B5EF4-FFF2-40B4-BE49-F238E27FC236}">
                      <a16:creationId xmlns:a16="http://schemas.microsoft.com/office/drawing/2014/main" id="{C4B83CF7-2F03-C89B-72B8-D389609B75EA}"/>
                    </a:ext>
                  </a:extLst>
                </p:cNvPr>
                <p:cNvSpPr txBox="1"/>
                <p:nvPr/>
              </p:nvSpPr>
              <p:spPr>
                <a:xfrm>
                  <a:off x="9085995" y="2489774"/>
                  <a:ext cx="39190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𝑖𝑑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>
            <p:sp>
              <p:nvSpPr>
                <p:cNvPr id="49" name="テキスト ボックス 48">
                  <a:extLst>
                    <a:ext uri="{FF2B5EF4-FFF2-40B4-BE49-F238E27FC236}">
                      <a16:creationId xmlns:a16="http://schemas.microsoft.com/office/drawing/2014/main" id="{C4B83CF7-2F03-C89B-72B8-D389609B75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85995" y="2489774"/>
                  <a:ext cx="391902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0769" r="-1538" b="-1521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テキスト ボックス 49">
                  <a:extLst>
                    <a:ext uri="{FF2B5EF4-FFF2-40B4-BE49-F238E27FC236}">
                      <a16:creationId xmlns:a16="http://schemas.microsoft.com/office/drawing/2014/main" id="{446C8926-8469-AC36-C02B-38A570C1B439}"/>
                    </a:ext>
                  </a:extLst>
                </p:cNvPr>
                <p:cNvSpPr txBox="1"/>
                <p:nvPr/>
              </p:nvSpPr>
              <p:spPr>
                <a:xfrm>
                  <a:off x="9185253" y="1958568"/>
                  <a:ext cx="2926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>
            <p:sp>
              <p:nvSpPr>
                <p:cNvPr id="50" name="テキスト ボックス 49">
                  <a:extLst>
                    <a:ext uri="{FF2B5EF4-FFF2-40B4-BE49-F238E27FC236}">
                      <a16:creationId xmlns:a16="http://schemas.microsoft.com/office/drawing/2014/main" id="{446C8926-8469-AC36-C02B-38A570C1B4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85253" y="1958568"/>
                  <a:ext cx="292644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16667" r="-2083" b="-130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AEAB4BB8-E62A-994B-A159-10B17CF3210C}"/>
                    </a:ext>
                  </a:extLst>
                </p:cNvPr>
                <p:cNvSpPr txBox="1"/>
                <p:nvPr/>
              </p:nvSpPr>
              <p:spPr>
                <a:xfrm>
                  <a:off x="6694600" y="3625947"/>
                  <a:ext cx="38965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𝑎𝑖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AEAB4BB8-E62A-994B-A159-10B17CF321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94600" y="3625947"/>
                  <a:ext cx="389657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10938" r="-1563" b="-1555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0C05B516-E4DB-BA23-D20D-C0C529B8F834}"/>
                    </a:ext>
                  </a:extLst>
                </p:cNvPr>
                <p:cNvSpPr txBox="1"/>
                <p:nvPr/>
              </p:nvSpPr>
              <p:spPr>
                <a:xfrm>
                  <a:off x="3186151" y="1550847"/>
                  <a:ext cx="48885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0C05B516-E4DB-BA23-D20D-C0C529B8F8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6151" y="1550847"/>
                  <a:ext cx="488852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10000" r="-1250" b="-130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テキスト ボックス 53">
              <a:extLst>
                <a:ext uri="{FF2B5EF4-FFF2-40B4-BE49-F238E27FC236}">
                  <a16:creationId xmlns:a16="http://schemas.microsoft.com/office/drawing/2014/main" id="{A13D6234-E6C0-0F4E-18B4-575CE37AB17F}"/>
                </a:ext>
              </a:extLst>
            </p:cNvPr>
            <p:cNvSpPr txBox="1"/>
            <p:nvPr/>
          </p:nvSpPr>
          <p:spPr>
            <a:xfrm>
              <a:off x="9331575" y="3764446"/>
              <a:ext cx="766235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kumimoji="1" lang="en-US" altLang="ja-JP" sz="1000" b="1" dirty="0"/>
                <a:t>Degradation</a:t>
              </a:r>
              <a:endParaRPr kumimoji="1" lang="ja-JP" altLang="en-US" sz="1000" b="1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テキスト ボックス 54">
                  <a:extLst>
                    <a:ext uri="{FF2B5EF4-FFF2-40B4-BE49-F238E27FC236}">
                      <a16:creationId xmlns:a16="http://schemas.microsoft.com/office/drawing/2014/main" id="{A6C757F7-24A6-86BA-71D3-ED07BC653A6F}"/>
                    </a:ext>
                  </a:extLst>
                </p:cNvPr>
                <p:cNvSpPr txBox="1"/>
                <p:nvPr/>
              </p:nvSpPr>
              <p:spPr>
                <a:xfrm>
                  <a:off x="7902286" y="3320940"/>
                  <a:ext cx="16119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>
            <p:sp>
              <p:nvSpPr>
                <p:cNvPr id="55" name="テキスト ボックス 54">
                  <a:extLst>
                    <a:ext uri="{FF2B5EF4-FFF2-40B4-BE49-F238E27FC236}">
                      <a16:creationId xmlns:a16="http://schemas.microsoft.com/office/drawing/2014/main" id="{A6C757F7-24A6-86BA-71D3-ED07BC653A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02286" y="3320940"/>
                  <a:ext cx="161198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29630" r="-22222" b="-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" name="テキスト ボックス 55">
                  <a:extLst>
                    <a:ext uri="{FF2B5EF4-FFF2-40B4-BE49-F238E27FC236}">
                      <a16:creationId xmlns:a16="http://schemas.microsoft.com/office/drawing/2014/main" id="{C8668FFC-3752-6D22-5D46-5E0B5F0C7F67}"/>
                    </a:ext>
                  </a:extLst>
                </p:cNvPr>
                <p:cNvSpPr txBox="1"/>
                <p:nvPr/>
              </p:nvSpPr>
              <p:spPr>
                <a:xfrm>
                  <a:off x="3656455" y="3633128"/>
                  <a:ext cx="46185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𝑖𝑛𝑠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>
            <p:sp>
              <p:nvSpPr>
                <p:cNvPr id="56" name="テキスト ボックス 55">
                  <a:extLst>
                    <a:ext uri="{FF2B5EF4-FFF2-40B4-BE49-F238E27FC236}">
                      <a16:creationId xmlns:a16="http://schemas.microsoft.com/office/drawing/2014/main" id="{C8668FFC-3752-6D22-5D46-5E0B5F0C7F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6455" y="3633128"/>
                  <a:ext cx="461858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5263" r="-1316" b="-1555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テキスト ボックス 56">
                  <a:extLst>
                    <a:ext uri="{FF2B5EF4-FFF2-40B4-BE49-F238E27FC236}">
                      <a16:creationId xmlns:a16="http://schemas.microsoft.com/office/drawing/2014/main" id="{6A31BB64-ABD3-DE18-933F-AAB4C94CF31C}"/>
                    </a:ext>
                  </a:extLst>
                </p:cNvPr>
                <p:cNvSpPr txBox="1"/>
                <p:nvPr/>
              </p:nvSpPr>
              <p:spPr>
                <a:xfrm>
                  <a:off x="3656455" y="782450"/>
                  <a:ext cx="62767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𝑚𝑒𝑎𝑙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>
            <p:sp>
              <p:nvSpPr>
                <p:cNvPr id="57" name="テキスト ボックス 56">
                  <a:extLst>
                    <a:ext uri="{FF2B5EF4-FFF2-40B4-BE49-F238E27FC236}">
                      <a16:creationId xmlns:a16="http://schemas.microsoft.com/office/drawing/2014/main" id="{6A31BB64-ABD3-DE18-933F-AAB4C94CF3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6455" y="782450"/>
                  <a:ext cx="627672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7767" r="-971" b="-1521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テキスト ボックス 57">
                  <a:extLst>
                    <a:ext uri="{FF2B5EF4-FFF2-40B4-BE49-F238E27FC236}">
                      <a16:creationId xmlns:a16="http://schemas.microsoft.com/office/drawing/2014/main" id="{BB4BF146-78A8-D715-B041-7214B36756A1}"/>
                    </a:ext>
                  </a:extLst>
                </p:cNvPr>
                <p:cNvSpPr txBox="1"/>
                <p:nvPr/>
              </p:nvSpPr>
              <p:spPr>
                <a:xfrm>
                  <a:off x="8275040" y="2739560"/>
                  <a:ext cx="22172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>
            <p:sp>
              <p:nvSpPr>
                <p:cNvPr id="58" name="テキスト ボックス 57">
                  <a:extLst>
                    <a:ext uri="{FF2B5EF4-FFF2-40B4-BE49-F238E27FC236}">
                      <a16:creationId xmlns:a16="http://schemas.microsoft.com/office/drawing/2014/main" id="{BB4BF146-78A8-D715-B041-7214B36756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75040" y="2739560"/>
                  <a:ext cx="221727" cy="276999"/>
                </a:xfrm>
                <a:prstGeom prst="rect">
                  <a:avLst/>
                </a:prstGeom>
                <a:blipFill>
                  <a:blip r:embed="rId14"/>
                  <a:stretch>
                    <a:fillRect l="-21622" r="-16216" b="-652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" name="テキスト ボックス 59">
                  <a:extLst>
                    <a:ext uri="{FF2B5EF4-FFF2-40B4-BE49-F238E27FC236}">
                      <a16:creationId xmlns:a16="http://schemas.microsoft.com/office/drawing/2014/main" id="{404863C7-AB49-4B94-169F-10D3D748E185}"/>
                    </a:ext>
                  </a:extLst>
                </p:cNvPr>
                <p:cNvSpPr txBox="1"/>
                <p:nvPr/>
              </p:nvSpPr>
              <p:spPr>
                <a:xfrm>
                  <a:off x="2278782" y="2056988"/>
                  <a:ext cx="47622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>
            <p:sp>
              <p:nvSpPr>
                <p:cNvPr id="60" name="テキスト ボックス 59">
                  <a:extLst>
                    <a:ext uri="{FF2B5EF4-FFF2-40B4-BE49-F238E27FC236}">
                      <a16:creationId xmlns:a16="http://schemas.microsoft.com/office/drawing/2014/main" id="{404863C7-AB49-4B94-169F-10D3D748E1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8782" y="2056988"/>
                  <a:ext cx="476221" cy="276999"/>
                </a:xfrm>
                <a:prstGeom prst="rect">
                  <a:avLst/>
                </a:prstGeom>
                <a:blipFill>
                  <a:blip r:embed="rId15"/>
                  <a:stretch>
                    <a:fillRect l="-10256" b="-130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テキスト ボックス 60">
                  <a:extLst>
                    <a:ext uri="{FF2B5EF4-FFF2-40B4-BE49-F238E27FC236}">
                      <a16:creationId xmlns:a16="http://schemas.microsoft.com/office/drawing/2014/main" id="{140C76C9-A000-EF91-1220-202EB0CECFAC}"/>
                    </a:ext>
                  </a:extLst>
                </p:cNvPr>
                <p:cNvSpPr txBox="1"/>
                <p:nvPr/>
              </p:nvSpPr>
              <p:spPr>
                <a:xfrm>
                  <a:off x="4672362" y="2158579"/>
                  <a:ext cx="24077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>
            <p:sp>
              <p:nvSpPr>
                <p:cNvPr id="61" name="テキスト ボックス 60">
                  <a:extLst>
                    <a:ext uri="{FF2B5EF4-FFF2-40B4-BE49-F238E27FC236}">
                      <a16:creationId xmlns:a16="http://schemas.microsoft.com/office/drawing/2014/main" id="{140C76C9-A000-EF91-1220-202EB0CECF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2362" y="2158579"/>
                  <a:ext cx="240772" cy="276999"/>
                </a:xfrm>
                <a:prstGeom prst="rect">
                  <a:avLst/>
                </a:prstGeom>
                <a:blipFill>
                  <a:blip r:embed="rId16"/>
                  <a:stretch>
                    <a:fillRect l="-20000" r="-17500" b="-652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5" name="直線矢印コネクタ 94">
              <a:extLst>
                <a:ext uri="{FF2B5EF4-FFF2-40B4-BE49-F238E27FC236}">
                  <a16:creationId xmlns:a16="http://schemas.microsoft.com/office/drawing/2014/main" id="{3CAA771E-9A73-5BFC-6BD0-87A64E7A3666}"/>
                </a:ext>
              </a:extLst>
            </p:cNvPr>
            <p:cNvCxnSpPr>
              <a:cxnSpLocks/>
              <a:stCxn id="11" idx="3"/>
              <a:endCxn id="7" idx="1"/>
            </p:cNvCxnSpPr>
            <p:nvPr/>
          </p:nvCxnSpPr>
          <p:spPr>
            <a:xfrm flipV="1">
              <a:off x="4653400" y="2407269"/>
              <a:ext cx="378007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直線コネクタ 115">
              <a:extLst>
                <a:ext uri="{FF2B5EF4-FFF2-40B4-BE49-F238E27FC236}">
                  <a16:creationId xmlns:a16="http://schemas.microsoft.com/office/drawing/2014/main" id="{D0A65BD2-1019-F829-AFB4-B3C77A79ADCA}"/>
                </a:ext>
              </a:extLst>
            </p:cNvPr>
            <p:cNvCxnSpPr>
              <a:cxnSpLocks/>
            </p:cNvCxnSpPr>
            <p:nvPr/>
          </p:nvCxnSpPr>
          <p:spPr>
            <a:xfrm>
              <a:off x="1391737" y="3323158"/>
              <a:ext cx="4276477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直線矢印コネクタ 119">
              <a:extLst>
                <a:ext uri="{FF2B5EF4-FFF2-40B4-BE49-F238E27FC236}">
                  <a16:creationId xmlns:a16="http://schemas.microsoft.com/office/drawing/2014/main" id="{0D691829-E008-F3C8-1528-562F932ECA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91737" y="2802034"/>
              <a:ext cx="0" cy="521124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3112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</TotalTime>
  <Words>563</Words>
  <Application>Microsoft Office PowerPoint</Application>
  <PresentationFormat>ワイド画面</PresentationFormat>
  <Paragraphs>228</Paragraphs>
  <Slides>13</Slides>
  <Notes>8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20" baseType="lpstr">
      <vt:lpstr>Hiragino Kaku Gothic ProN W3</vt:lpstr>
      <vt:lpstr>メイリオ</vt:lpstr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田辺　裕翔</dc:creator>
  <cp:lastModifiedBy>田辺　裕翔</cp:lastModifiedBy>
  <cp:revision>3</cp:revision>
  <dcterms:created xsi:type="dcterms:W3CDTF">2025-10-23T04:34:27Z</dcterms:created>
  <dcterms:modified xsi:type="dcterms:W3CDTF">2025-10-23T18:01:51Z</dcterms:modified>
</cp:coreProperties>
</file>