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
  </p:notesMasterIdLst>
  <p:handoutMasterIdLst>
    <p:handoutMasterId r:id="rId4"/>
  </p:handoutMasterIdLst>
  <p:sldIdLst>
    <p:sldId id="259" r:id="rId2"/>
  </p:sldIdLst>
  <p:sldSz cx="30275213" cy="4280376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p:scale>
          <a:sx n="25" d="100"/>
          <a:sy n="25" d="100"/>
        </p:scale>
        <p:origin x="432" y="-564"/>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DB59BBA-6D1F-D8FC-C886-3C1DD5E64F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ja-JP"/>
              <a:t>CHPS Camp 2025.10.30-31</a:t>
            </a:r>
            <a:endParaRPr kumimoji="1" lang="ja-JP" altLang="en-US"/>
          </a:p>
        </p:txBody>
      </p:sp>
      <p:sp>
        <p:nvSpPr>
          <p:cNvPr id="3" name="日付プレースホルダー 2">
            <a:extLst>
              <a:ext uri="{FF2B5EF4-FFF2-40B4-BE49-F238E27FC236}">
                <a16:creationId xmlns:a16="http://schemas.microsoft.com/office/drawing/2014/main" id="{3062750C-2E32-2A89-F06C-ACBBB55C81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4F44F-C54D-4C9B-8D0A-99995B90894A}" type="datetimeFigureOut">
              <a:rPr kumimoji="1" lang="ja-JP" altLang="en-US" smtClean="0"/>
              <a:t>2025/10/23</a:t>
            </a:fld>
            <a:endParaRPr kumimoji="1" lang="ja-JP" altLang="en-US"/>
          </a:p>
        </p:txBody>
      </p:sp>
      <p:sp>
        <p:nvSpPr>
          <p:cNvPr id="4" name="フッター プレースホルダー 3">
            <a:extLst>
              <a:ext uri="{FF2B5EF4-FFF2-40B4-BE49-F238E27FC236}">
                <a16:creationId xmlns:a16="http://schemas.microsoft.com/office/drawing/2014/main" id="{791886D0-5020-6E9E-477E-C685F9DD6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4C83648-A312-ABC9-A83B-CAA13C651A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AF15C7-33BD-48FA-8EB2-28704FE996BD}" type="slidenum">
              <a:rPr kumimoji="1" lang="ja-JP" altLang="en-US" smtClean="0"/>
              <a:t>‹#›</a:t>
            </a:fld>
            <a:endParaRPr kumimoji="1" lang="ja-JP" altLang="en-US"/>
          </a:p>
        </p:txBody>
      </p:sp>
    </p:spTree>
    <p:extLst>
      <p:ext uri="{BB962C8B-B14F-4D97-AF65-F5344CB8AC3E}">
        <p14:creationId xmlns:p14="http://schemas.microsoft.com/office/powerpoint/2010/main" val="310488130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JP"/>
              <a:t>CHPS Camp 2025.10.30-31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D0D6B-84F8-0A45-ADC1-3C71FDF4AF14}" type="datetimeFigureOut">
              <a:rPr lang="en-JP" smtClean="0"/>
              <a:t>10/23/2025</a:t>
            </a:fld>
            <a:endParaRPr lang="en-JP"/>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5B43D-A405-FB4F-8CE2-7FADAE26F5C7}" type="slidenum">
              <a:rPr lang="en-JP" smtClean="0"/>
              <a:t>‹#›</a:t>
            </a:fld>
            <a:endParaRPr lang="en-JP"/>
          </a:p>
        </p:txBody>
      </p:sp>
    </p:spTree>
    <p:extLst>
      <p:ext uri="{BB962C8B-B14F-4D97-AF65-F5344CB8AC3E}">
        <p14:creationId xmlns:p14="http://schemas.microsoft.com/office/powerpoint/2010/main" val="3838559691"/>
      </p:ext>
    </p:extLst>
  </p:cSld>
  <p:clrMap bg1="lt1" tx1="dk1" bg2="lt2" tx2="dk2" accent1="accent1" accent2="accent2" accent3="accent3" accent4="accent4" accent5="accent5" accent6="accent6" hlink="hlink" folHlink="folHlink"/>
  <p:hf sldNum="0" ftr="0" dt="0"/>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CC7058-F17E-372F-2227-B466C25E4A98}"/>
              </a:ext>
            </a:extLst>
          </p:cNvPr>
          <p:cNvSpPr>
            <a:spLocks noGrp="1"/>
          </p:cNvSpPr>
          <p:nvPr>
            <p:ph type="ctrTitle"/>
          </p:nvPr>
        </p:nvSpPr>
        <p:spPr>
          <a:xfrm>
            <a:off x="3784402" y="7005156"/>
            <a:ext cx="22706410" cy="14902051"/>
          </a:xfrm>
        </p:spPr>
        <p:txBody>
          <a:bodyPr anchor="b"/>
          <a:lstStyle>
            <a:lvl1pPr algn="ctr">
              <a:defRPr sz="14899"/>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96F9BA-4AC8-D47F-C711-CF450758FC10}"/>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FE6E078-B0A8-374F-EEE2-BB8AE5905AF1}"/>
              </a:ext>
            </a:extLst>
          </p:cNvPr>
          <p:cNvSpPr>
            <a:spLocks noGrp="1"/>
          </p:cNvSpPr>
          <p:nvPr>
            <p:ph type="dt" sz="half" idx="10"/>
          </p:nvPr>
        </p:nvSpPr>
        <p:spPr/>
        <p:txBody>
          <a:bodyPr/>
          <a:lstStyle/>
          <a:p>
            <a:fld id="{349FECF2-E9B2-44FB-B3C1-6F1ABD30BEDF}" type="datetime1">
              <a:rPr lang="LID4096" altLang="ja-JP" smtClean="0"/>
              <a:t>10/23/2025</a:t>
            </a:fld>
            <a:endParaRPr lang="en-JP"/>
          </a:p>
        </p:txBody>
      </p:sp>
      <p:sp>
        <p:nvSpPr>
          <p:cNvPr id="5" name="フッター プレースホルダー 4">
            <a:extLst>
              <a:ext uri="{FF2B5EF4-FFF2-40B4-BE49-F238E27FC236}">
                <a16:creationId xmlns:a16="http://schemas.microsoft.com/office/drawing/2014/main" id="{A67D9B88-7E67-3A0A-7434-BF334341CBB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6D687A79-BD80-313C-26A8-1BE6A93FCC29}"/>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02272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040D0-1BE0-4013-1632-2D5256A447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9FA83F-3F1A-BC10-DDB0-28793AD2C5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FB878B-2CBD-26E6-8E9D-7B27252F0CC9}"/>
              </a:ext>
            </a:extLst>
          </p:cNvPr>
          <p:cNvSpPr>
            <a:spLocks noGrp="1"/>
          </p:cNvSpPr>
          <p:nvPr>
            <p:ph type="dt" sz="half" idx="10"/>
          </p:nvPr>
        </p:nvSpPr>
        <p:spPr/>
        <p:txBody>
          <a:bodyPr/>
          <a:lstStyle/>
          <a:p>
            <a:fld id="{E1716868-4E8C-4E9E-B32E-86466688C38E}" type="datetime1">
              <a:rPr lang="LID4096" altLang="ja-JP" smtClean="0"/>
              <a:t>10/23/2025</a:t>
            </a:fld>
            <a:endParaRPr lang="en-JP"/>
          </a:p>
        </p:txBody>
      </p:sp>
      <p:sp>
        <p:nvSpPr>
          <p:cNvPr id="5" name="フッター プレースホルダー 4">
            <a:extLst>
              <a:ext uri="{FF2B5EF4-FFF2-40B4-BE49-F238E27FC236}">
                <a16:creationId xmlns:a16="http://schemas.microsoft.com/office/drawing/2014/main" id="{F8BF4A35-4A4A-285F-1A13-04896682128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ED3A7FA2-EE78-DB17-8FB2-B0CD7C1BDE01}"/>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65959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1FCCFB-8BEE-E0BB-0380-637AA5F22CAA}"/>
              </a:ext>
            </a:extLst>
          </p:cNvPr>
          <p:cNvSpPr>
            <a:spLocks noGrp="1"/>
          </p:cNvSpPr>
          <p:nvPr>
            <p:ph type="title" orient="vert"/>
          </p:nvPr>
        </p:nvSpPr>
        <p:spPr>
          <a:xfrm>
            <a:off x="21665699" y="2278904"/>
            <a:ext cx="6528093" cy="36274211"/>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941511C-9031-4025-CFBA-BA9E65F1F3D9}"/>
              </a:ext>
            </a:extLst>
          </p:cNvPr>
          <p:cNvSpPr>
            <a:spLocks noGrp="1"/>
          </p:cNvSpPr>
          <p:nvPr>
            <p:ph type="body" orient="vert" idx="1"/>
          </p:nvPr>
        </p:nvSpPr>
        <p:spPr>
          <a:xfrm>
            <a:off x="2081421" y="2278904"/>
            <a:ext cx="19205838" cy="3627421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BA36F5-3740-30BB-71BD-4D6276D3B3B0}"/>
              </a:ext>
            </a:extLst>
          </p:cNvPr>
          <p:cNvSpPr>
            <a:spLocks noGrp="1"/>
          </p:cNvSpPr>
          <p:nvPr>
            <p:ph type="dt" sz="half" idx="10"/>
          </p:nvPr>
        </p:nvSpPr>
        <p:spPr/>
        <p:txBody>
          <a:bodyPr/>
          <a:lstStyle/>
          <a:p>
            <a:fld id="{02619D8D-BF18-40AE-BFF4-DB66FCFC9271}" type="datetime1">
              <a:rPr lang="LID4096" altLang="ja-JP" smtClean="0"/>
              <a:t>10/23/2025</a:t>
            </a:fld>
            <a:endParaRPr lang="en-JP"/>
          </a:p>
        </p:txBody>
      </p:sp>
      <p:sp>
        <p:nvSpPr>
          <p:cNvPr id="5" name="フッター プレースホルダー 4">
            <a:extLst>
              <a:ext uri="{FF2B5EF4-FFF2-40B4-BE49-F238E27FC236}">
                <a16:creationId xmlns:a16="http://schemas.microsoft.com/office/drawing/2014/main" id="{FABB1005-5A7C-8CC7-52A8-34C7D4220F80}"/>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726842DC-9B29-68C3-5A39-4C60259923C5}"/>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53880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6E98E-09E5-3F2D-030F-92C84C211D2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FF4D60-3ABD-400D-6231-07E0D1993C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D0A8B1-EECB-4B78-C2E9-411FF93419C8}"/>
              </a:ext>
            </a:extLst>
          </p:cNvPr>
          <p:cNvSpPr>
            <a:spLocks noGrp="1"/>
          </p:cNvSpPr>
          <p:nvPr>
            <p:ph type="dt" sz="half" idx="10"/>
          </p:nvPr>
        </p:nvSpPr>
        <p:spPr/>
        <p:txBody>
          <a:bodyPr/>
          <a:lstStyle/>
          <a:p>
            <a:fld id="{09202299-8DBC-4245-87C6-3E62A2ACA6A6}" type="datetime1">
              <a:rPr lang="LID4096" altLang="ja-JP" smtClean="0"/>
              <a:t>10/23/2025</a:t>
            </a:fld>
            <a:endParaRPr lang="en-JP"/>
          </a:p>
        </p:txBody>
      </p:sp>
      <p:sp>
        <p:nvSpPr>
          <p:cNvPr id="5" name="フッター プレースホルダー 4">
            <a:extLst>
              <a:ext uri="{FF2B5EF4-FFF2-40B4-BE49-F238E27FC236}">
                <a16:creationId xmlns:a16="http://schemas.microsoft.com/office/drawing/2014/main" id="{2734C8DA-6683-B216-9F92-1C4A9E73E55F}"/>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DF535CEF-8357-4950-9D77-D34335991BAE}"/>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53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4848E-6E15-DA42-FBCF-18256E7A872E}"/>
              </a:ext>
            </a:extLst>
          </p:cNvPr>
          <p:cNvSpPr>
            <a:spLocks noGrp="1"/>
          </p:cNvSpPr>
          <p:nvPr>
            <p:ph type="title"/>
          </p:nvPr>
        </p:nvSpPr>
        <p:spPr>
          <a:xfrm>
            <a:off x="2065653" y="10671222"/>
            <a:ext cx="26112371" cy="17805173"/>
          </a:xfrm>
        </p:spPr>
        <p:txBody>
          <a:bodyPr anchor="b"/>
          <a:lstStyle>
            <a:lvl1pPr>
              <a:defRPr sz="14899"/>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71054B-BD25-652E-D031-ED6D3F976930}"/>
              </a:ext>
            </a:extLst>
          </p:cNvPr>
          <p:cNvSpPr>
            <a:spLocks noGrp="1"/>
          </p:cNvSpPr>
          <p:nvPr>
            <p:ph type="body" idx="1"/>
          </p:nvPr>
        </p:nvSpPr>
        <p:spPr>
          <a:xfrm>
            <a:off x="2065653" y="28644839"/>
            <a:ext cx="26112371" cy="9363320"/>
          </a:xfrm>
        </p:spPr>
        <p:txBody>
          <a:bodyPr/>
          <a:lstStyle>
            <a:lvl1pPr marL="0" indent="0">
              <a:buNone/>
              <a:defRPr sz="5960">
                <a:solidFill>
                  <a:schemeClr val="tx1">
                    <a:tint val="82000"/>
                  </a:schemeClr>
                </a:solidFill>
              </a:defRPr>
            </a:lvl1pPr>
            <a:lvl2pPr marL="1135319" indent="0">
              <a:buNone/>
              <a:defRPr sz="4966">
                <a:solidFill>
                  <a:schemeClr val="tx1">
                    <a:tint val="82000"/>
                  </a:schemeClr>
                </a:solidFill>
              </a:defRPr>
            </a:lvl2pPr>
            <a:lvl3pPr marL="2270638" indent="0">
              <a:buNone/>
              <a:defRPr sz="4470">
                <a:solidFill>
                  <a:schemeClr val="tx1">
                    <a:tint val="82000"/>
                  </a:schemeClr>
                </a:solidFill>
              </a:defRPr>
            </a:lvl3pPr>
            <a:lvl4pPr marL="3405957" indent="0">
              <a:buNone/>
              <a:defRPr sz="3973">
                <a:solidFill>
                  <a:schemeClr val="tx1">
                    <a:tint val="82000"/>
                  </a:schemeClr>
                </a:solidFill>
              </a:defRPr>
            </a:lvl4pPr>
            <a:lvl5pPr marL="4541276" indent="0">
              <a:buNone/>
              <a:defRPr sz="3973">
                <a:solidFill>
                  <a:schemeClr val="tx1">
                    <a:tint val="82000"/>
                  </a:schemeClr>
                </a:solidFill>
              </a:defRPr>
            </a:lvl5pPr>
            <a:lvl6pPr marL="5676595" indent="0">
              <a:buNone/>
              <a:defRPr sz="3973">
                <a:solidFill>
                  <a:schemeClr val="tx1">
                    <a:tint val="82000"/>
                  </a:schemeClr>
                </a:solidFill>
              </a:defRPr>
            </a:lvl6pPr>
            <a:lvl7pPr marL="6811914" indent="0">
              <a:buNone/>
              <a:defRPr sz="3973">
                <a:solidFill>
                  <a:schemeClr val="tx1">
                    <a:tint val="82000"/>
                  </a:schemeClr>
                </a:solidFill>
              </a:defRPr>
            </a:lvl7pPr>
            <a:lvl8pPr marL="7947233" indent="0">
              <a:buNone/>
              <a:defRPr sz="3973">
                <a:solidFill>
                  <a:schemeClr val="tx1">
                    <a:tint val="82000"/>
                  </a:schemeClr>
                </a:solidFill>
              </a:defRPr>
            </a:lvl8pPr>
            <a:lvl9pPr marL="9082552" indent="0">
              <a:buNone/>
              <a:defRPr sz="3973">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6EB535-9065-0F2F-033D-AA979BBE1E75}"/>
              </a:ext>
            </a:extLst>
          </p:cNvPr>
          <p:cNvSpPr>
            <a:spLocks noGrp="1"/>
          </p:cNvSpPr>
          <p:nvPr>
            <p:ph type="dt" sz="half" idx="10"/>
          </p:nvPr>
        </p:nvSpPr>
        <p:spPr/>
        <p:txBody>
          <a:bodyPr/>
          <a:lstStyle/>
          <a:p>
            <a:fld id="{39490C1E-006A-471F-A583-7AAA8224009B}" type="datetime1">
              <a:rPr lang="LID4096" altLang="ja-JP" smtClean="0"/>
              <a:t>10/23/2025</a:t>
            </a:fld>
            <a:endParaRPr lang="en-JP"/>
          </a:p>
        </p:txBody>
      </p:sp>
      <p:sp>
        <p:nvSpPr>
          <p:cNvPr id="5" name="フッター プレースホルダー 4">
            <a:extLst>
              <a:ext uri="{FF2B5EF4-FFF2-40B4-BE49-F238E27FC236}">
                <a16:creationId xmlns:a16="http://schemas.microsoft.com/office/drawing/2014/main" id="{65ACCFF7-4082-1DB5-A7C0-5986452E819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6D4DDFD6-C63B-115B-B22F-F68EFBA81E79}"/>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97054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AC84D-1EDC-EF0F-3CC3-C4744D8CB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46B91D-04C0-A593-3934-9401915D91C5}"/>
              </a:ext>
            </a:extLst>
          </p:cNvPr>
          <p:cNvSpPr>
            <a:spLocks noGrp="1"/>
          </p:cNvSpPr>
          <p:nvPr>
            <p:ph sz="half" idx="1"/>
          </p:nvPr>
        </p:nvSpPr>
        <p:spPr>
          <a:xfrm>
            <a:off x="2081421"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8B49D94-E4D5-516B-F9B0-5735DA287E28}"/>
              </a:ext>
            </a:extLst>
          </p:cNvPr>
          <p:cNvSpPr>
            <a:spLocks noGrp="1"/>
          </p:cNvSpPr>
          <p:nvPr>
            <p:ph sz="half" idx="2"/>
          </p:nvPr>
        </p:nvSpPr>
        <p:spPr>
          <a:xfrm>
            <a:off x="15326826"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4A894F-C2D2-300F-7E75-720D759E22FD}"/>
              </a:ext>
            </a:extLst>
          </p:cNvPr>
          <p:cNvSpPr>
            <a:spLocks noGrp="1"/>
          </p:cNvSpPr>
          <p:nvPr>
            <p:ph type="dt" sz="half" idx="10"/>
          </p:nvPr>
        </p:nvSpPr>
        <p:spPr/>
        <p:txBody>
          <a:bodyPr/>
          <a:lstStyle/>
          <a:p>
            <a:fld id="{8F14F39A-FAA3-4B27-BC07-2AA343CBE051}" type="datetime1">
              <a:rPr lang="LID4096" altLang="ja-JP" smtClean="0"/>
              <a:t>10/23/2025</a:t>
            </a:fld>
            <a:endParaRPr lang="en-JP"/>
          </a:p>
        </p:txBody>
      </p:sp>
      <p:sp>
        <p:nvSpPr>
          <p:cNvPr id="6" name="フッター プレースホルダー 5">
            <a:extLst>
              <a:ext uri="{FF2B5EF4-FFF2-40B4-BE49-F238E27FC236}">
                <a16:creationId xmlns:a16="http://schemas.microsoft.com/office/drawing/2014/main" id="{A63C73C4-49DD-6A52-84A6-30745B297B42}"/>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06A29D12-1276-FBEA-6E77-44A6AC46B60C}"/>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98456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33CB0-71BD-0B16-2C63-06F40D7BD659}"/>
              </a:ext>
            </a:extLst>
          </p:cNvPr>
          <p:cNvSpPr>
            <a:spLocks noGrp="1"/>
          </p:cNvSpPr>
          <p:nvPr>
            <p:ph type="title"/>
          </p:nvPr>
        </p:nvSpPr>
        <p:spPr>
          <a:xfrm>
            <a:off x="2085364" y="2278907"/>
            <a:ext cx="26112371" cy="8273416"/>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74872C-2B12-26C2-C119-BADD87279A9E}"/>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59AD27-0A5A-BC42-A4B3-3EF5C74FA15A}"/>
              </a:ext>
            </a:extLst>
          </p:cNvPr>
          <p:cNvSpPr>
            <a:spLocks noGrp="1"/>
          </p:cNvSpPr>
          <p:nvPr>
            <p:ph sz="half" idx="2"/>
          </p:nvPr>
        </p:nvSpPr>
        <p:spPr>
          <a:xfrm>
            <a:off x="2085365" y="15635264"/>
            <a:ext cx="12807833"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EE6D99-284F-9D5E-CBC3-7A8D787DE88D}"/>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6228A4-2E17-1C8C-0269-A48CF8D12777}"/>
              </a:ext>
            </a:extLst>
          </p:cNvPr>
          <p:cNvSpPr>
            <a:spLocks noGrp="1"/>
          </p:cNvSpPr>
          <p:nvPr>
            <p:ph sz="quarter" idx="4"/>
          </p:nvPr>
        </p:nvSpPr>
        <p:spPr>
          <a:xfrm>
            <a:off x="15326827" y="15635264"/>
            <a:ext cx="12870909"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697EBAC-EA3C-FC72-09C1-7E52E8683C85}"/>
              </a:ext>
            </a:extLst>
          </p:cNvPr>
          <p:cNvSpPr>
            <a:spLocks noGrp="1"/>
          </p:cNvSpPr>
          <p:nvPr>
            <p:ph type="dt" sz="half" idx="10"/>
          </p:nvPr>
        </p:nvSpPr>
        <p:spPr/>
        <p:txBody>
          <a:bodyPr/>
          <a:lstStyle/>
          <a:p>
            <a:fld id="{350AD22A-55F2-4547-A5CA-A5A999E6556D}" type="datetime1">
              <a:rPr lang="LID4096" altLang="ja-JP" smtClean="0"/>
              <a:t>10/23/2025</a:t>
            </a:fld>
            <a:endParaRPr lang="en-JP"/>
          </a:p>
        </p:txBody>
      </p:sp>
      <p:sp>
        <p:nvSpPr>
          <p:cNvPr id="8" name="フッター プレースホルダー 7">
            <a:extLst>
              <a:ext uri="{FF2B5EF4-FFF2-40B4-BE49-F238E27FC236}">
                <a16:creationId xmlns:a16="http://schemas.microsoft.com/office/drawing/2014/main" id="{BBF6A1C3-9D79-EF58-6440-46FA21BE532C}"/>
              </a:ext>
            </a:extLst>
          </p:cNvPr>
          <p:cNvSpPr>
            <a:spLocks noGrp="1"/>
          </p:cNvSpPr>
          <p:nvPr>
            <p:ph type="ftr" sz="quarter" idx="11"/>
          </p:nvPr>
        </p:nvSpPr>
        <p:spPr/>
        <p:txBody>
          <a:bodyPr/>
          <a:lstStyle/>
          <a:p>
            <a:endParaRPr lang="en-JP"/>
          </a:p>
        </p:txBody>
      </p:sp>
      <p:sp>
        <p:nvSpPr>
          <p:cNvPr id="9" name="スライド番号プレースホルダー 8">
            <a:extLst>
              <a:ext uri="{FF2B5EF4-FFF2-40B4-BE49-F238E27FC236}">
                <a16:creationId xmlns:a16="http://schemas.microsoft.com/office/drawing/2014/main" id="{C15C9C54-6ABB-EBA4-8A6E-B6F90C85431D}"/>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59500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74465-7FB9-FFDB-5372-EC76AAA400F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6F0455F-FFF0-F9DA-340E-329FFF249DD8}"/>
              </a:ext>
            </a:extLst>
          </p:cNvPr>
          <p:cNvSpPr>
            <a:spLocks noGrp="1"/>
          </p:cNvSpPr>
          <p:nvPr>
            <p:ph type="dt" sz="half" idx="10"/>
          </p:nvPr>
        </p:nvSpPr>
        <p:spPr/>
        <p:txBody>
          <a:bodyPr/>
          <a:lstStyle/>
          <a:p>
            <a:fld id="{D1E7EEDF-E3BE-4535-8538-9CF15E9FEAAB}" type="datetime1">
              <a:rPr lang="LID4096" altLang="ja-JP" smtClean="0"/>
              <a:t>10/23/2025</a:t>
            </a:fld>
            <a:endParaRPr lang="en-JP"/>
          </a:p>
        </p:txBody>
      </p:sp>
      <p:sp>
        <p:nvSpPr>
          <p:cNvPr id="4" name="フッター プレースホルダー 3">
            <a:extLst>
              <a:ext uri="{FF2B5EF4-FFF2-40B4-BE49-F238E27FC236}">
                <a16:creationId xmlns:a16="http://schemas.microsoft.com/office/drawing/2014/main" id="{62172AED-DB60-7AF8-4CB1-FBBF460948D5}"/>
              </a:ext>
            </a:extLst>
          </p:cNvPr>
          <p:cNvSpPr>
            <a:spLocks noGrp="1"/>
          </p:cNvSpPr>
          <p:nvPr>
            <p:ph type="ftr" sz="quarter" idx="11"/>
          </p:nvPr>
        </p:nvSpPr>
        <p:spPr/>
        <p:txBody>
          <a:bodyPr/>
          <a:lstStyle/>
          <a:p>
            <a:endParaRPr lang="en-JP"/>
          </a:p>
        </p:txBody>
      </p:sp>
      <p:sp>
        <p:nvSpPr>
          <p:cNvPr id="5" name="スライド番号プレースホルダー 4">
            <a:extLst>
              <a:ext uri="{FF2B5EF4-FFF2-40B4-BE49-F238E27FC236}">
                <a16:creationId xmlns:a16="http://schemas.microsoft.com/office/drawing/2014/main" id="{677A93A3-B6E9-45DC-D658-FF86F9BB2C3E}"/>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08021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DC4AA7-1391-A576-DDA0-0363499716DE}"/>
              </a:ext>
            </a:extLst>
          </p:cNvPr>
          <p:cNvSpPr>
            <a:spLocks noGrp="1"/>
          </p:cNvSpPr>
          <p:nvPr>
            <p:ph type="dt" sz="half" idx="10"/>
          </p:nvPr>
        </p:nvSpPr>
        <p:spPr/>
        <p:txBody>
          <a:bodyPr/>
          <a:lstStyle/>
          <a:p>
            <a:fld id="{C90845DA-CECE-4290-9A52-6E01FD60E4F0}" type="datetime1">
              <a:rPr lang="LID4096" altLang="ja-JP" smtClean="0"/>
              <a:t>10/23/2025</a:t>
            </a:fld>
            <a:endParaRPr lang="en-JP"/>
          </a:p>
        </p:txBody>
      </p:sp>
      <p:sp>
        <p:nvSpPr>
          <p:cNvPr id="3" name="フッター プレースホルダー 2">
            <a:extLst>
              <a:ext uri="{FF2B5EF4-FFF2-40B4-BE49-F238E27FC236}">
                <a16:creationId xmlns:a16="http://schemas.microsoft.com/office/drawing/2014/main" id="{B3025198-A93D-F802-4B7D-52114A11DD8D}"/>
              </a:ext>
            </a:extLst>
          </p:cNvPr>
          <p:cNvSpPr>
            <a:spLocks noGrp="1"/>
          </p:cNvSpPr>
          <p:nvPr>
            <p:ph type="ftr" sz="quarter" idx="11"/>
          </p:nvPr>
        </p:nvSpPr>
        <p:spPr/>
        <p:txBody>
          <a:bodyPr/>
          <a:lstStyle/>
          <a:p>
            <a:endParaRPr lang="en-JP"/>
          </a:p>
        </p:txBody>
      </p:sp>
      <p:sp>
        <p:nvSpPr>
          <p:cNvPr id="4" name="スライド番号プレースホルダー 3">
            <a:extLst>
              <a:ext uri="{FF2B5EF4-FFF2-40B4-BE49-F238E27FC236}">
                <a16:creationId xmlns:a16="http://schemas.microsoft.com/office/drawing/2014/main" id="{0477640C-57E2-47B7-953A-2DA4E322EF51}"/>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84616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B808A-A6CF-9A2A-F238-AE46D353DBAF}"/>
              </a:ext>
            </a:extLst>
          </p:cNvPr>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C3E228-FBA3-6B0C-898B-81C54A6542BB}"/>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B8C242-9ADD-80F9-8035-C6D48E3C79A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27236D-6CD4-B2EB-EE21-85EF91A72983}"/>
              </a:ext>
            </a:extLst>
          </p:cNvPr>
          <p:cNvSpPr>
            <a:spLocks noGrp="1"/>
          </p:cNvSpPr>
          <p:nvPr>
            <p:ph type="dt" sz="half" idx="10"/>
          </p:nvPr>
        </p:nvSpPr>
        <p:spPr/>
        <p:txBody>
          <a:bodyPr/>
          <a:lstStyle/>
          <a:p>
            <a:fld id="{66506D8A-3A14-4426-A8F0-6A46E306C20B}" type="datetime1">
              <a:rPr lang="LID4096" altLang="ja-JP" smtClean="0"/>
              <a:t>10/23/2025</a:t>
            </a:fld>
            <a:endParaRPr lang="en-JP"/>
          </a:p>
        </p:txBody>
      </p:sp>
      <p:sp>
        <p:nvSpPr>
          <p:cNvPr id="6" name="フッター プレースホルダー 5">
            <a:extLst>
              <a:ext uri="{FF2B5EF4-FFF2-40B4-BE49-F238E27FC236}">
                <a16:creationId xmlns:a16="http://schemas.microsoft.com/office/drawing/2014/main" id="{1D892A41-3367-1F26-AFD8-FB7BE38B166E}"/>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36E9165D-48FA-278C-F3E8-A38764301104}"/>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14966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7AD7F-F958-8B77-9EB2-668DD8690BD9}"/>
              </a:ext>
            </a:extLst>
          </p:cNvPr>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6E6A48-783B-7A67-EE52-D8507BF709A2}"/>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kumimoji="1" lang="ja-JP" altLang="en-US"/>
          </a:p>
        </p:txBody>
      </p:sp>
      <p:sp>
        <p:nvSpPr>
          <p:cNvPr id="4" name="テキスト プレースホルダー 3">
            <a:extLst>
              <a:ext uri="{FF2B5EF4-FFF2-40B4-BE49-F238E27FC236}">
                <a16:creationId xmlns:a16="http://schemas.microsoft.com/office/drawing/2014/main" id="{5BEFF546-7EE5-E5DD-65A4-7999A9184C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FE1794-69CF-49F2-4D28-409C7C4037E0}"/>
              </a:ext>
            </a:extLst>
          </p:cNvPr>
          <p:cNvSpPr>
            <a:spLocks noGrp="1"/>
          </p:cNvSpPr>
          <p:nvPr>
            <p:ph type="dt" sz="half" idx="10"/>
          </p:nvPr>
        </p:nvSpPr>
        <p:spPr/>
        <p:txBody>
          <a:bodyPr/>
          <a:lstStyle/>
          <a:p>
            <a:fld id="{CE7E1F37-E86F-4380-AB65-0EB41FBEEA80}" type="datetime1">
              <a:rPr lang="LID4096" altLang="ja-JP" smtClean="0"/>
              <a:t>10/23/2025</a:t>
            </a:fld>
            <a:endParaRPr lang="en-JP"/>
          </a:p>
        </p:txBody>
      </p:sp>
      <p:sp>
        <p:nvSpPr>
          <p:cNvPr id="6" name="フッター プレースホルダー 5">
            <a:extLst>
              <a:ext uri="{FF2B5EF4-FFF2-40B4-BE49-F238E27FC236}">
                <a16:creationId xmlns:a16="http://schemas.microsoft.com/office/drawing/2014/main" id="{596E2E1C-0AA6-0FDC-B6B3-18ADD3D84CCF}"/>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66C2489E-272F-3A55-084A-8D9E3C47D255}"/>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82948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ECECF5-3310-F538-5C12-9BDA1C3C8B18}"/>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CC539E-2A49-BD8F-515F-04EA8DBE0EE9}"/>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04B298-C42A-959C-A700-BB16E26488CD}"/>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82000"/>
                  </a:schemeClr>
                </a:solidFill>
              </a:defRPr>
            </a:lvl1pPr>
          </a:lstStyle>
          <a:p>
            <a:fld id="{1B4F68B4-EECE-4B65-B2C5-259CAB63F02A}" type="datetime1">
              <a:rPr lang="LID4096" altLang="ja-JP" smtClean="0"/>
              <a:t>10/23/2025</a:t>
            </a:fld>
            <a:endParaRPr lang="en-JP"/>
          </a:p>
        </p:txBody>
      </p:sp>
      <p:sp>
        <p:nvSpPr>
          <p:cNvPr id="5" name="フッター プレースホルダー 4">
            <a:extLst>
              <a:ext uri="{FF2B5EF4-FFF2-40B4-BE49-F238E27FC236}">
                <a16:creationId xmlns:a16="http://schemas.microsoft.com/office/drawing/2014/main" id="{C8C28AD9-9251-5038-E7E7-59234740FC32}"/>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82000"/>
                  </a:schemeClr>
                </a:solidFill>
              </a:defRPr>
            </a:lvl1pPr>
          </a:lstStyle>
          <a:p>
            <a:endParaRPr lang="en-JP"/>
          </a:p>
        </p:txBody>
      </p:sp>
      <p:sp>
        <p:nvSpPr>
          <p:cNvPr id="6" name="スライド番号プレースホルダー 5">
            <a:extLst>
              <a:ext uri="{FF2B5EF4-FFF2-40B4-BE49-F238E27FC236}">
                <a16:creationId xmlns:a16="http://schemas.microsoft.com/office/drawing/2014/main" id="{9DEA4FDD-3782-E177-EE0E-22C891F7353D}"/>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82000"/>
                  </a:schemeClr>
                </a:solidFill>
              </a:defRPr>
            </a:lvl1pPr>
          </a:lstStyle>
          <a:p>
            <a:fld id="{ACA362A1-787E-2148-99F8-CF31CF5AC487}" type="slidenum">
              <a:rPr lang="en-JP" smtClean="0"/>
              <a:t>‹#›</a:t>
            </a:fld>
            <a:endParaRPr lang="en-JP"/>
          </a:p>
        </p:txBody>
      </p:sp>
    </p:spTree>
    <p:extLst>
      <p:ext uri="{BB962C8B-B14F-4D97-AF65-F5344CB8AC3E}">
        <p14:creationId xmlns:p14="http://schemas.microsoft.com/office/powerpoint/2010/main" val="1061022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2270638" rtl="0" eaLnBrk="1" latinLnBrk="0" hangingPunct="1">
        <a:lnSpc>
          <a:spcPct val="90000"/>
        </a:lnSpc>
        <a:spcBef>
          <a:spcPct val="0"/>
        </a:spcBef>
        <a:buNone/>
        <a:defRPr kumimoji="1"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kumimoji="1"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kumimoji="1"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kumimoji="1"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9pPr>
    </p:bodyStyle>
    <p:otherStyle>
      <a:defPPr>
        <a:defRPr lang="ja-JP"/>
      </a:defPPr>
      <a:lvl1pPr marL="0" algn="l" defTabSz="2270638" rtl="0" eaLnBrk="1" latinLnBrk="0" hangingPunct="1">
        <a:defRPr kumimoji="1" sz="4470" kern="1200">
          <a:solidFill>
            <a:schemeClr val="tx1"/>
          </a:solidFill>
          <a:latin typeface="+mn-lt"/>
          <a:ea typeface="+mn-ea"/>
          <a:cs typeface="+mn-cs"/>
        </a:defRPr>
      </a:lvl1pPr>
      <a:lvl2pPr marL="1135319" algn="l" defTabSz="2270638" rtl="0" eaLnBrk="1" latinLnBrk="0" hangingPunct="1">
        <a:defRPr kumimoji="1" sz="4470" kern="1200">
          <a:solidFill>
            <a:schemeClr val="tx1"/>
          </a:solidFill>
          <a:latin typeface="+mn-lt"/>
          <a:ea typeface="+mn-ea"/>
          <a:cs typeface="+mn-cs"/>
        </a:defRPr>
      </a:lvl2pPr>
      <a:lvl3pPr marL="2270638" algn="l" defTabSz="2270638" rtl="0" eaLnBrk="1" latinLnBrk="0" hangingPunct="1">
        <a:defRPr kumimoji="1" sz="4470" kern="1200">
          <a:solidFill>
            <a:schemeClr val="tx1"/>
          </a:solidFill>
          <a:latin typeface="+mn-lt"/>
          <a:ea typeface="+mn-ea"/>
          <a:cs typeface="+mn-cs"/>
        </a:defRPr>
      </a:lvl3pPr>
      <a:lvl4pPr marL="3405957" algn="l" defTabSz="2270638" rtl="0" eaLnBrk="1" latinLnBrk="0" hangingPunct="1">
        <a:defRPr kumimoji="1" sz="4470" kern="1200">
          <a:solidFill>
            <a:schemeClr val="tx1"/>
          </a:solidFill>
          <a:latin typeface="+mn-lt"/>
          <a:ea typeface="+mn-ea"/>
          <a:cs typeface="+mn-cs"/>
        </a:defRPr>
      </a:lvl4pPr>
      <a:lvl5pPr marL="4541276" algn="l" defTabSz="2270638" rtl="0" eaLnBrk="1" latinLnBrk="0" hangingPunct="1">
        <a:defRPr kumimoji="1" sz="4470" kern="1200">
          <a:solidFill>
            <a:schemeClr val="tx1"/>
          </a:solidFill>
          <a:latin typeface="+mn-lt"/>
          <a:ea typeface="+mn-ea"/>
          <a:cs typeface="+mn-cs"/>
        </a:defRPr>
      </a:lvl5pPr>
      <a:lvl6pPr marL="5676595" algn="l" defTabSz="2270638" rtl="0" eaLnBrk="1" latinLnBrk="0" hangingPunct="1">
        <a:defRPr kumimoji="1" sz="4470" kern="1200">
          <a:solidFill>
            <a:schemeClr val="tx1"/>
          </a:solidFill>
          <a:latin typeface="+mn-lt"/>
          <a:ea typeface="+mn-ea"/>
          <a:cs typeface="+mn-cs"/>
        </a:defRPr>
      </a:lvl6pPr>
      <a:lvl7pPr marL="6811914" algn="l" defTabSz="2270638" rtl="0" eaLnBrk="1" latinLnBrk="0" hangingPunct="1">
        <a:defRPr kumimoji="1" sz="4470" kern="1200">
          <a:solidFill>
            <a:schemeClr val="tx1"/>
          </a:solidFill>
          <a:latin typeface="+mn-lt"/>
          <a:ea typeface="+mn-ea"/>
          <a:cs typeface="+mn-cs"/>
        </a:defRPr>
      </a:lvl7pPr>
      <a:lvl8pPr marL="7947233" algn="l" defTabSz="2270638" rtl="0" eaLnBrk="1" latinLnBrk="0" hangingPunct="1">
        <a:defRPr kumimoji="1" sz="4470" kern="1200">
          <a:solidFill>
            <a:schemeClr val="tx1"/>
          </a:solidFill>
          <a:latin typeface="+mn-lt"/>
          <a:ea typeface="+mn-ea"/>
          <a:cs typeface="+mn-cs"/>
        </a:defRPr>
      </a:lvl8pPr>
      <a:lvl9pPr marL="9082552" algn="l" defTabSz="2270638" rtl="0" eaLnBrk="1" latinLnBrk="0" hangingPunct="1">
        <a:defRPr kumimoji="1"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01CBC562-B367-FC6F-A93C-946811D0FFAE}"/>
              </a:ext>
            </a:extLst>
          </p:cNvPr>
          <p:cNvGrpSpPr>
            <a:grpSpLocks noGrp="1" noUngrp="1" noRot="1" noMove="1" noResize="1"/>
          </p:cNvGrpSpPr>
          <p:nvPr/>
        </p:nvGrpSpPr>
        <p:grpSpPr>
          <a:xfrm>
            <a:off x="990524" y="282071"/>
            <a:ext cx="28129780" cy="4433076"/>
            <a:chOff x="990522" y="472571"/>
            <a:chExt cx="28129780" cy="4433076"/>
          </a:xfrm>
        </p:grpSpPr>
        <p:grpSp>
          <p:nvGrpSpPr>
            <p:cNvPr id="12" name="グループ化 11">
              <a:extLst>
                <a:ext uri="{FF2B5EF4-FFF2-40B4-BE49-F238E27FC236}">
                  <a16:creationId xmlns:a16="http://schemas.microsoft.com/office/drawing/2014/main" id="{F92E1CFB-8BF6-0C64-4354-5E98B5508E72}"/>
                </a:ext>
              </a:extLst>
            </p:cNvPr>
            <p:cNvGrpSpPr>
              <a:grpSpLocks noGrp="1" noUngrp="1" noRot="1" noMove="1" noResize="1"/>
            </p:cNvGrpSpPr>
            <p:nvPr/>
          </p:nvGrpSpPr>
          <p:grpSpPr>
            <a:xfrm>
              <a:off x="1154902" y="1086911"/>
              <a:ext cx="27965400" cy="3818736"/>
              <a:chOff x="1154902" y="1086911"/>
              <a:chExt cx="27965400" cy="3818736"/>
            </a:xfrm>
          </p:grpSpPr>
          <p:sp>
            <p:nvSpPr>
              <p:cNvPr id="4" name="正方形/長方形 3">
                <a:extLst>
                  <a:ext uri="{FF2B5EF4-FFF2-40B4-BE49-F238E27FC236}">
                    <a16:creationId xmlns:a16="http://schemas.microsoft.com/office/drawing/2014/main" id="{93D8210E-81F4-B557-6474-C60E5FCF7847}"/>
                  </a:ext>
                </a:extLst>
              </p:cNvPr>
              <p:cNvSpPr>
                <a:spLocks noGrp="1" noRot="1" noMove="1" noResize="1" noEditPoints="1" noAdjustHandles="1" noChangeArrowheads="1" noChangeShapeType="1"/>
              </p:cNvSpPr>
              <p:nvPr/>
            </p:nvSpPr>
            <p:spPr>
              <a:xfrm>
                <a:off x="1154902" y="1086911"/>
                <a:ext cx="27965400" cy="3818736"/>
              </a:xfrm>
              <a:prstGeom prst="rect">
                <a:avLst/>
              </a:prstGeom>
              <a:solidFill>
                <a:schemeClr val="bg1"/>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 name="テキスト ボックス 4">
                <a:extLst>
                  <a:ext uri="{FF2B5EF4-FFF2-40B4-BE49-F238E27FC236}">
                    <a16:creationId xmlns:a16="http://schemas.microsoft.com/office/drawing/2014/main" id="{51A0CBE0-072A-05AA-2EA0-FE9D7E825BAD}"/>
                  </a:ext>
                </a:extLst>
              </p:cNvPr>
              <p:cNvSpPr txBox="1">
                <a:spLocks noGrp="1" noRot="1" noMove="1" noResize="1" noEditPoints="1" noAdjustHandles="1" noChangeArrowheads="1" noChangeShapeType="1"/>
              </p:cNvSpPr>
              <p:nvPr/>
            </p:nvSpPr>
            <p:spPr>
              <a:xfrm>
                <a:off x="1574932" y="1696230"/>
                <a:ext cx="27067191" cy="1107996"/>
              </a:xfrm>
              <a:prstGeom prst="rect">
                <a:avLst/>
              </a:prstGeom>
              <a:noFill/>
            </p:spPr>
            <p:txBody>
              <a:bodyPr wrap="square" rtlCol="0">
                <a:spAutoFit/>
              </a:bodyPr>
              <a:lstStyle/>
              <a:p>
                <a:r>
                  <a:rPr lang="ja-JP" altLang="en-US" sz="6600" b="1" i="0" u="none" strike="noStrike" dirty="0">
                    <a:effectLst/>
                    <a:latin typeface="Roboto" panose="02000000000000000000" pitchFamily="2" charset="0"/>
                  </a:rPr>
                  <a:t>グルコース</a:t>
                </a:r>
                <a:r>
                  <a:rPr lang="en-US" altLang="ja-JP" sz="6600" b="1" i="0" u="none" strike="noStrike" dirty="0">
                    <a:effectLst/>
                    <a:latin typeface="Roboto" panose="02000000000000000000" pitchFamily="2" charset="0"/>
                  </a:rPr>
                  <a:t>–</a:t>
                </a:r>
                <a:r>
                  <a:rPr lang="ja-JP" altLang="en-US" sz="6600" b="1" i="0" u="none" strike="noStrike" dirty="0">
                    <a:effectLst/>
                    <a:latin typeface="Roboto" panose="02000000000000000000" pitchFamily="2" charset="0"/>
                  </a:rPr>
                  <a:t>インスリン動態切り換えモデルに対する状態推定</a:t>
                </a:r>
                <a:r>
                  <a:rPr lang="ja-JP" altLang="en-US" sz="6600" b="1" dirty="0">
                    <a:latin typeface="Roboto" panose="02000000000000000000" pitchFamily="2" charset="0"/>
                  </a:rPr>
                  <a:t>器の構築</a:t>
                </a:r>
                <a:endParaRPr kumimoji="1" lang="ja-JP" altLang="en-US" sz="6600" dirty="0"/>
              </a:p>
            </p:txBody>
          </p:sp>
          <p:sp>
            <p:nvSpPr>
              <p:cNvPr id="6" name="テキスト ボックス 5">
                <a:extLst>
                  <a:ext uri="{FF2B5EF4-FFF2-40B4-BE49-F238E27FC236}">
                    <a16:creationId xmlns:a16="http://schemas.microsoft.com/office/drawing/2014/main" id="{4A9950F1-6AD5-4A39-D994-5656717CB87E}"/>
                  </a:ext>
                </a:extLst>
              </p:cNvPr>
              <p:cNvSpPr txBox="1">
                <a:spLocks noGrp="1" noRot="1" noMove="1" noResize="1" noEditPoints="1" noAdjustHandles="1" noChangeArrowheads="1" noChangeShapeType="1"/>
              </p:cNvSpPr>
              <p:nvPr/>
            </p:nvSpPr>
            <p:spPr>
              <a:xfrm>
                <a:off x="6140047" y="2906695"/>
                <a:ext cx="17995111" cy="923330"/>
              </a:xfrm>
              <a:prstGeom prst="rect">
                <a:avLst/>
              </a:prstGeom>
              <a:noFill/>
            </p:spPr>
            <p:txBody>
              <a:bodyPr wrap="square" rtlCol="0">
                <a:spAutoFit/>
              </a:bodyPr>
              <a:lstStyle/>
              <a:p>
                <a:r>
                  <a:rPr lang="en-US" altLang="ja-JP" sz="3600" dirty="0">
                    <a:latin typeface="Helvetica" pitchFamily="2" charset="0"/>
                  </a:rPr>
                  <a:t>On Construction of a State Estimator for a Switched Glucose-insulin Dynamics Model</a:t>
                </a:r>
              </a:p>
              <a:p>
                <a:endParaRPr kumimoji="1" lang="ja-JP" altLang="en-US" dirty="0"/>
              </a:p>
            </p:txBody>
          </p:sp>
          <p:sp>
            <p:nvSpPr>
              <p:cNvPr id="7" name="テキスト ボックス 6">
                <a:extLst>
                  <a:ext uri="{FF2B5EF4-FFF2-40B4-BE49-F238E27FC236}">
                    <a16:creationId xmlns:a16="http://schemas.microsoft.com/office/drawing/2014/main" id="{436574AA-6F0F-DC8B-655C-EDC40D345DC4}"/>
                  </a:ext>
                </a:extLst>
              </p:cNvPr>
              <p:cNvSpPr txBox="1">
                <a:spLocks noGrp="1" noRot="1" noMove="1" noResize="1" noEditPoints="1" noAdjustHandles="1" noChangeArrowheads="1" noChangeShapeType="1"/>
              </p:cNvSpPr>
              <p:nvPr/>
            </p:nvSpPr>
            <p:spPr>
              <a:xfrm>
                <a:off x="11908627" y="3768618"/>
                <a:ext cx="6457950" cy="580013"/>
              </a:xfrm>
              <a:prstGeom prst="rect">
                <a:avLst/>
              </a:prstGeom>
              <a:noFill/>
            </p:spPr>
            <p:txBody>
              <a:bodyPr wrap="square" rtlCol="0">
                <a:spAutoFit/>
              </a:bodyPr>
              <a:lstStyle/>
              <a:p>
                <a:r>
                  <a:rPr kumimoji="1" lang="ja-JP" altLang="en-US" sz="3200" b="1" dirty="0"/>
                  <a:t>田辺</a:t>
                </a:r>
                <a:r>
                  <a:rPr kumimoji="1" lang="en-US" altLang="ja-JP" sz="3200" b="1" dirty="0"/>
                  <a:t> </a:t>
                </a:r>
                <a:r>
                  <a:rPr lang="ja-JP" altLang="en-US" sz="3200" b="1" dirty="0"/>
                  <a:t>裕翔</a:t>
                </a:r>
                <a:r>
                  <a:rPr lang="en-US" altLang="ja-JP" sz="3200" b="1" dirty="0"/>
                  <a:t>   </a:t>
                </a:r>
                <a:r>
                  <a:rPr lang="ja-JP" altLang="en-US" sz="3200" b="1" dirty="0"/>
                  <a:t>平田</a:t>
                </a:r>
                <a:r>
                  <a:rPr lang="en-US" altLang="ja-JP" sz="3200" b="1" dirty="0"/>
                  <a:t> </a:t>
                </a:r>
                <a:r>
                  <a:rPr lang="ja-JP" altLang="en-US" sz="3200" b="1" dirty="0"/>
                  <a:t>研二</a:t>
                </a:r>
                <a:r>
                  <a:rPr lang="en-US" altLang="ja-JP" sz="3200" b="1" dirty="0"/>
                  <a:t>   (</a:t>
                </a:r>
                <a:r>
                  <a:rPr lang="ja-JP" altLang="en-US" sz="3200" b="1" dirty="0"/>
                  <a:t>富山大学</a:t>
                </a:r>
                <a:r>
                  <a:rPr lang="en-US" altLang="ja-JP" sz="3200" b="1" dirty="0"/>
                  <a:t>)</a:t>
                </a:r>
                <a:endParaRPr kumimoji="1" lang="ja-JP" altLang="en-US" sz="3200" b="1" dirty="0"/>
              </a:p>
            </p:txBody>
          </p:sp>
        </p:grpSp>
        <p:sp>
          <p:nvSpPr>
            <p:cNvPr id="13" name="TextBox 26">
              <a:extLst>
                <a:ext uri="{FF2B5EF4-FFF2-40B4-BE49-F238E27FC236}">
                  <a16:creationId xmlns:a16="http://schemas.microsoft.com/office/drawing/2014/main" id="{F716E2CC-87E3-EFA4-8791-263D0079E922}"/>
                </a:ext>
              </a:extLst>
            </p:cNvPr>
            <p:cNvSpPr txBox="1">
              <a:spLocks noGrp="1" noRot="1" noMove="1" noResize="1" noEditPoints="1" noAdjustHandles="1" noChangeArrowheads="1" noChangeShapeType="1"/>
            </p:cNvSpPr>
            <p:nvPr/>
          </p:nvSpPr>
          <p:spPr>
            <a:xfrm>
              <a:off x="990522" y="472571"/>
              <a:ext cx="6250429" cy="584775"/>
            </a:xfrm>
            <a:prstGeom prst="rect">
              <a:avLst/>
            </a:prstGeom>
            <a:noFill/>
          </p:spPr>
          <p:txBody>
            <a:bodyPr wrap="none">
              <a:spAutoFit/>
            </a:bodyPr>
            <a:lstStyle/>
            <a:p>
              <a:r>
                <a:rPr lang="en-US" altLang="ja-JP" sz="3200" b="1" dirty="0">
                  <a:effectLst/>
                  <a:latin typeface="Meiryo" panose="020B0604030504040204" pitchFamily="34" charset="-128"/>
                  <a:ea typeface="Meiryo" panose="020B0604030504040204" pitchFamily="34" charset="-128"/>
                </a:rPr>
                <a:t>CPHS Camp 2025.10.</a:t>
              </a:r>
              <a:r>
                <a:rPr lang="en-US" altLang="ja-JP" sz="3200" b="1" dirty="0">
                  <a:latin typeface="Meiryo" panose="020B0604030504040204" pitchFamily="34" charset="-128"/>
                  <a:ea typeface="Meiryo" panose="020B0604030504040204" pitchFamily="34" charset="-128"/>
                </a:rPr>
                <a:t>30-31</a:t>
              </a:r>
              <a:r>
                <a:rPr lang="en-US" altLang="ja-JP" sz="3200" b="1" dirty="0">
                  <a:effectLst/>
                  <a:latin typeface="Meiryo" panose="020B0604030504040204" pitchFamily="34" charset="-128"/>
                  <a:ea typeface="Meiryo" panose="020B0604030504040204" pitchFamily="34" charset="-128"/>
                </a:rPr>
                <a:t> </a:t>
              </a:r>
            </a:p>
          </p:txBody>
        </p:sp>
      </p:grpSp>
      <p:grpSp>
        <p:nvGrpSpPr>
          <p:cNvPr id="21" name="グループ化 20">
            <a:extLst>
              <a:ext uri="{FF2B5EF4-FFF2-40B4-BE49-F238E27FC236}">
                <a16:creationId xmlns:a16="http://schemas.microsoft.com/office/drawing/2014/main" id="{28329A7D-11C7-35F5-2C50-6F02A1C7CE48}"/>
              </a:ext>
            </a:extLst>
          </p:cNvPr>
          <p:cNvGrpSpPr>
            <a:grpSpLocks noGrp="1" noUngrp="1" noRot="1" noMove="1" noResize="1"/>
          </p:cNvGrpSpPr>
          <p:nvPr/>
        </p:nvGrpSpPr>
        <p:grpSpPr>
          <a:xfrm>
            <a:off x="1154904" y="5290668"/>
            <a:ext cx="27965400" cy="5072532"/>
            <a:chOff x="1154904" y="5290668"/>
            <a:chExt cx="27965400" cy="5072532"/>
          </a:xfrm>
        </p:grpSpPr>
        <p:sp>
          <p:nvSpPr>
            <p:cNvPr id="15" name="正方形/長方形 14">
              <a:extLst>
                <a:ext uri="{FF2B5EF4-FFF2-40B4-BE49-F238E27FC236}">
                  <a16:creationId xmlns:a16="http://schemas.microsoft.com/office/drawing/2014/main" id="{0E5C7B3B-3120-3517-CD1B-A93067DF0AF6}"/>
                </a:ext>
              </a:extLst>
            </p:cNvPr>
            <p:cNvSpPr>
              <a:spLocks/>
            </p:cNvSpPr>
            <p:nvPr/>
          </p:nvSpPr>
          <p:spPr>
            <a:xfrm>
              <a:off x="1154904" y="5290668"/>
              <a:ext cx="27965400" cy="5072532"/>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FFE630B3-C3A3-52B7-A479-D71E69319ABF}"/>
                </a:ext>
              </a:extLst>
            </p:cNvPr>
            <p:cNvSpPr txBox="1">
              <a:spLocks/>
            </p:cNvSpPr>
            <p:nvPr/>
          </p:nvSpPr>
          <p:spPr>
            <a:xfrm>
              <a:off x="1716380" y="5715000"/>
              <a:ext cx="6132219"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研究背景と目的</a:t>
              </a:r>
              <a:endParaRPr kumimoji="1"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8003C056-54AE-09F6-B4E9-E4A7253253BF}"/>
                </a:ext>
              </a:extLst>
            </p:cNvPr>
            <p:cNvSpPr txBox="1">
              <a:spLocks noGrp="1" noRot="1" noMove="1" noResize="1" noEditPoints="1" noAdjustHandles="1" noChangeArrowheads="1" noChangeShapeType="1"/>
            </p:cNvSpPr>
            <p:nvPr/>
          </p:nvSpPr>
          <p:spPr>
            <a:xfrm>
              <a:off x="1716380" y="6896893"/>
              <a:ext cx="27374850" cy="3046988"/>
            </a:xfrm>
            <a:prstGeom prst="rect">
              <a:avLst/>
            </a:prstGeom>
            <a:noFill/>
          </p:spPr>
          <p:txBody>
            <a:bodyPr wrap="square" rtlCol="0">
              <a:spAutoFit/>
            </a:bodyPr>
            <a:lstStyle/>
            <a:p>
              <a:r>
                <a:rPr lang="ja-JP" altLang="en-US" sz="3200" dirty="0">
                  <a:latin typeface="Meiryo" panose="020B0604030504040204" pitchFamily="34" charset="-128"/>
                  <a:ea typeface="Meiryo" panose="020B0604030504040204" pitchFamily="34" charset="-128"/>
                </a:rPr>
                <a:t>１型糖尿病は，血糖値を低下させる働きを持つインスリンホルモンの体内分泌が停止することによって発症する．一般的なインスリン療法では，患者自身が食事量からインスリン投与量を決定する必要があり，低血糖状態などのリスクを伴う．現在，</a:t>
              </a:r>
              <a:r>
                <a:rPr lang="en-JP" altLang="ja-JP" sz="3200" dirty="0">
                  <a:latin typeface="Meiryo" panose="020B0604030504040204" pitchFamily="34" charset="-128"/>
                  <a:ea typeface="Meiryo" panose="020B0604030504040204" pitchFamily="34" charset="-128"/>
                </a:rPr>
                <a:t>Continuous-Glucose-Monitor（CGM）により得られた血糖値データから適切な投与量，投与タイミングを制御アルゴリズムに従い計算し，インスリン</a:t>
              </a:r>
              <a:r>
                <a:rPr lang="ja-JP" altLang="en-US" sz="3200" dirty="0">
                  <a:latin typeface="Meiryo" panose="020B0604030504040204" pitchFamily="34" charset="-128"/>
                  <a:ea typeface="Meiryo" panose="020B0604030504040204" pitchFamily="34" charset="-128"/>
                </a:rPr>
                <a:t>の自動投与を行う人工膵臓の開発が進められている．適切な制御のためには対象患者を良く表す適切な制御モデルを用いて，観測可能なデータより患者の状態を正しく推定する必要がある．</a:t>
              </a:r>
              <a:r>
                <a:rPr lang="ja-JP" altLang="en-US" sz="3200" b="1" dirty="0">
                  <a:latin typeface="Meiryo" panose="020B0604030504040204" pitchFamily="34" charset="-128"/>
                  <a:ea typeface="Meiryo" panose="020B0604030504040204" pitchFamily="34" charset="-128"/>
                </a:rPr>
                <a:t>本研究では，</a:t>
              </a:r>
              <a:r>
                <a:rPr lang="en-US" altLang="ja-JP" sz="3200" b="1" dirty="0">
                  <a:latin typeface="Meiryo" panose="020B0604030504040204" pitchFamily="34" charset="-128"/>
                  <a:ea typeface="Meiryo" panose="020B0604030504040204" pitchFamily="34" charset="-128"/>
                </a:rPr>
                <a:t>1</a:t>
              </a:r>
              <a:r>
                <a:rPr lang="ja-JP" altLang="en-US" sz="3200" b="1" dirty="0">
                  <a:latin typeface="Meiryo" panose="020B0604030504040204" pitchFamily="34" charset="-128"/>
                  <a:ea typeface="Meiryo" panose="020B0604030504040204" pitchFamily="34" charset="-128"/>
                </a:rPr>
                <a:t>型糖尿病患者の制御モデルであるグルコース</a:t>
              </a:r>
              <a:r>
                <a:rPr lang="en-US" altLang="ja-JP" sz="3200" b="1" dirty="0">
                  <a:latin typeface="Meiryo" panose="020B0604030504040204" pitchFamily="34" charset="-128"/>
                  <a:ea typeface="Meiryo" panose="020B0604030504040204" pitchFamily="34" charset="-128"/>
                </a:rPr>
                <a:t>-</a:t>
              </a:r>
              <a:r>
                <a:rPr lang="ja-JP" altLang="en-US" sz="3200" b="1" dirty="0">
                  <a:latin typeface="Meiryo" panose="020B0604030504040204" pitchFamily="34" charset="-128"/>
                  <a:ea typeface="Meiryo" panose="020B0604030504040204" pitchFamily="34" charset="-128"/>
                </a:rPr>
                <a:t>インスリン動態切り替えモデルに対し，観測可能なデータのみを用いた状態推定器の構築を行った．</a:t>
              </a:r>
              <a:endParaRPr lang="en-US" altLang="ja-JP" sz="3200" b="1" dirty="0">
                <a:latin typeface="Meiryo" panose="020B0604030504040204" pitchFamily="34" charset="-128"/>
                <a:ea typeface="Meiryo" panose="020B0604030504040204" pitchFamily="34" charset="-128"/>
              </a:endParaRPr>
            </a:p>
          </p:txBody>
        </p:sp>
      </p:grpSp>
      <p:sp>
        <p:nvSpPr>
          <p:cNvPr id="20" name="正方形/長方形 19">
            <a:extLst>
              <a:ext uri="{FF2B5EF4-FFF2-40B4-BE49-F238E27FC236}">
                <a16:creationId xmlns:a16="http://schemas.microsoft.com/office/drawing/2014/main" id="{7897F960-06FF-EB38-A820-2ACCA92C4A02}"/>
              </a:ext>
            </a:extLst>
          </p:cNvPr>
          <p:cNvSpPr/>
          <p:nvPr/>
        </p:nvSpPr>
        <p:spPr>
          <a:xfrm>
            <a:off x="1154904" y="10968287"/>
            <a:ext cx="13622793" cy="18432145"/>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CE00D666-F17E-F200-4265-EF228765ED4A}"/>
              </a:ext>
            </a:extLst>
          </p:cNvPr>
          <p:cNvSpPr/>
          <p:nvPr/>
        </p:nvSpPr>
        <p:spPr>
          <a:xfrm>
            <a:off x="15497517" y="10968287"/>
            <a:ext cx="13651703" cy="6786313"/>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08DFCBE3-C264-2602-5027-BCD73FB8A345}"/>
              </a:ext>
            </a:extLst>
          </p:cNvPr>
          <p:cNvSpPr txBox="1">
            <a:spLocks/>
          </p:cNvSpPr>
          <p:nvPr/>
        </p:nvSpPr>
        <p:spPr>
          <a:xfrm>
            <a:off x="1716380" y="11412000"/>
            <a:ext cx="7694319"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状態推定実験の概要</a:t>
            </a:r>
            <a:endParaRPr kumimoji="1"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grpSp>
        <p:nvGrpSpPr>
          <p:cNvPr id="344" name="グループ化 343">
            <a:extLst>
              <a:ext uri="{FF2B5EF4-FFF2-40B4-BE49-F238E27FC236}">
                <a16:creationId xmlns:a16="http://schemas.microsoft.com/office/drawing/2014/main" id="{1E147793-87BC-5E17-0681-A8472E23476F}"/>
              </a:ext>
            </a:extLst>
          </p:cNvPr>
          <p:cNvGrpSpPr/>
          <p:nvPr/>
        </p:nvGrpSpPr>
        <p:grpSpPr>
          <a:xfrm>
            <a:off x="1764627" y="12647339"/>
            <a:ext cx="12403346" cy="2761230"/>
            <a:chOff x="2036554" y="12687300"/>
            <a:chExt cx="12403346" cy="2761230"/>
          </a:xfrm>
        </p:grpSpPr>
        <p:cxnSp>
          <p:nvCxnSpPr>
            <p:cNvPr id="25" name="直線コネクタ 24">
              <a:extLst>
                <a:ext uri="{FF2B5EF4-FFF2-40B4-BE49-F238E27FC236}">
                  <a16:creationId xmlns:a16="http://schemas.microsoft.com/office/drawing/2014/main" id="{D38AB296-2FCC-DFF4-188B-15B5BE24B8DC}"/>
                </a:ext>
              </a:extLst>
            </p:cNvPr>
            <p:cNvCxnSpPr>
              <a:cxnSpLocks/>
            </p:cNvCxnSpPr>
            <p:nvPr/>
          </p:nvCxnSpPr>
          <p:spPr>
            <a:xfrm>
              <a:off x="2036554" y="12687300"/>
              <a:ext cx="10820" cy="2592661"/>
            </a:xfrm>
            <a:prstGeom prst="line">
              <a:avLst/>
            </a:prstGeom>
            <a:ln w="31750"/>
          </p:spPr>
          <p:style>
            <a:lnRef idx="2">
              <a:schemeClr val="dk1"/>
            </a:lnRef>
            <a:fillRef idx="0">
              <a:schemeClr val="dk1"/>
            </a:fillRef>
            <a:effectRef idx="1">
              <a:schemeClr val="dk1"/>
            </a:effectRef>
            <a:fontRef idx="minor">
              <a:schemeClr val="tx1"/>
            </a:fontRef>
          </p:style>
        </p:cxnSp>
        <p:sp>
          <p:nvSpPr>
            <p:cNvPr id="26" name="テキスト ボックス 25">
              <a:extLst>
                <a:ext uri="{FF2B5EF4-FFF2-40B4-BE49-F238E27FC236}">
                  <a16:creationId xmlns:a16="http://schemas.microsoft.com/office/drawing/2014/main" id="{0769FDFC-C5D2-2FDE-EDA1-AF68C734613D}"/>
                </a:ext>
              </a:extLst>
            </p:cNvPr>
            <p:cNvSpPr txBox="1"/>
            <p:nvPr/>
          </p:nvSpPr>
          <p:spPr>
            <a:xfrm>
              <a:off x="2047375" y="12687300"/>
              <a:ext cx="5158752" cy="646331"/>
            </a:xfrm>
            <a:prstGeom prst="rect">
              <a:avLst/>
            </a:prstGeom>
            <a:noFill/>
          </p:spPr>
          <p:txBody>
            <a:bodyPr wrap="square" rtlCol="0">
              <a:spAutoFit/>
            </a:bodyPr>
            <a:lstStyle/>
            <a:p>
              <a:r>
                <a:rPr kumimoji="1" lang="en-US" altLang="ja-JP" sz="3600" b="1" dirty="0">
                  <a:latin typeface="メイリオ" panose="020B0604030504040204" pitchFamily="50" charset="-128"/>
                  <a:ea typeface="メイリオ" panose="020B0604030504040204" pitchFamily="50" charset="-128"/>
                </a:rPr>
                <a:t>UVA/Padova </a:t>
              </a:r>
              <a:r>
                <a:rPr kumimoji="1" lang="ja-JP" altLang="en-US" sz="3600" b="1" dirty="0">
                  <a:latin typeface="メイリオ" panose="020B0604030504040204" pitchFamily="50" charset="-128"/>
                  <a:ea typeface="メイリオ" panose="020B0604030504040204" pitchFamily="50" charset="-128"/>
                </a:rPr>
                <a:t>モデル</a:t>
              </a:r>
            </a:p>
          </p:txBody>
        </p:sp>
        <p:sp>
          <p:nvSpPr>
            <p:cNvPr id="27" name="テキスト ボックス 26">
              <a:extLst>
                <a:ext uri="{FF2B5EF4-FFF2-40B4-BE49-F238E27FC236}">
                  <a16:creationId xmlns:a16="http://schemas.microsoft.com/office/drawing/2014/main" id="{3D82FE5C-CF85-AF87-6C09-A6421693E076}"/>
                </a:ext>
              </a:extLst>
            </p:cNvPr>
            <p:cNvSpPr txBox="1"/>
            <p:nvPr/>
          </p:nvSpPr>
          <p:spPr>
            <a:xfrm>
              <a:off x="2047374" y="13386427"/>
              <a:ext cx="12392526" cy="2062103"/>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アメリカ</a:t>
              </a:r>
              <a:r>
                <a:rPr kumimoji="1" lang="en-US" altLang="ja-JP" sz="3200" dirty="0">
                  <a:latin typeface="メイリオ" panose="020B0604030504040204" pitchFamily="50" charset="-128"/>
                  <a:ea typeface="メイリオ" panose="020B0604030504040204" pitchFamily="50" charset="-128"/>
                </a:rPr>
                <a:t>FDA</a:t>
              </a:r>
              <a:r>
                <a:rPr kumimoji="1" lang="ja-JP" altLang="en-US" sz="3200" dirty="0">
                  <a:latin typeface="メイリオ" panose="020B0604030504040204" pitchFamily="50" charset="-128"/>
                  <a:ea typeface="メイリオ" panose="020B0604030504040204" pitchFamily="50" charset="-128"/>
                </a:rPr>
                <a:t>が動物実験の代替として承認した，糖代謝シミュレーションモデルである．</a:t>
              </a:r>
              <a:r>
                <a:rPr kumimoji="1" lang="en-US" altLang="ja-JP" sz="3200" dirty="0">
                  <a:latin typeface="メイリオ" panose="020B0604030504040204" pitchFamily="50" charset="-128"/>
                  <a:ea typeface="メイリオ" panose="020B0604030504040204" pitchFamily="50" charset="-128"/>
                </a:rPr>
                <a:t>1</a:t>
              </a:r>
              <a:r>
                <a:rPr kumimoji="1" lang="ja-JP" altLang="en-US" sz="3200" dirty="0">
                  <a:latin typeface="メイリオ" panose="020B0604030504040204" pitchFamily="50" charset="-128"/>
                  <a:ea typeface="メイリオ" panose="020B0604030504040204" pitchFamily="50" charset="-128"/>
                </a:rPr>
                <a:t>型糖尿病患者を精密に再現するために，</a:t>
              </a:r>
              <a:r>
                <a:rPr kumimoji="1" lang="en-US" altLang="ja-JP" sz="3200" dirty="0" err="1">
                  <a:latin typeface="メイリオ" panose="020B0604030504040204" pitchFamily="50" charset="-128"/>
                  <a:ea typeface="メイリオ" panose="020B0604030504040204" pitchFamily="50" charset="-128"/>
                </a:rPr>
                <a:t>oo</a:t>
              </a:r>
              <a:r>
                <a:rPr kumimoji="1" lang="ja-JP" altLang="en-US" sz="3200" dirty="0">
                  <a:latin typeface="メイリオ" panose="020B0604030504040204" pitchFamily="50" charset="-128"/>
                  <a:ea typeface="メイリオ" panose="020B0604030504040204" pitchFamily="50" charset="-128"/>
                </a:rPr>
                <a:t>次元の状態次元と約</a:t>
              </a:r>
              <a:r>
                <a:rPr kumimoji="1" lang="en-US" altLang="ja-JP" sz="3200" dirty="0" err="1">
                  <a:latin typeface="メイリオ" panose="020B0604030504040204" pitchFamily="50" charset="-128"/>
                  <a:ea typeface="メイリオ" panose="020B0604030504040204" pitchFamily="50" charset="-128"/>
                </a:rPr>
                <a:t>oo</a:t>
              </a:r>
              <a:r>
                <a:rPr kumimoji="1" lang="ja-JP" altLang="en-US" sz="3200" dirty="0">
                  <a:latin typeface="メイリオ" panose="020B0604030504040204" pitchFamily="50" charset="-128"/>
                  <a:ea typeface="メイリオ" panose="020B0604030504040204" pitchFamily="50" charset="-128"/>
                </a:rPr>
                <a:t>の代謝パラメータを含む．また，複数の非線形項を含む．</a:t>
              </a:r>
            </a:p>
          </p:txBody>
        </p:sp>
      </p:grpSp>
      <p:sp>
        <p:nvSpPr>
          <p:cNvPr id="259" name="テキスト ボックス 258">
            <a:extLst>
              <a:ext uri="{FF2B5EF4-FFF2-40B4-BE49-F238E27FC236}">
                <a16:creationId xmlns:a16="http://schemas.microsoft.com/office/drawing/2014/main" id="{23FCC0D7-04AA-F7BA-D797-F560D273F2E2}"/>
              </a:ext>
            </a:extLst>
          </p:cNvPr>
          <p:cNvSpPr txBox="1"/>
          <p:nvPr/>
        </p:nvSpPr>
        <p:spPr>
          <a:xfrm>
            <a:off x="1775447" y="24307623"/>
            <a:ext cx="5465505" cy="646331"/>
          </a:xfrm>
          <a:prstGeom prst="rect">
            <a:avLst/>
          </a:prstGeom>
          <a:noFill/>
        </p:spPr>
        <p:txBody>
          <a:bodyPr wrap="square" rtlCol="0">
            <a:spAutoFit/>
          </a:bodyPr>
          <a:lstStyle/>
          <a:p>
            <a:r>
              <a:rPr lang="en-US" altLang="ja-JP" sz="3600" b="1" dirty="0">
                <a:latin typeface="メイリオ" panose="020B0604030504040204" pitchFamily="50" charset="-128"/>
                <a:ea typeface="メイリオ" panose="020B0604030504040204" pitchFamily="50" charset="-128"/>
              </a:rPr>
              <a:t>SSOGMM</a:t>
            </a:r>
            <a:r>
              <a:rPr lang="ja-JP" altLang="en-US" sz="3600" b="1" dirty="0">
                <a:latin typeface="メイリオ" panose="020B0604030504040204" pitchFamily="50" charset="-128"/>
                <a:ea typeface="メイリオ" panose="020B0604030504040204" pitchFamily="50" charset="-128"/>
              </a:rPr>
              <a:t>の状態推定</a:t>
            </a:r>
            <a:endParaRPr kumimoji="1" lang="ja-JP" altLang="en-US" sz="3600" b="1" dirty="0">
              <a:latin typeface="メイリオ" panose="020B0604030504040204" pitchFamily="50" charset="-128"/>
              <a:ea typeface="メイリオ" panose="020B0604030504040204" pitchFamily="50" charset="-128"/>
            </a:endParaRPr>
          </a:p>
        </p:txBody>
      </p:sp>
      <p:pic>
        <p:nvPicPr>
          <p:cNvPr id="324" name="図 323">
            <a:extLst>
              <a:ext uri="{FF2B5EF4-FFF2-40B4-BE49-F238E27FC236}">
                <a16:creationId xmlns:a16="http://schemas.microsoft.com/office/drawing/2014/main" id="{79304B3C-AAEF-F19C-7FC5-4F6660CCCB0D}"/>
              </a:ext>
            </a:extLst>
          </p:cNvPr>
          <p:cNvPicPr>
            <a:picLocks noChangeAspect="1"/>
          </p:cNvPicPr>
          <p:nvPr/>
        </p:nvPicPr>
        <p:blipFill>
          <a:blip r:embed="rId2"/>
          <a:stretch>
            <a:fillRect/>
          </a:stretch>
        </p:blipFill>
        <p:spPr>
          <a:xfrm>
            <a:off x="2349795" y="14851165"/>
            <a:ext cx="10174727" cy="3781149"/>
          </a:xfrm>
          <a:prstGeom prst="rect">
            <a:avLst/>
          </a:prstGeom>
        </p:spPr>
      </p:pic>
      <p:grpSp>
        <p:nvGrpSpPr>
          <p:cNvPr id="345" name="グループ化 344">
            <a:extLst>
              <a:ext uri="{FF2B5EF4-FFF2-40B4-BE49-F238E27FC236}">
                <a16:creationId xmlns:a16="http://schemas.microsoft.com/office/drawing/2014/main" id="{C21733E5-3B5E-2C32-69A4-6F8FC3DC46B9}"/>
              </a:ext>
            </a:extLst>
          </p:cNvPr>
          <p:cNvGrpSpPr/>
          <p:nvPr/>
        </p:nvGrpSpPr>
        <p:grpSpPr>
          <a:xfrm>
            <a:off x="1716380" y="18739135"/>
            <a:ext cx="13939495" cy="3184219"/>
            <a:chOff x="2047374" y="18738768"/>
            <a:chExt cx="13939495" cy="3184219"/>
          </a:xfrm>
        </p:grpSpPr>
        <p:cxnSp>
          <p:nvCxnSpPr>
            <p:cNvPr id="28" name="直線コネクタ 27">
              <a:extLst>
                <a:ext uri="{FF2B5EF4-FFF2-40B4-BE49-F238E27FC236}">
                  <a16:creationId xmlns:a16="http://schemas.microsoft.com/office/drawing/2014/main" id="{6F6A7D8C-19D2-4868-D1FC-4BDC2C362FE4}"/>
                </a:ext>
              </a:extLst>
            </p:cNvPr>
            <p:cNvCxnSpPr>
              <a:cxnSpLocks/>
            </p:cNvCxnSpPr>
            <p:nvPr/>
          </p:nvCxnSpPr>
          <p:spPr>
            <a:xfrm>
              <a:off x="2047374" y="18738768"/>
              <a:ext cx="0" cy="2662746"/>
            </a:xfrm>
            <a:prstGeom prst="line">
              <a:avLst/>
            </a:prstGeom>
            <a:ln w="31750"/>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C624AA23-2C3A-C2D9-B172-05A9CD101D43}"/>
                </a:ext>
              </a:extLst>
            </p:cNvPr>
            <p:cNvSpPr txBox="1"/>
            <p:nvPr/>
          </p:nvSpPr>
          <p:spPr>
            <a:xfrm>
              <a:off x="2047374" y="18738768"/>
              <a:ext cx="13939495" cy="646331"/>
            </a:xfrm>
            <a:prstGeom prst="rect">
              <a:avLst/>
            </a:prstGeom>
            <a:noFill/>
          </p:spPr>
          <p:txBody>
            <a:bodyPr wrap="square" rtlCol="0">
              <a:spAutoFit/>
            </a:bodyPr>
            <a:lstStyle/>
            <a:p>
              <a:r>
                <a:rPr lang="en-US" altLang="ja-JP" sz="3600" b="1" dirty="0">
                  <a:latin typeface="メイリオ" panose="020B0604030504040204" pitchFamily="50" charset="-128"/>
                  <a:ea typeface="メイリオ" panose="020B0604030504040204" pitchFamily="50" charset="-128"/>
                </a:rPr>
                <a:t>SSOGMM (</a:t>
              </a:r>
              <a:r>
                <a:rPr lang="en-US" altLang="ja-JP" sz="2800" b="1" dirty="0">
                  <a:latin typeface="メイリオ" panose="020B0604030504040204" pitchFamily="50" charset="-128"/>
                  <a:ea typeface="メイリオ" panose="020B0604030504040204" pitchFamily="50" charset="-128"/>
                </a:rPr>
                <a:t>Switched Subcutaneous Oral Glucose Minimal Mode</a:t>
              </a:r>
              <a:r>
                <a:rPr lang="en-US" altLang="ja-JP" sz="3200" b="1" dirty="0">
                  <a:latin typeface="メイリオ" panose="020B0604030504040204" pitchFamily="50" charset="-128"/>
                  <a:ea typeface="メイリオ" panose="020B0604030504040204" pitchFamily="50" charset="-128"/>
                </a:rPr>
                <a:t>l</a:t>
              </a:r>
              <a:r>
                <a:rPr lang="en-US" altLang="ja-JP" sz="3600" b="1" dirty="0">
                  <a:latin typeface="メイリオ" panose="020B0604030504040204" pitchFamily="50" charset="-128"/>
                  <a:ea typeface="メイリオ" panose="020B0604030504040204" pitchFamily="50" charset="-128"/>
                </a:rPr>
                <a:t>)</a:t>
              </a:r>
              <a:endParaRPr kumimoji="1" lang="ja-JP" altLang="en-US" sz="3600" b="1" dirty="0">
                <a:latin typeface="メイリオ" panose="020B0604030504040204" pitchFamily="50" charset="-128"/>
                <a:ea typeface="メイリオ" panose="020B0604030504040204" pitchFamily="50" charset="-128"/>
              </a:endParaRPr>
            </a:p>
          </p:txBody>
        </p:sp>
        <p:sp>
          <p:nvSpPr>
            <p:cNvPr id="325" name="テキスト ボックス 324">
              <a:extLst>
                <a:ext uri="{FF2B5EF4-FFF2-40B4-BE49-F238E27FC236}">
                  <a16:creationId xmlns:a16="http://schemas.microsoft.com/office/drawing/2014/main" id="{5529A443-3F6E-944C-A451-4C02F9A0D88B}"/>
                </a:ext>
              </a:extLst>
            </p:cNvPr>
            <p:cNvSpPr txBox="1"/>
            <p:nvPr/>
          </p:nvSpPr>
          <p:spPr>
            <a:xfrm>
              <a:off x="2047374" y="19429997"/>
              <a:ext cx="12392526" cy="2492990"/>
            </a:xfrm>
            <a:prstGeom prst="rect">
              <a:avLst/>
            </a:prstGeom>
            <a:noFill/>
          </p:spPr>
          <p:txBody>
            <a:bodyPr wrap="square" rtlCol="0">
              <a:spAutoFit/>
            </a:bodyPr>
            <a:lstStyle/>
            <a:p>
              <a:r>
                <a:rPr kumimoji="1" lang="en-US" altLang="ja-JP" sz="3200" dirty="0">
                  <a:latin typeface="メイリオ" panose="020B0604030504040204" pitchFamily="50" charset="-128"/>
                  <a:ea typeface="メイリオ" panose="020B0604030504040204" pitchFamily="50" charset="-128"/>
                </a:rPr>
                <a:t>SOGMM</a:t>
              </a:r>
              <a:r>
                <a:rPr lang="en-US" altLang="ja-JP" sz="3200" dirty="0">
                  <a:latin typeface="メイリオ" panose="020B0604030504040204" pitchFamily="50" charset="-128"/>
                  <a:ea typeface="メイリオ" panose="020B0604030504040204" pitchFamily="50" charset="-128"/>
                </a:rPr>
                <a:t>(Subcutaneous Oral Glucose Minimal Model)</a:t>
              </a:r>
              <a:r>
                <a:rPr lang="ja-JP" altLang="en-US" sz="3200" dirty="0">
                  <a:latin typeface="メイリオ" panose="020B0604030504040204" pitchFamily="50" charset="-128"/>
                  <a:ea typeface="メイリオ" panose="020B0604030504040204" pitchFamily="50" charset="-128"/>
                </a:rPr>
                <a:t>に消化吸収式の線形切り替えシステムを追加した制御志向モデルである．</a:t>
              </a:r>
              <a:r>
                <a:rPr lang="en-US" altLang="ja-JP" sz="3200" dirty="0">
                  <a:latin typeface="Meiryo" panose="020B0604030504040204" pitchFamily="34" charset="-128"/>
                  <a:ea typeface="Meiryo" panose="020B0604030504040204" pitchFamily="34" charset="-128"/>
                </a:rPr>
                <a:t>7</a:t>
              </a:r>
              <a:r>
                <a:rPr lang="ja-JP" altLang="en-US" sz="3200" dirty="0">
                  <a:latin typeface="Meiryo" panose="020B0604030504040204" pitchFamily="34" charset="-128"/>
                  <a:ea typeface="Meiryo" panose="020B0604030504040204" pitchFamily="34" charset="-128"/>
                </a:rPr>
                <a:t>次元の状態次元と</a:t>
              </a:r>
              <a:r>
                <a:rPr lang="en-US" altLang="ja-JP" sz="3200" dirty="0">
                  <a:latin typeface="Meiryo" panose="020B0604030504040204" pitchFamily="34" charset="-128"/>
                  <a:ea typeface="Meiryo" panose="020B0604030504040204" pitchFamily="34" charset="-128"/>
                </a:rPr>
                <a:t>12</a:t>
              </a:r>
              <a:r>
                <a:rPr lang="ja-JP" altLang="en-US" sz="3200" dirty="0">
                  <a:latin typeface="Meiryo" panose="020B0604030504040204" pitchFamily="34" charset="-128"/>
                  <a:ea typeface="Meiryo" panose="020B0604030504040204" pitchFamily="34" charset="-128"/>
                </a:rPr>
                <a:t>の代謝パラメータを含む．</a:t>
              </a:r>
              <a:r>
                <a:rPr lang="en-US" altLang="ja-JP" sz="3200" dirty="0">
                  <a:latin typeface="Meiryo" panose="020B0604030504040204" pitchFamily="34" charset="-128"/>
                  <a:ea typeface="Meiryo" panose="020B0604030504040204" pitchFamily="34" charset="-128"/>
                </a:rPr>
                <a:t>2</a:t>
              </a:r>
              <a:r>
                <a:rPr lang="ja-JP" altLang="en-US" sz="3200" dirty="0">
                  <a:latin typeface="Meiryo" panose="020B0604030504040204" pitchFamily="34" charset="-128"/>
                  <a:ea typeface="Meiryo" panose="020B0604030504040204" pitchFamily="34" charset="-128"/>
                </a:rPr>
                <a:t>つの非線形項（</a:t>
              </a:r>
              <a:r>
                <a:rPr lang="ja-JP" altLang="en-US" sz="3200" b="1" dirty="0">
                  <a:latin typeface="Meiryo" panose="020B0604030504040204" pitchFamily="34" charset="-128"/>
                  <a:ea typeface="Meiryo" panose="020B0604030504040204" pitchFamily="34" charset="-128"/>
                </a:rPr>
                <a:t>双線形＋</a:t>
              </a:r>
              <a:r>
                <a:rPr lang="ja-JP" altLang="en-US" sz="3200" b="1" dirty="0">
                  <a:solidFill>
                    <a:srgbClr val="C00000"/>
                  </a:solidFill>
                  <a:latin typeface="Meiryo" panose="020B0604030504040204" pitchFamily="34" charset="-128"/>
                  <a:ea typeface="Meiryo" panose="020B0604030504040204" pitchFamily="34" charset="-128"/>
                </a:rPr>
                <a:t>切り換え項</a:t>
              </a:r>
              <a:r>
                <a:rPr lang="ja-JP" altLang="en-US" sz="3200" dirty="0">
                  <a:latin typeface="Meiryo" panose="020B0604030504040204" pitchFamily="34" charset="-128"/>
                  <a:ea typeface="Meiryo" panose="020B0604030504040204" pitchFamily="34" charset="-128"/>
                </a:rPr>
                <a:t>）を含む．</a:t>
              </a:r>
            </a:p>
            <a:p>
              <a:endParaRPr kumimoji="1" lang="ja-JP" altLang="en-US" sz="2800" dirty="0">
                <a:latin typeface="メイリオ" panose="020B0604030504040204" pitchFamily="50" charset="-128"/>
                <a:ea typeface="メイリオ" panose="020B0604030504040204" pitchFamily="50" charset="-128"/>
              </a:endParaRPr>
            </a:p>
          </p:txBody>
        </p:sp>
      </p:grpSp>
      <p:pic>
        <p:nvPicPr>
          <p:cNvPr id="339" name="図 338">
            <a:extLst>
              <a:ext uri="{FF2B5EF4-FFF2-40B4-BE49-F238E27FC236}">
                <a16:creationId xmlns:a16="http://schemas.microsoft.com/office/drawing/2014/main" id="{DF41713F-33F4-E18C-BE90-0CA6A511B8AE}"/>
              </a:ext>
            </a:extLst>
          </p:cNvPr>
          <p:cNvPicPr>
            <a:picLocks noChangeAspect="1"/>
          </p:cNvPicPr>
          <p:nvPr/>
        </p:nvPicPr>
        <p:blipFill>
          <a:blip r:embed="rId3"/>
          <a:stretch>
            <a:fillRect/>
          </a:stretch>
        </p:blipFill>
        <p:spPr>
          <a:xfrm>
            <a:off x="4312298" y="21521273"/>
            <a:ext cx="7297544" cy="2645893"/>
          </a:xfrm>
          <a:prstGeom prst="rect">
            <a:avLst/>
          </a:prstGeom>
        </p:spPr>
      </p:pic>
      <p:sp>
        <p:nvSpPr>
          <p:cNvPr id="353" name="TextBox 1278">
            <a:extLst>
              <a:ext uri="{FF2B5EF4-FFF2-40B4-BE49-F238E27FC236}">
                <a16:creationId xmlns:a16="http://schemas.microsoft.com/office/drawing/2014/main" id="{BA594B10-DAEC-BE54-C6F7-AC2F28857ADD}"/>
              </a:ext>
            </a:extLst>
          </p:cNvPr>
          <p:cNvSpPr txBox="1">
            <a:spLocks/>
          </p:cNvSpPr>
          <p:nvPr/>
        </p:nvSpPr>
        <p:spPr>
          <a:xfrm>
            <a:off x="1032563" y="41100136"/>
            <a:ext cx="26490670" cy="338554"/>
          </a:xfrm>
          <a:prstGeom prst="rect">
            <a:avLst/>
          </a:prstGeom>
          <a:noFill/>
        </p:spPr>
        <p:txBody>
          <a:bodyPr wrap="square" rtlCol="0">
            <a:spAutoFit/>
          </a:bodyPr>
          <a:lstStyle/>
          <a:p>
            <a:r>
              <a:rPr kumimoji="1" lang="en-US" altLang="ja-JP" sz="1600" dirty="0">
                <a:solidFill>
                  <a:schemeClr val="bg2">
                    <a:lumMod val="25000"/>
                  </a:schemeClr>
                </a:solidFill>
                <a:latin typeface="Meiryo" panose="020B0604030504040204" pitchFamily="34" charset="-128"/>
                <a:ea typeface="Meiryo" panose="020B0604030504040204" pitchFamily="34" charset="-128"/>
              </a:rPr>
              <a:t>[1] </a:t>
            </a:r>
            <a:r>
              <a:rPr lang="en-US" sz="1600" b="0" i="0" dirty="0">
                <a:solidFill>
                  <a:srgbClr val="1B1B1B"/>
                </a:solidFill>
                <a:effectLst/>
                <a:latin typeface="Roboto Mono Web"/>
              </a:rPr>
              <a:t>Magni L, Raimondo DM, Man CD, Breton M, Patek S, Nicolao GD, Cobelli C, Kovatchev BP: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Evaluating the efficacy of closed-loop glucose regulation via control-variability grid analysis</a:t>
            </a:r>
            <a:r>
              <a:rPr kumimoji="1" lang="en-US" altLang="ja-JP" sz="1600" i="1" dirty="0">
                <a:solidFill>
                  <a:schemeClr val="bg2">
                    <a:lumMod val="25000"/>
                  </a:schemeClr>
                </a:solidFill>
                <a:latin typeface="Meiryo" panose="020B0604030504040204" pitchFamily="34" charset="-128"/>
                <a:ea typeface="Meiryo" panose="020B0604030504040204" pitchFamily="34" charset="-128"/>
              </a:rPr>
              <a:t>, Journal of Diabetes Science and Technology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(2008)</a:t>
            </a:r>
            <a:endParaRPr lang="en-JP" dirty="0"/>
          </a:p>
        </p:txBody>
      </p:sp>
      <p:sp>
        <p:nvSpPr>
          <p:cNvPr id="358" name="正方形/長方形 357">
            <a:extLst>
              <a:ext uri="{FF2B5EF4-FFF2-40B4-BE49-F238E27FC236}">
                <a16:creationId xmlns:a16="http://schemas.microsoft.com/office/drawing/2014/main" id="{CF2FB499-1E43-8EEF-F46F-404614ECE079}"/>
              </a:ext>
            </a:extLst>
          </p:cNvPr>
          <p:cNvSpPr/>
          <p:nvPr/>
        </p:nvSpPr>
        <p:spPr>
          <a:xfrm>
            <a:off x="1125830" y="38422698"/>
            <a:ext cx="27965400" cy="2587128"/>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60" name="テキスト ボックス 359">
            <a:extLst>
              <a:ext uri="{FF2B5EF4-FFF2-40B4-BE49-F238E27FC236}">
                <a16:creationId xmlns:a16="http://schemas.microsoft.com/office/drawing/2014/main" id="{77BBED07-78CB-FAEB-73F1-B4BC11424993}"/>
              </a:ext>
            </a:extLst>
          </p:cNvPr>
          <p:cNvSpPr txBox="1"/>
          <p:nvPr/>
        </p:nvSpPr>
        <p:spPr>
          <a:xfrm>
            <a:off x="16297987" y="23509524"/>
            <a:ext cx="13658850" cy="1214586"/>
          </a:xfrm>
          <a:prstGeom prst="rect">
            <a:avLst/>
          </a:prstGeom>
          <a:noFill/>
        </p:spPr>
        <p:txBody>
          <a:bodyPr wrap="square" rtlCol="0">
            <a:spAutoFit/>
          </a:bodyPr>
          <a:lstStyle/>
          <a:p>
            <a:r>
              <a:rPr kumimoji="1" lang="ja-JP" altLang="en-US" sz="3200" dirty="0"/>
              <a:t>数値</a:t>
            </a:r>
            <a:r>
              <a:rPr kumimoji="1" lang="ja-JP" altLang="en-US" sz="3600" dirty="0"/>
              <a:t>実験をするときは、切り替えタイミングは事前にわかっていると仮定している。食事入力より入力</a:t>
            </a:r>
            <a:r>
              <a:rPr kumimoji="1" lang="en-US" altLang="ja-JP" sz="3600" dirty="0"/>
              <a:t>Ra</a:t>
            </a:r>
            <a:r>
              <a:rPr lang="ja-JP" altLang="en-US" sz="3600" dirty="0"/>
              <a:t>が事前にわかっている</a:t>
            </a:r>
            <a:endParaRPr kumimoji="1" lang="ja-JP" altLang="en-US" sz="3600" dirty="0"/>
          </a:p>
        </p:txBody>
      </p:sp>
      <p:sp>
        <p:nvSpPr>
          <p:cNvPr id="361" name="テキスト ボックス 360">
            <a:extLst>
              <a:ext uri="{FF2B5EF4-FFF2-40B4-BE49-F238E27FC236}">
                <a16:creationId xmlns:a16="http://schemas.microsoft.com/office/drawing/2014/main" id="{E7C1946A-582A-6803-5B2C-BADC43E25145}"/>
              </a:ext>
            </a:extLst>
          </p:cNvPr>
          <p:cNvSpPr txBox="1"/>
          <p:nvPr/>
        </p:nvSpPr>
        <p:spPr>
          <a:xfrm>
            <a:off x="16297987" y="24929048"/>
            <a:ext cx="12392526" cy="3539430"/>
          </a:xfrm>
          <a:prstGeom prst="rect">
            <a:avLst/>
          </a:prstGeom>
          <a:noFill/>
        </p:spPr>
        <p:txBody>
          <a:bodyPr wrap="square" rtlCol="0">
            <a:spAutoFit/>
          </a:bodyPr>
          <a:lstStyle/>
          <a:p>
            <a:r>
              <a:rPr lang="ja-JP" altLang="en-US" sz="2800" dirty="0">
                <a:latin typeface="Meiryo" panose="020B0604030504040204" pitchFamily="34" charset="-128"/>
                <a:ea typeface="Meiryo" panose="020B0604030504040204" pitchFamily="34" charset="-128"/>
              </a:rPr>
              <a:t>状態推定に用いる実データは</a:t>
            </a:r>
            <a:r>
              <a:rPr lang="en-US" altLang="ja-JP" sz="2800" dirty="0">
                <a:latin typeface="Meiryo" panose="020B0604030504040204" pitchFamily="34" charset="-128"/>
                <a:ea typeface="Meiryo" panose="020B0604030504040204" pitchFamily="34" charset="-128"/>
              </a:rPr>
              <a:t>UVA/Padova</a:t>
            </a:r>
            <a:r>
              <a:rPr lang="ja-JP" altLang="en-US" sz="2800" dirty="0">
                <a:latin typeface="Meiryo" panose="020B0604030504040204" pitchFamily="34" charset="-128"/>
                <a:ea typeface="Meiryo" panose="020B0604030504040204" pitchFamily="34" charset="-128"/>
              </a:rPr>
              <a:t>モデルからなる</a:t>
            </a:r>
            <a:r>
              <a:rPr lang="en-US" altLang="ja-JP" sz="2800" dirty="0">
                <a:latin typeface="Meiryo" panose="020B0604030504040204" pitchFamily="34" charset="-128"/>
                <a:ea typeface="Meiryo" panose="020B0604030504040204" pitchFamily="34" charset="-128"/>
              </a:rPr>
              <a:t>UVA/Padova</a:t>
            </a:r>
            <a:r>
              <a:rPr lang="ja-JP" altLang="en-US" sz="2800" dirty="0">
                <a:latin typeface="Meiryo" panose="020B0604030504040204" pitchFamily="34" charset="-128"/>
                <a:ea typeface="Meiryo" panose="020B0604030504040204" pitchFamily="34" charset="-128"/>
              </a:rPr>
              <a:t>　</a:t>
            </a:r>
            <a:r>
              <a:rPr lang="en-US" altLang="ja-JP" sz="2800" dirty="0">
                <a:latin typeface="Meiryo" panose="020B0604030504040204" pitchFamily="34" charset="-128"/>
                <a:ea typeface="Meiryo" panose="020B0604030504040204" pitchFamily="34" charset="-128"/>
              </a:rPr>
              <a:t>T1DM</a:t>
            </a:r>
            <a:r>
              <a:rPr lang="ja-JP" altLang="en-US" sz="2800" dirty="0">
                <a:latin typeface="Meiryo" panose="020B0604030504040204" pitchFamily="34" charset="-128"/>
                <a:ea typeface="Meiryo" panose="020B0604030504040204" pitchFamily="34" charset="-128"/>
              </a:rPr>
              <a:t>シミュレータより作成する。状態推定器として，線形システムに対するオブザーバと拡張カルマンフィルタの２つを構築し，比較する．</a:t>
            </a:r>
            <a:endParaRPr lang="en-US" altLang="ja-JP" sz="2800" dirty="0">
              <a:latin typeface="Meiryo" panose="020B0604030504040204" pitchFamily="34" charset="-128"/>
              <a:ea typeface="Meiryo" panose="020B0604030504040204" pitchFamily="34" charset="-128"/>
            </a:endParaRPr>
          </a:p>
          <a:p>
            <a:r>
              <a:rPr lang="ja-JP" altLang="en-US" sz="2800" dirty="0">
                <a:latin typeface="Meiryo" panose="020B0604030504040204" pitchFamily="34" charset="-128"/>
                <a:ea typeface="Meiryo" panose="020B0604030504040204" pitchFamily="34" charset="-128"/>
              </a:rPr>
              <a:t>ただし，以下の仮定を設ける．</a:t>
            </a:r>
            <a:endParaRPr lang="en-US" altLang="ja-JP" sz="2800" dirty="0">
              <a:latin typeface="Meiryo" panose="020B0604030504040204" pitchFamily="34" charset="-128"/>
              <a:ea typeface="Meiryo" panose="020B0604030504040204" pitchFamily="34" charset="-128"/>
            </a:endParaRPr>
          </a:p>
          <a:p>
            <a:pPr marL="457200" indent="-457200">
              <a:buFont typeface="Arial" panose="020B0604020202020204" pitchFamily="34" charset="0"/>
              <a:buChar char="•"/>
            </a:pPr>
            <a:r>
              <a:rPr lang="ja-JP" altLang="en-US" sz="2800" dirty="0">
                <a:latin typeface="Meiryo" panose="020B0604030504040204" pitchFamily="34" charset="-128"/>
                <a:ea typeface="Meiryo" panose="020B0604030504040204" pitchFamily="34" charset="-128"/>
              </a:rPr>
              <a:t>パラメータ推定は良くできている</a:t>
            </a:r>
            <a:endParaRPr lang="en-US" altLang="ja-JP" sz="2800" dirty="0">
              <a:latin typeface="Meiryo" panose="020B0604030504040204" pitchFamily="34" charset="-128"/>
              <a:ea typeface="Meiryo" panose="020B0604030504040204" pitchFamily="34" charset="-128"/>
            </a:endParaRPr>
          </a:p>
          <a:p>
            <a:pPr marL="457200" indent="-457200">
              <a:buFont typeface="Arial" panose="020B0604020202020204" pitchFamily="34" charset="0"/>
              <a:buChar char="•"/>
            </a:pPr>
            <a:r>
              <a:rPr lang="ja-JP" altLang="en-US" sz="2800" dirty="0">
                <a:latin typeface="Meiryo" panose="020B0604030504040204" pitchFamily="34" charset="-128"/>
                <a:ea typeface="Meiryo" panose="020B0604030504040204" pitchFamily="34" charset="-128"/>
              </a:rPr>
              <a:t>切り換え項を含む状態については，簡単のため既知の状態として扱う．</a:t>
            </a:r>
            <a:endParaRPr lang="en-US" altLang="ja-JP" sz="2800" dirty="0">
              <a:latin typeface="Meiryo" panose="020B0604030504040204" pitchFamily="34" charset="-128"/>
              <a:ea typeface="Meiryo" panose="020B0604030504040204" pitchFamily="34" charset="-128"/>
            </a:endParaRPr>
          </a:p>
          <a:p>
            <a:endParaRPr lang="ja-JP" altLang="en-US" sz="2800" dirty="0">
              <a:latin typeface="Meiryo" panose="020B0604030504040204" pitchFamily="34" charset="-128"/>
              <a:ea typeface="Meiryo" panose="020B0604030504040204" pitchFamily="34" charset="-128"/>
            </a:endParaRPr>
          </a:p>
          <a:p>
            <a:endParaRPr kumimoji="1" lang="ja-JP" altLang="en-US" sz="2800" dirty="0">
              <a:latin typeface="メイリオ" panose="020B0604030504040204" pitchFamily="50" charset="-128"/>
              <a:ea typeface="メイリオ" panose="020B0604030504040204" pitchFamily="50" charset="-128"/>
            </a:endParaRPr>
          </a:p>
        </p:txBody>
      </p:sp>
      <p:sp>
        <p:nvSpPr>
          <p:cNvPr id="362" name="テキスト ボックス 361">
            <a:extLst>
              <a:ext uri="{FF2B5EF4-FFF2-40B4-BE49-F238E27FC236}">
                <a16:creationId xmlns:a16="http://schemas.microsoft.com/office/drawing/2014/main" id="{E7B9757B-7BDE-1046-FA1C-60F16AA793FD}"/>
              </a:ext>
            </a:extLst>
          </p:cNvPr>
          <p:cNvSpPr txBox="1"/>
          <p:nvPr/>
        </p:nvSpPr>
        <p:spPr>
          <a:xfrm>
            <a:off x="1716380" y="24929048"/>
            <a:ext cx="12392526" cy="4893647"/>
          </a:xfrm>
          <a:prstGeom prst="rect">
            <a:avLst/>
          </a:prstGeom>
          <a:noFill/>
        </p:spPr>
        <p:txBody>
          <a:bodyPr wrap="square" rtlCol="0">
            <a:spAutoFit/>
          </a:bodyPr>
          <a:lstStyle/>
          <a:p>
            <a:r>
              <a:rPr lang="ja-JP" altLang="en-US" sz="3200" dirty="0">
                <a:latin typeface="Meiryo" panose="020B0604030504040204" pitchFamily="34" charset="-128"/>
                <a:ea typeface="Meiryo" panose="020B0604030504040204" pitchFamily="34" charset="-128"/>
              </a:rPr>
              <a:t>状態推定に用いる実データは，</a:t>
            </a:r>
            <a:r>
              <a:rPr lang="en-US" altLang="ja-JP" sz="3200" dirty="0">
                <a:latin typeface="メイリオ" panose="020B0604030504040204" pitchFamily="50" charset="-128"/>
                <a:ea typeface="メイリオ" panose="020B0604030504040204" pitchFamily="50" charset="-128"/>
              </a:rPr>
              <a:t>UVA/Padova T1DM</a:t>
            </a:r>
            <a:r>
              <a:rPr lang="ja-JP" altLang="en-US" sz="3200" dirty="0">
                <a:latin typeface="メイリオ" panose="020B0604030504040204" pitchFamily="50" charset="-128"/>
                <a:ea typeface="メイリオ" panose="020B0604030504040204" pitchFamily="50" charset="-128"/>
              </a:rPr>
              <a:t>シミュレータにより生成した．また状態推定器としては，線形システムに対するオブザーバと拡張カルマンフィルタ</a:t>
            </a:r>
            <a:r>
              <a:rPr lang="en-US" altLang="ja-JP" sz="3200" dirty="0">
                <a:latin typeface="メイリオ" panose="020B0604030504040204" pitchFamily="50" charset="-128"/>
                <a:ea typeface="メイリオ" panose="020B0604030504040204" pitchFamily="50" charset="-128"/>
              </a:rPr>
              <a:t>(EKF)</a:t>
            </a:r>
            <a:r>
              <a:rPr lang="ja-JP" altLang="en-US" sz="3200" dirty="0">
                <a:latin typeface="メイリオ" panose="020B0604030504040204" pitchFamily="50" charset="-128"/>
                <a:ea typeface="メイリオ" panose="020B0604030504040204" pitchFamily="50" charset="-128"/>
              </a:rPr>
              <a:t>の２種類を構築し，両者の性能を比較する．</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ただし以下の仮定を置く：</a:t>
            </a:r>
            <a:endParaRPr lang="en-US" altLang="ja-JP" sz="3200"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200" dirty="0">
                <a:latin typeface="メイリオ" panose="020B0604030504040204" pitchFamily="50" charset="-128"/>
                <a:ea typeface="メイリオ" panose="020B0604030504040204" pitchFamily="50" charset="-128"/>
              </a:rPr>
              <a:t>パラメータ推定は十分に行われているものとする</a:t>
            </a:r>
            <a:endParaRPr lang="en-US" altLang="ja-JP" sz="3200"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200" dirty="0">
                <a:latin typeface="メイリオ" panose="020B0604030504040204" pitchFamily="50" charset="-128"/>
                <a:ea typeface="メイリオ" panose="020B0604030504040204" pitchFamily="50" charset="-128"/>
              </a:rPr>
              <a:t>切り換え項を含む状態は，簡単のため既知として扱う．</a:t>
            </a:r>
            <a:endParaRPr lang="en-US" altLang="ja-JP" sz="3200" dirty="0">
              <a:latin typeface="メイリオ" panose="020B0604030504040204" pitchFamily="50" charset="-128"/>
              <a:ea typeface="メイリオ" panose="020B0604030504040204" pitchFamily="50" charset="-128"/>
            </a:endParaRPr>
          </a:p>
          <a:p>
            <a:endParaRPr lang="ja-JP" altLang="en-US" sz="2800" dirty="0">
              <a:latin typeface="Meiryo" panose="020B0604030504040204" pitchFamily="34" charset="-128"/>
              <a:ea typeface="Meiryo" panose="020B0604030504040204" pitchFamily="34" charset="-128"/>
            </a:endParaRPr>
          </a:p>
          <a:p>
            <a:endParaRPr kumimoji="1" lang="ja-JP" altLang="en-US" sz="2800" dirty="0">
              <a:latin typeface="メイリオ" panose="020B0604030504040204" pitchFamily="50" charset="-128"/>
              <a:ea typeface="メイリオ" panose="020B0604030504040204" pitchFamily="50" charset="-128"/>
            </a:endParaRPr>
          </a:p>
        </p:txBody>
      </p:sp>
      <p:sp>
        <p:nvSpPr>
          <p:cNvPr id="363" name="正方形/長方形 362">
            <a:extLst>
              <a:ext uri="{FF2B5EF4-FFF2-40B4-BE49-F238E27FC236}">
                <a16:creationId xmlns:a16="http://schemas.microsoft.com/office/drawing/2014/main" id="{E8813946-8877-F7CB-445C-B44F39B0C239}"/>
              </a:ext>
            </a:extLst>
          </p:cNvPr>
          <p:cNvSpPr/>
          <p:nvPr/>
        </p:nvSpPr>
        <p:spPr>
          <a:xfrm>
            <a:off x="1154904" y="29898682"/>
            <a:ext cx="13651703" cy="8119593"/>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65" name="テキスト ボックス 364">
            <a:extLst>
              <a:ext uri="{FF2B5EF4-FFF2-40B4-BE49-F238E27FC236}">
                <a16:creationId xmlns:a16="http://schemas.microsoft.com/office/drawing/2014/main" id="{50403E09-789E-B1C2-A6C8-29BF9BAA0F64}"/>
              </a:ext>
            </a:extLst>
          </p:cNvPr>
          <p:cNvSpPr txBox="1">
            <a:spLocks/>
          </p:cNvSpPr>
          <p:nvPr/>
        </p:nvSpPr>
        <p:spPr>
          <a:xfrm>
            <a:off x="1716380" y="30227118"/>
            <a:ext cx="4423669"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状態推定器</a:t>
            </a:r>
            <a:endParaRPr lang="en-US" altLang="ja-JP"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sp>
        <p:nvSpPr>
          <p:cNvPr id="366" name="テキスト ボックス 365">
            <a:extLst>
              <a:ext uri="{FF2B5EF4-FFF2-40B4-BE49-F238E27FC236}">
                <a16:creationId xmlns:a16="http://schemas.microsoft.com/office/drawing/2014/main" id="{7FD1D833-3C9B-D011-3FD7-20BC4651977C}"/>
              </a:ext>
            </a:extLst>
          </p:cNvPr>
          <p:cNvSpPr txBox="1">
            <a:spLocks/>
          </p:cNvSpPr>
          <p:nvPr/>
        </p:nvSpPr>
        <p:spPr>
          <a:xfrm>
            <a:off x="15927719" y="11412000"/>
            <a:ext cx="10666081" cy="769441"/>
          </a:xfrm>
          <a:prstGeom prst="rect">
            <a:avLst/>
          </a:prstGeom>
          <a:noFill/>
        </p:spPr>
        <p:txBody>
          <a:bodyPr wrap="square" rtlCol="0">
            <a:spAutoFit/>
          </a:bodyPr>
          <a:lstStyle/>
          <a:p>
            <a:r>
              <a:rPr lang="ja-JP" altLang="en-US" sz="4400" b="1" dirty="0">
                <a:solidFill>
                  <a:schemeClr val="tx2">
                    <a:lumMod val="90000"/>
                    <a:lumOff val="10000"/>
                  </a:schemeClr>
                </a:solidFill>
                <a:latin typeface="メイリオ" panose="020B0604030504040204" pitchFamily="50" charset="-128"/>
                <a:ea typeface="メイリオ" panose="020B0604030504040204" pitchFamily="50" charset="-128"/>
              </a:rPr>
              <a:t>状態推定器（拡張カルマンフィルタ）</a:t>
            </a:r>
            <a:endParaRPr lang="en-US" altLang="ja-JP" sz="4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pic>
        <p:nvPicPr>
          <p:cNvPr id="452" name="図 451">
            <a:extLst>
              <a:ext uri="{FF2B5EF4-FFF2-40B4-BE49-F238E27FC236}">
                <a16:creationId xmlns:a16="http://schemas.microsoft.com/office/drawing/2014/main" id="{4CB92821-A398-9A06-E1C5-55B546978D3C}"/>
              </a:ext>
            </a:extLst>
          </p:cNvPr>
          <p:cNvPicPr>
            <a:picLocks noChangeAspect="1"/>
          </p:cNvPicPr>
          <p:nvPr/>
        </p:nvPicPr>
        <p:blipFill>
          <a:blip r:embed="rId4"/>
          <a:stretch>
            <a:fillRect/>
          </a:stretch>
        </p:blipFill>
        <p:spPr>
          <a:xfrm>
            <a:off x="2333124" y="35185356"/>
            <a:ext cx="11255893" cy="2428497"/>
          </a:xfrm>
          <a:prstGeom prst="rect">
            <a:avLst/>
          </a:prstGeom>
        </p:spPr>
      </p:pic>
      <p:cxnSp>
        <p:nvCxnSpPr>
          <p:cNvPr id="457" name="直線コネクタ 456">
            <a:extLst>
              <a:ext uri="{FF2B5EF4-FFF2-40B4-BE49-F238E27FC236}">
                <a16:creationId xmlns:a16="http://schemas.microsoft.com/office/drawing/2014/main" id="{87962D70-F6F9-C813-BF8F-69FF139A6495}"/>
              </a:ext>
            </a:extLst>
          </p:cNvPr>
          <p:cNvCxnSpPr>
            <a:cxnSpLocks/>
          </p:cNvCxnSpPr>
          <p:nvPr/>
        </p:nvCxnSpPr>
        <p:spPr>
          <a:xfrm>
            <a:off x="1716380" y="24379759"/>
            <a:ext cx="0" cy="4528616"/>
          </a:xfrm>
          <a:prstGeom prst="line">
            <a:avLst/>
          </a:prstGeom>
          <a:ln w="317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003800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5415</TotalTime>
  <Words>558</Words>
  <Application>Microsoft Office PowerPoint</Application>
  <PresentationFormat>ユーザー設定</PresentationFormat>
  <Paragraphs>25</Paragraphs>
  <Slides>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vt:i4>
      </vt:variant>
    </vt:vector>
  </HeadingPairs>
  <TitlesOfParts>
    <vt:vector size="11" baseType="lpstr">
      <vt:lpstr>Roboto Mono Web</vt:lpstr>
      <vt:lpstr>メイリオ</vt:lpstr>
      <vt:lpstr>メイリオ</vt:lpstr>
      <vt:lpstr>游ゴシック</vt:lpstr>
      <vt:lpstr>游ゴシック Light</vt:lpstr>
      <vt:lpstr>Aptos</vt:lpstr>
      <vt:lpstr>Arial</vt:lpstr>
      <vt:lpstr>Helvetica</vt:lpstr>
      <vt:lpstr>Roboto</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雄太 三輪</dc:creator>
  <cp:lastModifiedBy>田辺　裕翔</cp:lastModifiedBy>
  <cp:revision>24</cp:revision>
  <cp:lastPrinted>2024-11-21T05:10:02Z</cp:lastPrinted>
  <dcterms:created xsi:type="dcterms:W3CDTF">2024-11-18T03:53:27Z</dcterms:created>
  <dcterms:modified xsi:type="dcterms:W3CDTF">2025-10-23T18:01:44Z</dcterms:modified>
</cp:coreProperties>
</file>