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01"/>
  </p:normalViewPr>
  <p:slideViewPr>
    <p:cSldViewPr snapToGrid="0">
      <p:cViewPr>
        <p:scale>
          <a:sx n="110" d="100"/>
          <a:sy n="110" d="100"/>
        </p:scale>
        <p:origin x="-4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EE06-4FCE-8F4E-9AA4-138F831F4D4B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8268-EDFD-7C4D-910B-5F90A4537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SSOGMM</a:t>
            </a:r>
            <a:r>
              <a:rPr kumimoji="1" lang="ja-JP" altLang="en-US"/>
              <a:t>の概念図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5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SSOGMM</a:t>
            </a:r>
            <a:r>
              <a:rPr kumimoji="1" lang="ja-JP" altLang="en-US"/>
              <a:t>の概念図</a:t>
            </a:r>
            <a:endParaRPr kumimoji="1" lang="en-US" altLang="ja-JP" dirty="0"/>
          </a:p>
          <a:p>
            <a:r>
              <a:rPr kumimoji="1" lang="ja-JP" altLang="en-US"/>
              <a:t>抽象的な状態方程式で書いた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48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線形化モデルの状態方程式を抽象的に書いた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2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オブザーバを抽象的に書いた</a:t>
            </a:r>
            <a:br>
              <a:rPr kumimoji="1" lang="en-US" altLang="ja-JP" dirty="0"/>
            </a:br>
            <a:r>
              <a:rPr kumimoji="1" lang="ja-JP" altLang="en-US"/>
              <a:t>対象モデルを線形化</a:t>
            </a:r>
            <a:r>
              <a:rPr kumimoji="1" lang="en-US" altLang="ja-JP" dirty="0"/>
              <a:t>SSOGMM</a:t>
            </a:r>
            <a:r>
              <a:rPr kumimoji="1" lang="ja-JP" altLang="en-US"/>
              <a:t>に設定した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1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オブザーバを抽象的に書いた</a:t>
            </a:r>
            <a:endParaRPr kumimoji="1" lang="en-US" altLang="ja-JP" dirty="0"/>
          </a:p>
          <a:p>
            <a:r>
              <a:rPr kumimoji="1" lang="ja-JP" altLang="en-US"/>
              <a:t>対象モデルを</a:t>
            </a:r>
            <a:r>
              <a:rPr kumimoji="1" lang="en-US" altLang="ja-JP" dirty="0"/>
              <a:t>SSOGMM</a:t>
            </a:r>
            <a:r>
              <a:rPr kumimoji="1" lang="ja-JP" altLang="en-US"/>
              <a:t>に設定した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45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拡張カルマンフィルタによる状態推定のな流れ</a:t>
            </a:r>
            <a:endParaRPr kumimoji="1" lang="en-US" altLang="ja-JP" dirty="0"/>
          </a:p>
          <a:p>
            <a:r>
              <a:rPr kumimoji="1" lang="ja-JP" altLang="en-US"/>
              <a:t>対象患者は</a:t>
            </a:r>
            <a:r>
              <a:rPr kumimoji="1" lang="en-US" altLang="ja-JP" dirty="0"/>
              <a:t>SSOGMM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6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拡張カルマンフィルタの概念図</a:t>
            </a:r>
            <a:endParaRPr kumimoji="1" lang="en-US" altLang="ja-JP" dirty="0"/>
          </a:p>
          <a:p>
            <a:r>
              <a:rPr kumimoji="1" lang="ja-JP" altLang="en-US"/>
              <a:t>再確認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8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Uva/</a:t>
            </a:r>
            <a:r>
              <a:rPr kumimoji="1" lang="en-US" altLang="ja-JP" dirty="0" err="1"/>
              <a:t>padova</a:t>
            </a:r>
            <a:r>
              <a:rPr kumimoji="1" lang="en-US" altLang="ja-JP" dirty="0"/>
              <a:t> </a:t>
            </a:r>
            <a:r>
              <a:rPr kumimoji="1" lang="en-US" altLang="ja-JP"/>
              <a:t>schematic diagram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35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1B566-3155-2324-B3DC-52719F0D9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4F39EF-093D-9749-B054-B03EE37D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C5A9D-0C86-1B2C-EC5C-92ABAFF7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A7691-E1E3-6FDF-05DC-A8B03DDC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0D991-03E6-D9FA-B463-6F0CE38B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BB79C-EC0C-37F9-5B73-73725E10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6AC8E2-235F-FA4A-856B-0C10D3983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36669-4825-939A-5275-D366133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DDE82-FF32-D2D7-E069-EB2555B9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36F4F-A1D5-FD8D-76E4-1EB5DF3B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6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4D03D0-A381-950D-A4D8-E40A23F3D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D02CDC-35B0-4FC4-B8E4-2D9A6E0D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DC739-3788-695B-5866-40D3ED67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B9073-3586-D7B1-DF30-F1AB46C7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3350B-E325-C944-77FA-3342E007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5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52077-85ED-62EE-C94E-35A6CB7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B446C7-4436-E119-2795-26045553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A8643-FF15-D6D3-50CB-DB10CFAF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50299-9A7F-DBD6-8FDF-811F9677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E93E0-9A32-FA5C-AC87-3B2F0B18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4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FBB2A-BBFF-AA79-228B-835E712D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28E30-239A-0F70-14CC-DB101F4C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86F3C-7724-819F-910B-0F838D7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971F7-90E8-2EBB-7E99-93F664E6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3CDF09-DD9A-8432-F528-E91E41B2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E3433-40CA-DD68-32E1-FBBBB14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42A5C-4766-5CB5-7522-FB526BD8F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9E56E1-F6AF-7465-818E-568F4034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423E9C-C2FF-AC6D-7F89-3A11E271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E32900-35AE-C134-D7E7-ADA86A02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E1ACB7-57B8-A999-AF57-F3DF9847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ED3B0-65A2-7632-265A-63036E5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0A4486-B387-37FB-5D73-F2DCB97E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4F4B68-4EBB-1347-4066-924D42A2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C870F5-DDC0-A88A-A33D-00299A6F4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B18E4D-343B-6D59-511A-015F80C6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8F0CAF-D08A-EC80-8C0B-9362F25C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B8FB70-084F-F6C3-2AD2-7318C20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9C809F-A059-2D97-2FF0-C59351C8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8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9750A-18C7-5C9F-6C60-FCA59B9D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15F2AB-3466-28E6-6B35-6D822C7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F35AE-22F2-7BE0-E2D4-AF764DE8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5B60A8-CA21-92BD-8A59-4D254F32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BDA032-D34B-509B-3C81-779EE57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7017B2-4F27-8ED4-686F-64CB652A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9BF997-BE86-7A28-D954-27F9463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68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0B69F-52CD-1FA6-D66A-F83B6F89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58AF34-DD03-D6AB-8BC6-60CE81F0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BB918E-19AB-A90A-0120-AA5B5E74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DAC71B-FD5D-2B29-32A5-262122BA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40926C-5654-F83C-CB96-C1D87250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66267D-31FA-C0C6-2CD5-40DC73EF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3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6D6BE-1F51-BB1F-2579-72790892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7CD6F4-8A4C-DD76-D971-E7FDA95BF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B7A7E-E3E3-BCF3-1F1B-F5CA54357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EE912E-2FDA-2806-6BCD-03762AA1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520F3D-C4FB-54FF-96AE-242829E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3FB62C-EDDA-0744-839A-685FEFEB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92AA38-E056-8357-D3D2-F3BECC2C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4C90D-F6E7-EFF8-AA6E-BEF6AEC2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65F9A-FFC1-0D2A-725B-A4851A24A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94757-3DFC-AE9A-A43E-78642E88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CF176-02C8-DE12-717C-114BCFD68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9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482A709-33DC-90C3-BF87-6345D4C44967}"/>
              </a:ext>
            </a:extLst>
          </p:cNvPr>
          <p:cNvGrpSpPr/>
          <p:nvPr/>
        </p:nvGrpSpPr>
        <p:grpSpPr>
          <a:xfrm>
            <a:off x="1816395" y="2085539"/>
            <a:ext cx="8559210" cy="2686921"/>
            <a:chOff x="3000969" y="2447527"/>
            <a:chExt cx="7642222" cy="1940603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0C0494F-4A8C-0996-8002-A80AAA355AE6}"/>
                </a:ext>
              </a:extLst>
            </p:cNvPr>
            <p:cNvSpPr/>
            <p:nvPr/>
          </p:nvSpPr>
          <p:spPr>
            <a:xfrm>
              <a:off x="4937048" y="2449892"/>
              <a:ext cx="1952849" cy="73454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Gastrointestinal</a:t>
              </a:r>
            </a:p>
            <a:p>
              <a:pPr algn="ctr"/>
              <a:r>
                <a:rPr lang="en-US" altLang="ja-JP" sz="1400" b="1" dirty="0" err="1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submodel</a:t>
              </a:r>
              <a:endParaRPr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(</a:t>
              </a:r>
              <a:r>
                <a:rPr kumimoji="1" lang="en-US" altLang="ja-JP" sz="1400" b="1" dirty="0">
                  <a:solidFill>
                    <a:srgbClr val="FF0000"/>
                  </a:solidFill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switched system</a:t>
              </a:r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ja-JP" altLang="en-US" sz="14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42DA6ED-5CC8-31B4-AFAB-4BB7CDEC9721}"/>
                </a:ext>
              </a:extLst>
            </p:cNvPr>
            <p:cNvSpPr/>
            <p:nvPr/>
          </p:nvSpPr>
          <p:spPr>
            <a:xfrm>
              <a:off x="4937048" y="3653590"/>
              <a:ext cx="1952849" cy="73454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Subcutaneous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Insulin</a:t>
              </a: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Kinetic </a:t>
              </a:r>
              <a:r>
                <a:rPr kumimoji="1" lang="en-US" altLang="ja-JP" sz="1400" b="1" dirty="0" err="1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submodel</a:t>
              </a:r>
              <a:endParaRPr kumimoji="1" lang="ja-JP" altLang="en-US" sz="14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F3269594-B716-7928-51C5-413624D58858}"/>
                </a:ext>
              </a:extLst>
            </p:cNvPr>
            <p:cNvSpPr/>
            <p:nvPr/>
          </p:nvSpPr>
          <p:spPr>
            <a:xfrm>
              <a:off x="7350268" y="3061734"/>
              <a:ext cx="1810410" cy="734532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Core </a:t>
              </a:r>
              <a:r>
                <a:rPr kumimoji="1" lang="en-US" altLang="ja-JP" sz="1400" b="1" dirty="0" err="1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submodel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(Bergman model)</a:t>
              </a:r>
              <a:endParaRPr kumimoji="1" lang="ja-JP" altLang="en-US" sz="1400" b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C858828-465F-7496-ABE6-768035F350E1}"/>
                </a:ext>
              </a:extLst>
            </p:cNvPr>
            <p:cNvCxnSpPr>
              <a:cxnSpLocks/>
            </p:cNvCxnSpPr>
            <p:nvPr/>
          </p:nvCxnSpPr>
          <p:spPr>
            <a:xfrm>
              <a:off x="3050396" y="2817162"/>
              <a:ext cx="1886652" cy="1270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58D263F-C19E-B690-DC70-589C820DA0A5}"/>
                    </a:ext>
                  </a:extLst>
                </p:cNvPr>
                <p:cNvSpPr txBox="1"/>
                <p:nvPr/>
              </p:nvSpPr>
              <p:spPr>
                <a:xfrm>
                  <a:off x="3000969" y="2461629"/>
                  <a:ext cx="8123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5C54B51D-CCC4-5A26-AEFA-FD7C3C9BD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969" y="2461629"/>
                  <a:ext cx="8123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カギ線コネクタ 9">
              <a:extLst>
                <a:ext uri="{FF2B5EF4-FFF2-40B4-BE49-F238E27FC236}">
                  <a16:creationId xmlns:a16="http://schemas.microsoft.com/office/drawing/2014/main" id="{4757BE6B-2F85-8BE4-03CA-9BC71C0BF515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6889897" y="2817162"/>
              <a:ext cx="1365576" cy="24457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4EA21ED8-89F5-5593-6E6A-949234748E68}"/>
                </a:ext>
              </a:extLst>
            </p:cNvPr>
            <p:cNvCxnSpPr>
              <a:cxnSpLocks/>
              <a:stCxn id="6" idx="3"/>
              <a:endCxn id="7" idx="2"/>
            </p:cNvCxnSpPr>
            <p:nvPr/>
          </p:nvCxnSpPr>
          <p:spPr>
            <a:xfrm flipV="1">
              <a:off x="6889897" y="3796266"/>
              <a:ext cx="1365576" cy="22459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C889EC6-D65B-6C46-1FE4-D94D13161D1A}"/>
                    </a:ext>
                  </a:extLst>
                </p:cNvPr>
                <p:cNvSpPr txBox="1"/>
                <p:nvPr/>
              </p:nvSpPr>
              <p:spPr>
                <a:xfrm>
                  <a:off x="7589471" y="2447527"/>
                  <a:ext cx="513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F99FF0D-55C5-4ECF-2F99-505147AAD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9471" y="2447527"/>
                  <a:ext cx="51334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F554ABAB-3A3C-EE16-1A60-FFA8D25965FA}"/>
                    </a:ext>
                  </a:extLst>
                </p:cNvPr>
                <p:cNvSpPr txBox="1"/>
                <p:nvPr/>
              </p:nvSpPr>
              <p:spPr>
                <a:xfrm>
                  <a:off x="7619628" y="3984791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CCA9E03-B3FB-A11B-6E43-837F144C1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628" y="3984791"/>
                  <a:ext cx="34586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CD50FD9-B33B-8B56-6B99-3A1255F32B49}"/>
                </a:ext>
              </a:extLst>
            </p:cNvPr>
            <p:cNvCxnSpPr>
              <a:cxnSpLocks/>
            </p:cNvCxnSpPr>
            <p:nvPr/>
          </p:nvCxnSpPr>
          <p:spPr>
            <a:xfrm>
              <a:off x="3050396" y="4020860"/>
              <a:ext cx="1886652" cy="1270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43F2898-AC6A-96EF-4874-E5536130AC3A}"/>
                    </a:ext>
                  </a:extLst>
                </p:cNvPr>
                <p:cNvSpPr txBox="1"/>
                <p:nvPr/>
              </p:nvSpPr>
              <p:spPr>
                <a:xfrm>
                  <a:off x="3176208" y="3631564"/>
                  <a:ext cx="46185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0B1FFBF-8BEE-8990-8E12-3F069AC84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6208" y="3631564"/>
                  <a:ext cx="461858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D551B0C-395C-153A-13C6-5FC1870773EB}"/>
                </a:ext>
              </a:extLst>
            </p:cNvPr>
            <p:cNvCxnSpPr>
              <a:cxnSpLocks/>
            </p:cNvCxnSpPr>
            <p:nvPr/>
          </p:nvCxnSpPr>
          <p:spPr>
            <a:xfrm>
              <a:off x="9160678" y="3429000"/>
              <a:ext cx="1482513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9EF371D7-E12E-6036-28D5-94588D0C63D0}"/>
                    </a:ext>
                  </a:extLst>
                </p:cNvPr>
                <p:cNvSpPr txBox="1"/>
                <p:nvPr/>
              </p:nvSpPr>
              <p:spPr>
                <a:xfrm>
                  <a:off x="9901934" y="3152001"/>
                  <a:ext cx="22172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12E6A73-63FC-A4CB-46EB-D73C50780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934" y="3152001"/>
                  <a:ext cx="221727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286" r="-476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21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143A5-65F1-7724-93E0-9FEA0E04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50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241BD-B6D3-C22E-3C0A-39D1392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3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AC84-1B4A-1DA5-B79D-891180DD8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2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7706A-DCCE-168E-3DFC-F9B8E440D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6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2FB84C-9682-461E-0DFD-7611D3D5314C}"/>
              </a:ext>
            </a:extLst>
          </p:cNvPr>
          <p:cNvGrpSpPr/>
          <p:nvPr/>
        </p:nvGrpSpPr>
        <p:grpSpPr>
          <a:xfrm>
            <a:off x="1233377" y="1842064"/>
            <a:ext cx="10118246" cy="2890558"/>
            <a:chOff x="1233377" y="1842064"/>
            <a:chExt cx="10118246" cy="2890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47D3EB1C-1A9C-EB25-CFA9-FB4AF5615C24}"/>
                    </a:ext>
                  </a:extLst>
                </p:cNvPr>
                <p:cNvSpPr/>
                <p:nvPr/>
              </p:nvSpPr>
              <p:spPr>
                <a:xfrm>
                  <a:off x="3065677" y="3751999"/>
                  <a:ext cx="2609486" cy="918114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ja-JP" altLang="en-US" sz="1400" b="1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𝑪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1400" b="1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69D0F02-96CA-8A5B-92F8-4EE63155D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677" y="3751999"/>
                  <a:ext cx="2609486" cy="9181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8A3BC156-71B6-50E8-7566-A6BDE8F7327C}"/>
                    </a:ext>
                  </a:extLst>
                </p:cNvPr>
                <p:cNvSpPr/>
                <p:nvPr/>
              </p:nvSpPr>
              <p:spPr>
                <a:xfrm>
                  <a:off x="6505744" y="3036134"/>
                  <a:ext cx="2675326" cy="628499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den>
                        </m:f>
                      </m:oMath>
                    </m:oMathPara>
                  </a14:m>
                  <a:endParaRPr kumimoji="1" lang="en-US" altLang="ja-JP" sz="1400" b="1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C1C4C8A0-438A-92C5-6B16-725A27AAD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44" y="3036134"/>
                  <a:ext cx="2675326" cy="6284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5BD5BEA-0DD0-7328-3B77-40A2A1389C87}"/>
                </a:ext>
              </a:extLst>
            </p:cNvPr>
            <p:cNvGrpSpPr/>
            <p:nvPr/>
          </p:nvGrpSpPr>
          <p:grpSpPr>
            <a:xfrm>
              <a:off x="1287550" y="1970053"/>
              <a:ext cx="4398707" cy="993758"/>
              <a:chOff x="1842493" y="1970053"/>
              <a:chExt cx="3843764" cy="735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083CF96D-DE4D-A3B8-2B77-AE6BEEBC70A9}"/>
                      </a:ext>
                    </a:extLst>
                  </p:cNvPr>
                  <p:cNvSpPr/>
                  <p:nvPr/>
                </p:nvSpPr>
                <p:spPr>
                  <a:xfrm>
                    <a:off x="3443628" y="1970053"/>
                    <a:ext cx="2242629" cy="735456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𝒎𝒆𝒂𝒍</m:t>
                                  </m:r>
                                </m:sub>
                              </m:s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))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1400" b="1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5AD82CC6-6D35-3A3B-636D-493027B17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628" y="1970053"/>
                    <a:ext cx="2242629" cy="7354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FF8CB96C-5313-79CC-73E4-F64D5E48E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493" y="2355635"/>
                <a:ext cx="1601135" cy="0"/>
              </a:xfrm>
              <a:prstGeom prst="straightConnector1">
                <a:avLst/>
              </a:prstGeom>
              <a:ln>
                <a:round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64128AF-9ADE-C197-9819-38A4B8128719}"/>
                    </a:ext>
                  </a:extLst>
                </p:cNvPr>
                <p:cNvSpPr txBox="1"/>
                <p:nvPr/>
              </p:nvSpPr>
              <p:spPr>
                <a:xfrm>
                  <a:off x="1330697" y="1986303"/>
                  <a:ext cx="909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5333BD1-5F76-6B7F-41C4-209526AC2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697" y="1986303"/>
                  <a:ext cx="9098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2329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C75FD89-EB24-9DBD-4715-741A0E86732C}"/>
                    </a:ext>
                  </a:extLst>
                </p:cNvPr>
                <p:cNvSpPr txBox="1"/>
                <p:nvPr/>
              </p:nvSpPr>
              <p:spPr>
                <a:xfrm>
                  <a:off x="7040536" y="1842064"/>
                  <a:ext cx="533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46F9C76-E0A7-1F2D-F64A-258D724F0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536" y="1842064"/>
                  <a:ext cx="53382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535" b="-1290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BC8338C-25F8-7007-3280-38F002DA667F}"/>
                    </a:ext>
                  </a:extLst>
                </p:cNvPr>
                <p:cNvSpPr txBox="1"/>
                <p:nvPr/>
              </p:nvSpPr>
              <p:spPr>
                <a:xfrm>
                  <a:off x="7307446" y="4108466"/>
                  <a:ext cx="422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E07CDC8-9CC5-27D5-3111-A530F1D7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446" y="4108466"/>
                  <a:ext cx="42221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8235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8A3EF9C5-7981-DEED-26F0-DB60C776BFA6}"/>
                </a:ext>
              </a:extLst>
            </p:cNvPr>
            <p:cNvCxnSpPr>
              <a:cxnSpLocks/>
            </p:cNvCxnSpPr>
            <p:nvPr/>
          </p:nvCxnSpPr>
          <p:spPr>
            <a:xfrm>
              <a:off x="1233377" y="4186649"/>
              <a:ext cx="1832299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E992102-BDBB-B2A1-78B5-0E71CCE05DCA}"/>
                    </a:ext>
                  </a:extLst>
                </p:cNvPr>
                <p:cNvSpPr txBox="1"/>
                <p:nvPr/>
              </p:nvSpPr>
              <p:spPr>
                <a:xfrm>
                  <a:off x="1330597" y="3894189"/>
                  <a:ext cx="517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CB7BF37-F6D4-D5DD-41CD-79F3E2600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597" y="3894189"/>
                  <a:ext cx="51727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905" r="-47619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B837CA-F72D-ED0B-B76C-5A7180821468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78" y="3199821"/>
              <a:ext cx="972000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16DFCC-4F33-F5B2-6720-654915051337}"/>
                    </a:ext>
                  </a:extLst>
                </p:cNvPr>
                <p:cNvSpPr txBox="1"/>
                <p:nvPr/>
              </p:nvSpPr>
              <p:spPr>
                <a:xfrm>
                  <a:off x="9900469" y="2837413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6732E9B-C123-854C-7A7F-766EC5E0C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469" y="2837413"/>
                  <a:ext cx="24833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390" t="-2174" r="-151220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カギ線コネクタ 14">
              <a:extLst>
                <a:ext uri="{FF2B5EF4-FFF2-40B4-BE49-F238E27FC236}">
                  <a16:creationId xmlns:a16="http://schemas.microsoft.com/office/drawing/2014/main" id="{4ECA7126-D2E6-75BB-72A7-85195756FE0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686256" y="2290322"/>
              <a:ext cx="2157151" cy="74581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385BFF90-7E9F-0D1C-E9D4-781083745E1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5686257" y="3664633"/>
              <a:ext cx="2157150" cy="36530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B56CEA21-3297-9488-FF8D-4EE56A3CE34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257" y="2696305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8E7EDF76-FF97-9687-5F26-C4DC8ED85B12}"/>
                    </a:ext>
                  </a:extLst>
                </p:cNvPr>
                <p:cNvSpPr txBox="1"/>
                <p:nvPr/>
              </p:nvSpPr>
              <p:spPr>
                <a:xfrm>
                  <a:off x="6095998" y="2395401"/>
                  <a:ext cx="4208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CBBE173-C325-5D05-53FF-28809A4BD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8" y="2395401"/>
                  <a:ext cx="4208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706" r="-44118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98E6D45-EE94-2B45-886B-B751BA18E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75163" y="4397992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FD2D169-E644-9D77-E5B8-6A07D89FE177}"/>
                    </a:ext>
                  </a:extLst>
                </p:cNvPr>
                <p:cNvSpPr txBox="1"/>
                <p:nvPr/>
              </p:nvSpPr>
              <p:spPr>
                <a:xfrm>
                  <a:off x="6014605" y="4455623"/>
                  <a:ext cx="5836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2709483-E874-1D93-76D2-53544964B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605" y="4455623"/>
                  <a:ext cx="58362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255" r="-1276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760DF16-0E47-1E59-CCC6-7EE9E2A651C9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70" y="3504921"/>
              <a:ext cx="2170553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513F8DFB-7398-DFBB-DC11-ECF6B47B7A6E}"/>
                    </a:ext>
                  </a:extLst>
                </p:cNvPr>
                <p:cNvSpPr txBox="1"/>
                <p:nvPr/>
              </p:nvSpPr>
              <p:spPr>
                <a:xfrm>
                  <a:off x="10328950" y="3590331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DC48B44A-7732-84B5-7BEA-73DCC9662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950" y="3590331"/>
                  <a:ext cx="24833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5000" r="-120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912B7AD-3DFE-E9C8-7676-1E66F6FF7660}"/>
              </a:ext>
            </a:extLst>
          </p:cNvPr>
          <p:cNvSpPr txBox="1"/>
          <p:nvPr/>
        </p:nvSpPr>
        <p:spPr>
          <a:xfrm>
            <a:off x="7900152" y="2677940"/>
            <a:ext cx="20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Brgman</a:t>
            </a:r>
            <a:r>
              <a:rPr lang="ja-JP" altLang="en-US" b="1" dirty="0"/>
              <a:t>モデル</a:t>
            </a:r>
            <a:endParaRPr kumimoji="1" lang="en-US" altLang="ja-JP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ADB9B53-9F33-8BC2-FE33-673178CCB269}"/>
              </a:ext>
            </a:extLst>
          </p:cNvPr>
          <p:cNvSpPr txBox="1"/>
          <p:nvPr/>
        </p:nvSpPr>
        <p:spPr>
          <a:xfrm>
            <a:off x="3089179" y="1572943"/>
            <a:ext cx="204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消化管サブモデル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873464F-E77A-88D1-909F-A65E943691DD}"/>
              </a:ext>
            </a:extLst>
          </p:cNvPr>
          <p:cNvSpPr txBox="1"/>
          <p:nvPr/>
        </p:nvSpPr>
        <p:spPr>
          <a:xfrm>
            <a:off x="3001865" y="3340291"/>
            <a:ext cx="35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皮下インスリン動態サブモデル</a:t>
            </a:r>
          </a:p>
        </p:txBody>
      </p:sp>
    </p:spTree>
    <p:extLst>
      <p:ext uri="{BB962C8B-B14F-4D97-AF65-F5344CB8AC3E}">
        <p14:creationId xmlns:p14="http://schemas.microsoft.com/office/powerpoint/2010/main" val="33206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A542B-48D9-21D5-952A-6E23EF93E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7473199-AB63-4EA4-B210-AAC1B30C6FF1}"/>
              </a:ext>
            </a:extLst>
          </p:cNvPr>
          <p:cNvGrpSpPr/>
          <p:nvPr/>
        </p:nvGrpSpPr>
        <p:grpSpPr>
          <a:xfrm>
            <a:off x="666038" y="1659328"/>
            <a:ext cx="11148187" cy="4051629"/>
            <a:chOff x="666038" y="1659328"/>
            <a:chExt cx="11148187" cy="4051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7D2FDAE-CE55-464D-7BF0-F7E963B7C197}"/>
                    </a:ext>
                  </a:extLst>
                </p:cNvPr>
                <p:cNvSpPr/>
                <p:nvPr/>
              </p:nvSpPr>
              <p:spPr>
                <a:xfrm>
                  <a:off x="3499086" y="1827744"/>
                  <a:ext cx="2514227" cy="101703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𝒎𝒆𝒂𝒍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))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1400" b="1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2A7E40E0-CC2F-8BB7-98FE-DAD689348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086" y="1827744"/>
                  <a:ext cx="2514227" cy="10170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8AA49C8A-B4CE-28A0-1588-9D9A2033B76A}"/>
                    </a:ext>
                  </a:extLst>
                </p:cNvPr>
                <p:cNvSpPr/>
                <p:nvPr/>
              </p:nvSpPr>
              <p:spPr>
                <a:xfrm>
                  <a:off x="2903420" y="4104434"/>
                  <a:ext cx="2782837" cy="981854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ja-JP" altLang="en-US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ja-JP" altLang="en-US" sz="1400" b="1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1400" b="1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78CB321D-C2EC-D621-582A-DEE470DBC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420" y="4104434"/>
                  <a:ext cx="2782837" cy="9818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38FDB447-6873-08E9-4629-1789361B37EE}"/>
                    </a:ext>
                  </a:extLst>
                </p:cNvPr>
                <p:cNvSpPr/>
                <p:nvPr/>
              </p:nvSpPr>
              <p:spPr>
                <a:xfrm>
                  <a:off x="6505744" y="3106002"/>
                  <a:ext cx="3382888" cy="725804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ja-JP" sz="1400" b="1" dirty="0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kumimoji="1" lang="en-US" altLang="ja-JP" sz="1400" b="1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0BEA75F0-208F-D3B5-64A2-1A68CD1DD0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44" y="3106002"/>
                  <a:ext cx="3382888" cy="7258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A7BBD-73D7-0AAF-22CE-9B3EA10A2C5A}"/>
                </a:ext>
              </a:extLst>
            </p:cNvPr>
            <p:cNvCxnSpPr>
              <a:cxnSpLocks/>
            </p:cNvCxnSpPr>
            <p:nvPr/>
          </p:nvCxnSpPr>
          <p:spPr>
            <a:xfrm>
              <a:off x="1386055" y="2327467"/>
              <a:ext cx="2113031" cy="17584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94015E1-D7AB-0705-A68D-0EA3700C53F8}"/>
                    </a:ext>
                  </a:extLst>
                </p:cNvPr>
                <p:cNvSpPr txBox="1"/>
                <p:nvPr/>
              </p:nvSpPr>
              <p:spPr>
                <a:xfrm>
                  <a:off x="1330697" y="1843994"/>
                  <a:ext cx="909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C37B6E97-CCD0-A410-24EC-28B11BACE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697" y="1843994"/>
                  <a:ext cx="9098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068" b="-1290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08C0CB9-93FD-760D-E6C0-EC8F73EFABAA}"/>
                    </a:ext>
                  </a:extLst>
                </p:cNvPr>
                <p:cNvSpPr txBox="1"/>
                <p:nvPr/>
              </p:nvSpPr>
              <p:spPr>
                <a:xfrm>
                  <a:off x="7309087" y="1659328"/>
                  <a:ext cx="533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539024E-7ACB-0B1C-E93F-C8D1F5497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087" y="1659328"/>
                  <a:ext cx="53382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535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6E85DB1-2F0C-E4CE-255C-83567CCFDD38}"/>
                    </a:ext>
                  </a:extLst>
                </p:cNvPr>
                <p:cNvSpPr txBox="1"/>
                <p:nvPr/>
              </p:nvSpPr>
              <p:spPr>
                <a:xfrm>
                  <a:off x="7311211" y="3980367"/>
                  <a:ext cx="531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319274D0-EEE3-3091-2050-7731E3849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211" y="3980367"/>
                  <a:ext cx="53169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558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BEE8332-A209-BE09-A1DD-C3124942AA5F}"/>
                </a:ext>
              </a:extLst>
            </p:cNvPr>
            <p:cNvCxnSpPr>
              <a:cxnSpLocks/>
            </p:cNvCxnSpPr>
            <p:nvPr/>
          </p:nvCxnSpPr>
          <p:spPr>
            <a:xfrm>
              <a:off x="784015" y="4601906"/>
              <a:ext cx="855921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43DC5B0-385F-9A26-495F-DC28BC3DF523}"/>
                    </a:ext>
                  </a:extLst>
                </p:cNvPr>
                <p:cNvSpPr txBox="1"/>
                <p:nvPr/>
              </p:nvSpPr>
              <p:spPr>
                <a:xfrm>
                  <a:off x="666038" y="4254912"/>
                  <a:ext cx="517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A058353-D0A2-B2B5-C47F-83BE9E65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38" y="4254912"/>
                  <a:ext cx="51727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905" t="-4545" r="-50000" b="-36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CC24EDD-08EE-AC66-D6AE-36AEADE050E3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9888632" y="3602504"/>
              <a:ext cx="819486" cy="1346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87BF951-52D7-85AE-4377-6A64385EE2EF}"/>
                    </a:ext>
                  </a:extLst>
                </p:cNvPr>
                <p:cNvSpPr txBox="1"/>
                <p:nvPr/>
              </p:nvSpPr>
              <p:spPr>
                <a:xfrm>
                  <a:off x="9970877" y="3692504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EE709A4B-0358-9653-595F-5D1114ECB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877" y="3692504"/>
                  <a:ext cx="24833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170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DDE6C38-1398-BC4E-343D-288D26D01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427" y="4689435"/>
              <a:ext cx="0" cy="843022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CDD30C4-7EB0-1F84-8CAE-3DDC9E83304D}"/>
                </a:ext>
              </a:extLst>
            </p:cNvPr>
            <p:cNvCxnSpPr>
              <a:cxnSpLocks/>
            </p:cNvCxnSpPr>
            <p:nvPr/>
          </p:nvCxnSpPr>
          <p:spPr>
            <a:xfrm>
              <a:off x="1840283" y="4601906"/>
              <a:ext cx="1056515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7ABAB6C0-93C6-4BA4-EBA8-F01CC5F7E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4427" y="450943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EB21B7D-B56E-3128-7458-7EA6C6349C4A}"/>
                    </a:ext>
                  </a:extLst>
                </p:cNvPr>
                <p:cNvSpPr txBox="1"/>
                <p:nvPr/>
              </p:nvSpPr>
              <p:spPr>
                <a:xfrm>
                  <a:off x="1734427" y="5272113"/>
                  <a:ext cx="2544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85B3D9E5-5E92-411F-8DD9-1AEA599F6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4427" y="5272113"/>
                  <a:ext cx="2544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0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E2863E2-407A-5652-0536-04F8E0AAD155}"/>
                    </a:ext>
                  </a:extLst>
                </p:cNvPr>
                <p:cNvSpPr txBox="1"/>
                <p:nvPr/>
              </p:nvSpPr>
              <p:spPr>
                <a:xfrm>
                  <a:off x="1912966" y="4289854"/>
                  <a:ext cx="61741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BB22A47F-9DE3-C4A4-4C0C-3F13CFDBF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2966" y="4289854"/>
                  <a:ext cx="61741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921" t="-4444" r="-12871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カギ線コネクタ 21">
              <a:extLst>
                <a:ext uri="{FF2B5EF4-FFF2-40B4-BE49-F238E27FC236}">
                  <a16:creationId xmlns:a16="http://schemas.microsoft.com/office/drawing/2014/main" id="{FE2AF455-B282-60DC-515F-0E0301875D3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6013313" y="2037064"/>
              <a:ext cx="2183875" cy="10689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A1E08B01-37B6-0FB0-76D4-122CDF012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8118" y="351250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6C5E36B-AA52-AC8E-92DF-469159CCF3DE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10888118" y="3602504"/>
              <a:ext cx="684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98DFC4A-EB98-DEF4-E369-306D68E145E6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10798118" y="3692504"/>
              <a:ext cx="0" cy="78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CE3E794-5E2B-E409-DD55-F85653D8EE4B}"/>
                    </a:ext>
                  </a:extLst>
                </p:cNvPr>
                <p:cNvSpPr txBox="1"/>
                <p:nvPr/>
              </p:nvSpPr>
              <p:spPr>
                <a:xfrm>
                  <a:off x="10809206" y="4199385"/>
                  <a:ext cx="3040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6AB87038-634C-9722-AAF8-2C3C68B07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206" y="4199385"/>
                  <a:ext cx="3040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9FD773E-E5B3-921F-FF8D-B6D35E345C56}"/>
                    </a:ext>
                  </a:extLst>
                </p:cNvPr>
                <p:cNvSpPr txBox="1"/>
                <p:nvPr/>
              </p:nvSpPr>
              <p:spPr>
                <a:xfrm>
                  <a:off x="11289220" y="3683206"/>
                  <a:ext cx="511101" cy="283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C563E287-F3DD-1A57-7D62-2D002B31C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9220" y="3683206"/>
                  <a:ext cx="511101" cy="283796"/>
                </a:xfrm>
                <a:prstGeom prst="rect">
                  <a:avLst/>
                </a:prstGeom>
                <a:blipFill>
                  <a:blip r:embed="rId14"/>
                  <a:stretch>
                    <a:fillRect l="-7143" t="-12500" r="-14286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51D49B-192E-F305-31F7-4CD0640B98B7}"/>
                    </a:ext>
                  </a:extLst>
                </p:cNvPr>
                <p:cNvSpPr txBox="1"/>
                <p:nvPr/>
              </p:nvSpPr>
              <p:spPr>
                <a:xfrm>
                  <a:off x="1764689" y="4698578"/>
                  <a:ext cx="2965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D84593D3-2FCD-9DF0-169F-EB39E22D6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689" y="4698578"/>
                  <a:ext cx="29655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カギ線コネクタ 28">
              <a:extLst>
                <a:ext uri="{FF2B5EF4-FFF2-40B4-BE49-F238E27FC236}">
                  <a16:creationId xmlns:a16="http://schemas.microsoft.com/office/drawing/2014/main" id="{A1E2271D-CD49-4D3D-ED31-3FAE985F7B0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686257" y="3831806"/>
              <a:ext cx="2510931" cy="5774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5F07322-BDD1-06F2-8A9B-A7A1BF2ECD75}"/>
                </a:ext>
              </a:extLst>
            </p:cNvPr>
            <p:cNvCxnSpPr/>
            <p:nvPr/>
          </p:nvCxnSpPr>
          <p:spPr>
            <a:xfrm>
              <a:off x="6024818" y="2600735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9A335B72-ECEB-94BB-B2C7-F813139377B2}"/>
                    </a:ext>
                  </a:extLst>
                </p:cNvPr>
                <p:cNvSpPr txBox="1"/>
                <p:nvPr/>
              </p:nvSpPr>
              <p:spPr>
                <a:xfrm>
                  <a:off x="6146154" y="2303472"/>
                  <a:ext cx="5783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44F2BE6-380F-FB07-0E9E-2DC4C06FC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4" y="2303472"/>
                  <a:ext cx="57830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55" t="-4348" r="-1276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D7CDB9B-F00C-3F2B-D166-08E7B2502280}"/>
                </a:ext>
              </a:extLst>
            </p:cNvPr>
            <p:cNvCxnSpPr/>
            <p:nvPr/>
          </p:nvCxnSpPr>
          <p:spPr>
            <a:xfrm>
              <a:off x="5686257" y="4837077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24ACDAC8-7158-C3ED-2959-6150BAB5A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4454" y="474707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733EBA2-D663-5EC7-848C-EF09C922F916}"/>
                </a:ext>
              </a:extLst>
            </p:cNvPr>
            <p:cNvCxnSpPr>
              <a:cxnSpLocks/>
            </p:cNvCxnSpPr>
            <p:nvPr/>
          </p:nvCxnSpPr>
          <p:spPr>
            <a:xfrm>
              <a:off x="6814454" y="4837077"/>
              <a:ext cx="905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2FB2515-C8F0-DB61-9767-01C68DA55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454" y="4927077"/>
              <a:ext cx="0" cy="78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EBB799BA-6871-89B8-A196-F0B4A54C99DB}"/>
                    </a:ext>
                  </a:extLst>
                </p:cNvPr>
                <p:cNvSpPr txBox="1"/>
                <p:nvPr/>
              </p:nvSpPr>
              <p:spPr>
                <a:xfrm>
                  <a:off x="5812340" y="4893980"/>
                  <a:ext cx="716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981702CD-9F9B-E281-02FB-DFA4BC854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340" y="4893980"/>
                  <a:ext cx="71609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897" t="-4348" r="-8621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7B167BD0-2304-028A-A7A2-44D50B957069}"/>
                    </a:ext>
                  </a:extLst>
                </p:cNvPr>
                <p:cNvSpPr txBox="1"/>
                <p:nvPr/>
              </p:nvSpPr>
              <p:spPr>
                <a:xfrm>
                  <a:off x="6875231" y="5433958"/>
                  <a:ext cx="385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496C3BD-8B13-C09D-9EDC-18FEFA88F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231" y="5433958"/>
                  <a:ext cx="38561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6452" r="-322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4ECA76E-8703-BADF-8673-69072ED8990E}"/>
                    </a:ext>
                  </a:extLst>
                </p:cNvPr>
                <p:cNvSpPr txBox="1"/>
                <p:nvPr/>
              </p:nvSpPr>
              <p:spPr>
                <a:xfrm>
                  <a:off x="7330339" y="4893979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F7B58F27-4C43-C8E6-772A-5AC1E6CDD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339" y="4893979"/>
                  <a:ext cx="29424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000" t="-4348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FD0DD48-F233-CAE1-4EC1-B2E5C377EAC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82231" y="3254150"/>
              <a:ext cx="819486" cy="1346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CDC08E9E-7454-61B4-A247-4942BC89974F}"/>
                    </a:ext>
                  </a:extLst>
                </p:cNvPr>
                <p:cNvSpPr txBox="1"/>
                <p:nvPr/>
              </p:nvSpPr>
              <p:spPr>
                <a:xfrm>
                  <a:off x="9922676" y="2858641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CC5CE93-1A13-B34A-D96B-846235A53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676" y="2858641"/>
                  <a:ext cx="24833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5000" t="-4545" r="-200000" b="-36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2BD1BB87-E12E-2F27-9308-E62EF310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3586" y="31680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58734DEE-5872-E839-BB04-9FE53EDDC446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10883586" y="3258001"/>
              <a:ext cx="90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FD97EAB2-5BB7-1B53-FB95-4E63941BB4AB}"/>
                </a:ext>
              </a:extLst>
            </p:cNvPr>
            <p:cNvCxnSpPr>
              <a:cxnSpLocks/>
            </p:cNvCxnSpPr>
            <p:nvPr/>
          </p:nvCxnSpPr>
          <p:spPr>
            <a:xfrm>
              <a:off x="10793586" y="2345051"/>
              <a:ext cx="0" cy="822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4DED4607-9091-BA13-8CB2-BA8EE029D99F}"/>
                    </a:ext>
                  </a:extLst>
                </p:cNvPr>
                <p:cNvSpPr txBox="1"/>
                <p:nvPr/>
              </p:nvSpPr>
              <p:spPr>
                <a:xfrm>
                  <a:off x="10347246" y="2234972"/>
                  <a:ext cx="385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58E61B3-47F6-171F-FB1D-D67C71917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7246" y="2234972"/>
                  <a:ext cx="38561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25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8414E3FB-0A00-9D24-CFBA-8CF54A562C6F}"/>
                    </a:ext>
                  </a:extLst>
                </p:cNvPr>
                <p:cNvSpPr txBox="1"/>
                <p:nvPr/>
              </p:nvSpPr>
              <p:spPr>
                <a:xfrm>
                  <a:off x="11230604" y="2906900"/>
                  <a:ext cx="5836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EB6C478-54CE-8272-8C54-351FDF9DC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0604" y="2906900"/>
                  <a:ext cx="583621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255" r="-1276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6EBA0-6DE8-A1B4-6D7B-7709536FB1A8}"/>
              </a:ext>
            </a:extLst>
          </p:cNvPr>
          <p:cNvSpPr txBox="1"/>
          <p:nvPr/>
        </p:nvSpPr>
        <p:spPr>
          <a:xfrm>
            <a:off x="3366245" y="1458412"/>
            <a:ext cx="204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消化管サブモデル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C766C8-AA11-7DF5-C1B8-70399F669702}"/>
              </a:ext>
            </a:extLst>
          </p:cNvPr>
          <p:cNvSpPr txBox="1"/>
          <p:nvPr/>
        </p:nvSpPr>
        <p:spPr>
          <a:xfrm>
            <a:off x="6470478" y="2749297"/>
            <a:ext cx="20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Brgman</a:t>
            </a:r>
            <a:r>
              <a:rPr lang="ja-JP" altLang="en-US" b="1" dirty="0"/>
              <a:t>モデル</a:t>
            </a:r>
            <a:endParaRPr kumimoji="1" lang="en-US" altLang="ja-JP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1231E43-F692-8E7D-3399-D5A729516FCF}"/>
              </a:ext>
            </a:extLst>
          </p:cNvPr>
          <p:cNvSpPr txBox="1"/>
          <p:nvPr/>
        </p:nvSpPr>
        <p:spPr>
          <a:xfrm>
            <a:off x="2827453" y="3678200"/>
            <a:ext cx="35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皮下インスリン動態サブモデル</a:t>
            </a:r>
          </a:p>
        </p:txBody>
      </p:sp>
    </p:spTree>
    <p:extLst>
      <p:ext uri="{BB962C8B-B14F-4D97-AF65-F5344CB8AC3E}">
        <p14:creationId xmlns:p14="http://schemas.microsoft.com/office/powerpoint/2010/main" val="28162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35C6-2FFB-6DC4-F7EB-A03D42A8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0F6252B7-095C-E644-1AAB-5507E93E3BB2}"/>
                  </a:ext>
                </a:extLst>
              </p:cNvPr>
              <p:cNvSpPr/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𝒖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ja-JP" sz="1400" b="1" dirty="0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𝑪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0F6252B7-095C-E644-1AAB-5507E93E3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4C06B6-33A0-0DFB-EC98-84A167E1993C}"/>
                  </a:ext>
                </a:extLst>
              </p:cNvPr>
              <p:cNvSpPr txBox="1"/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4C06B6-33A0-0DFB-EC98-84A167E1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blipFill>
                <a:blip r:embed="rId4"/>
                <a:stretch>
                  <a:fillRect l="-2500" r="-15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762DB50-D3B2-F38B-9EE4-390C2B2EDC1B}"/>
              </a:ext>
            </a:extLst>
          </p:cNvPr>
          <p:cNvCxnSpPr>
            <a:cxnSpLocks/>
          </p:cNvCxnSpPr>
          <p:nvPr/>
        </p:nvCxnSpPr>
        <p:spPr>
          <a:xfrm flipV="1">
            <a:off x="7129516" y="5681780"/>
            <a:ext cx="0" cy="7508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F4B9958-67C0-ABE8-EE04-876A028D66F2}"/>
                  </a:ext>
                </a:extLst>
              </p:cNvPr>
              <p:cNvSpPr txBox="1"/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F4B9958-67C0-ABE8-EE04-876A028D6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blipFill>
                <a:blip r:embed="rId5"/>
                <a:stretch>
                  <a:fillRect l="-8163" r="-14286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D21EAC-5265-47B0-CB01-7A2B4D28ED50}"/>
                  </a:ext>
                </a:extLst>
              </p:cNvPr>
              <p:cNvSpPr txBox="1"/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D21EAC-5265-47B0-CB01-7A2B4D2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blipFill>
                <a:blip r:embed="rId6"/>
                <a:stretch>
                  <a:fillRect l="-1667" t="-4348" r="-10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C23108E-42CF-DEF3-4A81-9EADD34E93C7}"/>
                  </a:ext>
                </a:extLst>
              </p:cNvPr>
              <p:cNvSpPr txBox="1"/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C23108E-42CF-DEF3-4A81-9EADD34E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blipFill>
                <a:blip r:embed="rId7"/>
                <a:stretch>
                  <a:fillRect l="-8000" r="-12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6325C-3133-05B4-E2C9-C3693BDAD76B}"/>
                  </a:ext>
                </a:extLst>
              </p:cNvPr>
              <p:cNvSpPr txBox="1"/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6325C-3133-05B4-E2C9-C3693BDA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blipFill>
                <a:blip r:embed="rId8"/>
                <a:stretch>
                  <a:fillRect l="-7692" t="-13043" r="-153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6DE83A2-B779-411A-5928-AEFE1A82B4D8}"/>
                  </a:ext>
                </a:extLst>
              </p:cNvPr>
              <p:cNvSpPr txBox="1"/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6DE83A2-B779-411A-5928-AEFE1A82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blipFill>
                <a:blip r:embed="rId9"/>
                <a:stretch>
                  <a:fillRect l="-7143" r="-1190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5E864A-F770-C0E3-FB81-0863306B9C23}"/>
                  </a:ext>
                </a:extLst>
              </p:cNvPr>
              <p:cNvSpPr txBox="1"/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5E864A-F770-C0E3-FB81-0863306B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blipFill>
                <a:blip r:embed="rId10"/>
                <a:stretch>
                  <a:fillRect l="-3333" r="-10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A109669-7CF8-48FD-CA89-6B7B9E9BB5DF}"/>
              </a:ext>
            </a:extLst>
          </p:cNvPr>
          <p:cNvCxnSpPr>
            <a:cxnSpLocks/>
          </p:cNvCxnSpPr>
          <p:nvPr/>
        </p:nvCxnSpPr>
        <p:spPr>
          <a:xfrm>
            <a:off x="1800105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6E5A9B-E1F9-2B64-28BD-12075E7644E0}"/>
              </a:ext>
            </a:extLst>
          </p:cNvPr>
          <p:cNvCxnSpPr>
            <a:cxnSpLocks/>
          </p:cNvCxnSpPr>
          <p:nvPr/>
        </p:nvCxnSpPr>
        <p:spPr>
          <a:xfrm>
            <a:off x="2297646" y="2129442"/>
            <a:ext cx="0" cy="291589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C068F64-EDA5-6581-1055-5B57FF413F1D}"/>
              </a:ext>
            </a:extLst>
          </p:cNvPr>
          <p:cNvCxnSpPr>
            <a:cxnSpLocks/>
          </p:cNvCxnSpPr>
          <p:nvPr/>
        </p:nvCxnSpPr>
        <p:spPr>
          <a:xfrm>
            <a:off x="3536319" y="5046338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FEA2BF-BEA8-7B55-63C7-EA3BA9746AFF}"/>
              </a:ext>
            </a:extLst>
          </p:cNvPr>
          <p:cNvCxnSpPr>
            <a:cxnSpLocks/>
          </p:cNvCxnSpPr>
          <p:nvPr/>
        </p:nvCxnSpPr>
        <p:spPr>
          <a:xfrm>
            <a:off x="2312636" y="5046337"/>
            <a:ext cx="48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5D8930B-9FD7-8287-89CB-30C1C76AF876}"/>
              </a:ext>
            </a:extLst>
          </p:cNvPr>
          <p:cNvCxnSpPr/>
          <p:nvPr/>
        </p:nvCxnSpPr>
        <p:spPr>
          <a:xfrm flipV="1">
            <a:off x="3164503" y="4872118"/>
            <a:ext cx="356826" cy="17421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72FEB74-967E-6747-87F1-7433DFFD2A96}"/>
              </a:ext>
            </a:extLst>
          </p:cNvPr>
          <p:cNvCxnSpPr>
            <a:cxnSpLocks/>
          </p:cNvCxnSpPr>
          <p:nvPr/>
        </p:nvCxnSpPr>
        <p:spPr>
          <a:xfrm>
            <a:off x="2738805" y="5049461"/>
            <a:ext cx="42569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111C879-76B1-53D7-068E-1455961A2733}"/>
              </a:ext>
            </a:extLst>
          </p:cNvPr>
          <p:cNvCxnSpPr>
            <a:cxnSpLocks/>
          </p:cNvCxnSpPr>
          <p:nvPr/>
        </p:nvCxnSpPr>
        <p:spPr>
          <a:xfrm>
            <a:off x="1800105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DFCC31C-10DA-FC4C-CD0C-DC727B3B3D68}"/>
              </a:ext>
            </a:extLst>
          </p:cNvPr>
          <p:cNvCxnSpPr>
            <a:cxnSpLocks/>
          </p:cNvCxnSpPr>
          <p:nvPr/>
        </p:nvCxnSpPr>
        <p:spPr>
          <a:xfrm>
            <a:off x="6919812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3134CA9-DE70-0A26-A612-8C8C985FAA00}"/>
              </a:ext>
            </a:extLst>
          </p:cNvPr>
          <p:cNvCxnSpPr>
            <a:cxnSpLocks/>
          </p:cNvCxnSpPr>
          <p:nvPr/>
        </p:nvCxnSpPr>
        <p:spPr>
          <a:xfrm>
            <a:off x="6919812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61BA621-9AD6-75E7-D9CC-1890015B6CBA}"/>
              </a:ext>
            </a:extLst>
          </p:cNvPr>
          <p:cNvCxnSpPr>
            <a:cxnSpLocks/>
          </p:cNvCxnSpPr>
          <p:nvPr/>
        </p:nvCxnSpPr>
        <p:spPr>
          <a:xfrm>
            <a:off x="7377033" y="2109430"/>
            <a:ext cx="0" cy="7452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11CCDC-7CD2-4EDC-5E18-0B1737DED7C6}"/>
              </a:ext>
            </a:extLst>
          </p:cNvPr>
          <p:cNvCxnSpPr>
            <a:cxnSpLocks/>
          </p:cNvCxnSpPr>
          <p:nvPr/>
        </p:nvCxnSpPr>
        <p:spPr>
          <a:xfrm flipH="1">
            <a:off x="5833882" y="2843060"/>
            <a:ext cx="1543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4FA99-D61B-C0CB-21A4-5A8FC07F05B0}"/>
              </a:ext>
            </a:extLst>
          </p:cNvPr>
          <p:cNvCxnSpPr>
            <a:cxnSpLocks/>
          </p:cNvCxnSpPr>
          <p:nvPr/>
        </p:nvCxnSpPr>
        <p:spPr>
          <a:xfrm flipH="1">
            <a:off x="5475067" y="2843060"/>
            <a:ext cx="35881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1E355C7-9024-BA38-867D-69FD2BE22B8D}"/>
              </a:ext>
            </a:extLst>
          </p:cNvPr>
          <p:cNvCxnSpPr>
            <a:cxnSpLocks/>
          </p:cNvCxnSpPr>
          <p:nvPr/>
        </p:nvCxnSpPr>
        <p:spPr>
          <a:xfrm flipH="1" flipV="1">
            <a:off x="5104677" y="2660759"/>
            <a:ext cx="370390" cy="18230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1CA9FA-77AF-9277-F057-1835BCE3C14A}"/>
              </a:ext>
            </a:extLst>
          </p:cNvPr>
          <p:cNvCxnSpPr>
            <a:cxnSpLocks/>
          </p:cNvCxnSpPr>
          <p:nvPr/>
        </p:nvCxnSpPr>
        <p:spPr>
          <a:xfrm flipH="1">
            <a:off x="3762014" y="2854634"/>
            <a:ext cx="1250066" cy="0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5D2FC5B-72E5-FF31-B08E-A553E18A33BD}"/>
              </a:ext>
            </a:extLst>
          </p:cNvPr>
          <p:cNvCxnSpPr>
            <a:cxnSpLocks/>
          </p:cNvCxnSpPr>
          <p:nvPr/>
        </p:nvCxnSpPr>
        <p:spPr>
          <a:xfrm flipV="1">
            <a:off x="3743520" y="2854634"/>
            <a:ext cx="18494" cy="1285471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18D4156-48B4-EAB9-5EF0-4CCF90C92FB6}"/>
              </a:ext>
            </a:extLst>
          </p:cNvPr>
          <p:cNvCxnSpPr>
            <a:cxnSpLocks/>
          </p:cNvCxnSpPr>
          <p:nvPr/>
        </p:nvCxnSpPr>
        <p:spPr>
          <a:xfrm>
            <a:off x="3749685" y="4140105"/>
            <a:ext cx="939055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650015F-D18C-2D79-BB7A-976543FE7772}"/>
                  </a:ext>
                </a:extLst>
              </p:cNvPr>
              <p:cNvSpPr txBox="1"/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650015F-D18C-2D79-BB7A-976543FE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blipFill>
                <a:blip r:embed="rId11"/>
                <a:stretch>
                  <a:fillRect l="-7143" t="-4545" r="-14286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737441F-7AA5-467F-3E89-4F0CFBB4AA4E}"/>
              </a:ext>
            </a:extLst>
          </p:cNvPr>
          <p:cNvCxnSpPr>
            <a:cxnSpLocks/>
          </p:cNvCxnSpPr>
          <p:nvPr/>
        </p:nvCxnSpPr>
        <p:spPr>
          <a:xfrm>
            <a:off x="10320454" y="4659610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784301F-0DD2-F2CF-BA0A-853318B39C3E}"/>
              </a:ext>
            </a:extLst>
          </p:cNvPr>
          <p:cNvGrpSpPr/>
          <p:nvPr/>
        </p:nvGrpSpPr>
        <p:grpSpPr>
          <a:xfrm>
            <a:off x="4683414" y="3455568"/>
            <a:ext cx="5633658" cy="2226212"/>
            <a:chOff x="4683414" y="3455568"/>
            <a:chExt cx="5633658" cy="2226212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912F801-AA65-10C9-7546-3FEEB873B96D}"/>
                </a:ext>
              </a:extLst>
            </p:cNvPr>
            <p:cNvGrpSpPr/>
            <p:nvPr/>
          </p:nvGrpSpPr>
          <p:grpSpPr>
            <a:xfrm>
              <a:off x="4683414" y="3455568"/>
              <a:ext cx="5633658" cy="2226212"/>
              <a:chOff x="4075607" y="3365817"/>
              <a:chExt cx="6246056" cy="2226212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71EABF9-0BE3-FB18-3448-DF958C02090B}"/>
                  </a:ext>
                </a:extLst>
              </p:cNvPr>
              <p:cNvSpPr/>
              <p:nvPr/>
            </p:nvSpPr>
            <p:spPr>
              <a:xfrm>
                <a:off x="4075607" y="3365817"/>
                <a:ext cx="6246056" cy="2226212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A22CA85D-B898-C5B2-0072-AC615D89DCEF}"/>
                      </a:ext>
                    </a:extLst>
                  </p:cNvPr>
                  <p:cNvSpPr/>
                  <p:nvPr/>
                </p:nvSpPr>
                <p:spPr>
                  <a:xfrm>
                    <a:off x="4357733" y="4204362"/>
                    <a:ext cx="2335906" cy="870681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𝒖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ja-JP" altLang="en-US" sz="1000" b="1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100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2DF8C08-6926-AB7C-B3C6-A2B64B29C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733" y="4204362"/>
                    <a:ext cx="2335906" cy="87068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05AEF9DA-5130-2DDA-2C9E-8391B7A27B5E}"/>
                      </a:ext>
                    </a:extLst>
                  </p:cNvPr>
                  <p:cNvSpPr/>
                  <p:nvPr/>
                </p:nvSpPr>
                <p:spPr>
                  <a:xfrm>
                    <a:off x="7270686" y="4289315"/>
                    <a:ext cx="2978925" cy="704266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𝟑𝟏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ja-JP" sz="1000" b="1" dirty="0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1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𝑮</m:t>
                                  </m:r>
                                </m:e>
                              </m:acc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en-US" altLang="ja-JP" sz="100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82A1D165-BF42-F0A9-CAD2-EEFDAB891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0686" y="4289315"/>
                    <a:ext cx="2978925" cy="7042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48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D3C0BA00-4C47-194E-1755-742772FAF947}"/>
                      </a:ext>
                    </a:extLst>
                  </p:cNvPr>
                  <p:cNvSpPr txBox="1"/>
                  <p:nvPr/>
                </p:nvSpPr>
                <p:spPr>
                  <a:xfrm>
                    <a:off x="6735426" y="4360816"/>
                    <a:ext cx="408290" cy="266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1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ja-JP" altLang="en-US" sz="11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EFB0CF27-ED44-AED3-1FD0-0CB2B3C723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5426" y="4360816"/>
                    <a:ext cx="408290" cy="2664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2273" r="-30000" b="-45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8BFE62F-C5A2-44F1-2682-B9DBE984D263}"/>
                  </a:ext>
                </a:extLst>
              </p:cNvPr>
              <p:cNvSpPr txBox="1"/>
              <p:nvPr/>
            </p:nvSpPr>
            <p:spPr>
              <a:xfrm>
                <a:off x="4230590" y="3925475"/>
                <a:ext cx="25597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/>
                  <a:t>皮下インスリン動態サブモデル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BD78E70-B75C-188E-5E8C-3840BC807830}"/>
                  </a:ext>
                </a:extLst>
              </p:cNvPr>
              <p:cNvSpPr txBox="1"/>
              <p:nvPr/>
            </p:nvSpPr>
            <p:spPr>
              <a:xfrm>
                <a:off x="7488358" y="4056280"/>
                <a:ext cx="155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/>
                  <a:t>Brgman</a:t>
                </a:r>
                <a:r>
                  <a:rPr lang="ja-JP" altLang="en-US" sz="1100" b="1" dirty="0"/>
                  <a:t>モデル</a:t>
                </a:r>
                <a:endParaRPr kumimoji="1" lang="en-US" altLang="ja-JP" sz="1100" b="1" dirty="0"/>
              </a:p>
            </p:txBody>
          </p:sp>
        </p:grp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9312722-2D43-70E9-2C6E-18B542B9364E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7044760" y="4729454"/>
              <a:ext cx="520470" cy="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00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EFCD1-9984-6591-8186-F36F919DA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8371B8D-D58F-10D7-EDEE-3BA844451D74}"/>
                  </a:ext>
                </a:extLst>
              </p:cNvPr>
              <p:cNvSpPr/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Hiragino Kaku Gothic ProN W3" panose="020B0300000000000000" pitchFamily="34" charset="-128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𝒇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))</m:t>
                            </m:r>
                          </m:e>
                        </m:mr>
                        <m:m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𝑮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𝑪𝒙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8371B8D-D58F-10D7-EDEE-3BA844451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9AD490-E147-9DD4-95F9-EA0D5A94C625}"/>
                  </a:ext>
                </a:extLst>
              </p:cNvPr>
              <p:cNvSpPr txBox="1"/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9AD490-E147-9DD4-95F9-EA0D5A94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blipFill>
                <a:blip r:embed="rId4"/>
                <a:stretch>
                  <a:fillRect l="-2500" r="-15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F885B0F-1982-516C-578F-8722C8AE1FDD}"/>
              </a:ext>
            </a:extLst>
          </p:cNvPr>
          <p:cNvCxnSpPr>
            <a:cxnSpLocks/>
          </p:cNvCxnSpPr>
          <p:nvPr/>
        </p:nvCxnSpPr>
        <p:spPr>
          <a:xfrm flipV="1">
            <a:off x="7129516" y="5681780"/>
            <a:ext cx="0" cy="7508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EB7C6A-0DF4-494C-235A-0F8A347DAC0C}"/>
                  </a:ext>
                </a:extLst>
              </p:cNvPr>
              <p:cNvSpPr txBox="1"/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EB7C6A-0DF4-494C-235A-0F8A347D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blipFill>
                <a:blip r:embed="rId5"/>
                <a:stretch>
                  <a:fillRect l="-8163" r="-14286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5DEEB3-9766-7D8B-3435-AC2B0A73FD79}"/>
                  </a:ext>
                </a:extLst>
              </p:cNvPr>
              <p:cNvSpPr txBox="1"/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5DEEB3-9766-7D8B-3435-AC2B0A73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blipFill>
                <a:blip r:embed="rId6"/>
                <a:stretch>
                  <a:fillRect l="-1667" t="-4348" r="-10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EB0BB9-0AD5-AD5B-45BF-A95596942C02}"/>
                  </a:ext>
                </a:extLst>
              </p:cNvPr>
              <p:cNvSpPr txBox="1"/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EB0BB9-0AD5-AD5B-45BF-A9559694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blipFill>
                <a:blip r:embed="rId7"/>
                <a:stretch>
                  <a:fillRect l="-8000" r="-12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0AB50A-4C42-896D-062B-E53DEB944233}"/>
                  </a:ext>
                </a:extLst>
              </p:cNvPr>
              <p:cNvSpPr txBox="1"/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0AB50A-4C42-896D-062B-E53DEB944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blipFill>
                <a:blip r:embed="rId8"/>
                <a:stretch>
                  <a:fillRect l="-7692" t="-13043" r="-153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FABD4E-3C03-B14F-C990-D818E82B3A5A}"/>
                  </a:ext>
                </a:extLst>
              </p:cNvPr>
              <p:cNvSpPr txBox="1"/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FABD4E-3C03-B14F-C990-D818E82B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blipFill>
                <a:blip r:embed="rId9"/>
                <a:stretch>
                  <a:fillRect l="-7143" r="-1190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0E155E-9024-02E4-8067-1D92A5B8D5EF}"/>
                  </a:ext>
                </a:extLst>
              </p:cNvPr>
              <p:cNvSpPr txBox="1"/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0E155E-9024-02E4-8067-1D92A5B8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blipFill>
                <a:blip r:embed="rId10"/>
                <a:stretch>
                  <a:fillRect l="-3333" r="-10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ED33AF0-B861-DA86-8CE1-7A4AA5E46493}"/>
              </a:ext>
            </a:extLst>
          </p:cNvPr>
          <p:cNvCxnSpPr>
            <a:cxnSpLocks/>
          </p:cNvCxnSpPr>
          <p:nvPr/>
        </p:nvCxnSpPr>
        <p:spPr>
          <a:xfrm>
            <a:off x="1800105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A55E043-DF96-5EDB-5C25-980D5086E694}"/>
              </a:ext>
            </a:extLst>
          </p:cNvPr>
          <p:cNvCxnSpPr>
            <a:cxnSpLocks/>
          </p:cNvCxnSpPr>
          <p:nvPr/>
        </p:nvCxnSpPr>
        <p:spPr>
          <a:xfrm>
            <a:off x="2297646" y="2129442"/>
            <a:ext cx="0" cy="291589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CF1033C-7E51-DE1B-CF61-677E65BD0C6E}"/>
              </a:ext>
            </a:extLst>
          </p:cNvPr>
          <p:cNvCxnSpPr>
            <a:cxnSpLocks/>
          </p:cNvCxnSpPr>
          <p:nvPr/>
        </p:nvCxnSpPr>
        <p:spPr>
          <a:xfrm>
            <a:off x="3536319" y="5046338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42BD91-498D-1812-9F54-8B1438DE13EB}"/>
              </a:ext>
            </a:extLst>
          </p:cNvPr>
          <p:cNvCxnSpPr>
            <a:cxnSpLocks/>
          </p:cNvCxnSpPr>
          <p:nvPr/>
        </p:nvCxnSpPr>
        <p:spPr>
          <a:xfrm>
            <a:off x="2312636" y="5046337"/>
            <a:ext cx="48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803BCF7-CF52-BAF9-2E69-539AC774AD84}"/>
              </a:ext>
            </a:extLst>
          </p:cNvPr>
          <p:cNvCxnSpPr/>
          <p:nvPr/>
        </p:nvCxnSpPr>
        <p:spPr>
          <a:xfrm flipV="1">
            <a:off x="3164503" y="4872118"/>
            <a:ext cx="356826" cy="17421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665878-F27A-D110-258F-660B374A9AEF}"/>
              </a:ext>
            </a:extLst>
          </p:cNvPr>
          <p:cNvCxnSpPr>
            <a:cxnSpLocks/>
          </p:cNvCxnSpPr>
          <p:nvPr/>
        </p:nvCxnSpPr>
        <p:spPr>
          <a:xfrm>
            <a:off x="2738805" y="5049461"/>
            <a:ext cx="42569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6384BC-C0C2-30FE-777A-C69C45C46FA5}"/>
              </a:ext>
            </a:extLst>
          </p:cNvPr>
          <p:cNvCxnSpPr>
            <a:cxnSpLocks/>
          </p:cNvCxnSpPr>
          <p:nvPr/>
        </p:nvCxnSpPr>
        <p:spPr>
          <a:xfrm>
            <a:off x="1800105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D0142F2-B0B7-1ACA-49B5-C0448A441A3D}"/>
              </a:ext>
            </a:extLst>
          </p:cNvPr>
          <p:cNvCxnSpPr>
            <a:cxnSpLocks/>
          </p:cNvCxnSpPr>
          <p:nvPr/>
        </p:nvCxnSpPr>
        <p:spPr>
          <a:xfrm>
            <a:off x="6919812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4A7417F-51B9-3012-5B47-249461D1235B}"/>
              </a:ext>
            </a:extLst>
          </p:cNvPr>
          <p:cNvCxnSpPr>
            <a:cxnSpLocks/>
          </p:cNvCxnSpPr>
          <p:nvPr/>
        </p:nvCxnSpPr>
        <p:spPr>
          <a:xfrm>
            <a:off x="6919812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C706184-0346-7CA1-D1C0-CCEDAEE22003}"/>
              </a:ext>
            </a:extLst>
          </p:cNvPr>
          <p:cNvCxnSpPr>
            <a:cxnSpLocks/>
          </p:cNvCxnSpPr>
          <p:nvPr/>
        </p:nvCxnSpPr>
        <p:spPr>
          <a:xfrm>
            <a:off x="7377033" y="2109430"/>
            <a:ext cx="0" cy="7452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8056895-7C6A-97B2-7AC5-058A2F73884C}"/>
              </a:ext>
            </a:extLst>
          </p:cNvPr>
          <p:cNvCxnSpPr>
            <a:cxnSpLocks/>
          </p:cNvCxnSpPr>
          <p:nvPr/>
        </p:nvCxnSpPr>
        <p:spPr>
          <a:xfrm flipH="1">
            <a:off x="5833882" y="2843060"/>
            <a:ext cx="1543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70C1733-FFDA-1DD5-47EB-BC7D4BC4B2FC}"/>
              </a:ext>
            </a:extLst>
          </p:cNvPr>
          <p:cNvCxnSpPr>
            <a:cxnSpLocks/>
          </p:cNvCxnSpPr>
          <p:nvPr/>
        </p:nvCxnSpPr>
        <p:spPr>
          <a:xfrm flipH="1">
            <a:off x="5475067" y="2843060"/>
            <a:ext cx="35881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D0D2A5-50E0-CB73-E272-586693D3E0B7}"/>
              </a:ext>
            </a:extLst>
          </p:cNvPr>
          <p:cNvCxnSpPr>
            <a:cxnSpLocks/>
          </p:cNvCxnSpPr>
          <p:nvPr/>
        </p:nvCxnSpPr>
        <p:spPr>
          <a:xfrm flipH="1" flipV="1">
            <a:off x="5104677" y="2660759"/>
            <a:ext cx="370390" cy="18230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E6A15D7-3694-EF69-3CD4-3C6F3033A6D2}"/>
              </a:ext>
            </a:extLst>
          </p:cNvPr>
          <p:cNvCxnSpPr>
            <a:cxnSpLocks/>
          </p:cNvCxnSpPr>
          <p:nvPr/>
        </p:nvCxnSpPr>
        <p:spPr>
          <a:xfrm flipH="1">
            <a:off x="3762014" y="2854634"/>
            <a:ext cx="1250066" cy="0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D334943-E208-8E38-DCA7-D9DF84D8DEC0}"/>
              </a:ext>
            </a:extLst>
          </p:cNvPr>
          <p:cNvCxnSpPr>
            <a:cxnSpLocks/>
          </p:cNvCxnSpPr>
          <p:nvPr/>
        </p:nvCxnSpPr>
        <p:spPr>
          <a:xfrm flipV="1">
            <a:off x="3743520" y="2854634"/>
            <a:ext cx="18494" cy="1285471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AC051BC-4D4A-7249-1AFE-352DB8AB0129}"/>
              </a:ext>
            </a:extLst>
          </p:cNvPr>
          <p:cNvCxnSpPr>
            <a:cxnSpLocks/>
          </p:cNvCxnSpPr>
          <p:nvPr/>
        </p:nvCxnSpPr>
        <p:spPr>
          <a:xfrm>
            <a:off x="3749685" y="4140105"/>
            <a:ext cx="939055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5E4E74C-1454-88BB-4743-F87F6A54F6FE}"/>
                  </a:ext>
                </a:extLst>
              </p:cNvPr>
              <p:cNvSpPr txBox="1"/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5E4E74C-1454-88BB-4743-F87F6A54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blipFill>
                <a:blip r:embed="rId11"/>
                <a:stretch>
                  <a:fillRect l="-7143" t="-4545" r="-14286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5A7DD4-CC81-E807-269A-92309B26B73C}"/>
              </a:ext>
            </a:extLst>
          </p:cNvPr>
          <p:cNvCxnSpPr>
            <a:cxnSpLocks/>
          </p:cNvCxnSpPr>
          <p:nvPr/>
        </p:nvCxnSpPr>
        <p:spPr>
          <a:xfrm>
            <a:off x="10320454" y="4659610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CFF90-F3E9-580B-512F-677555FD8DDF}"/>
              </a:ext>
            </a:extLst>
          </p:cNvPr>
          <p:cNvGrpSpPr/>
          <p:nvPr/>
        </p:nvGrpSpPr>
        <p:grpSpPr>
          <a:xfrm>
            <a:off x="4683414" y="3455568"/>
            <a:ext cx="5633658" cy="2226212"/>
            <a:chOff x="4683414" y="3455568"/>
            <a:chExt cx="5633658" cy="2226212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F0D565A7-4635-C8D0-33A0-B21EAF425384}"/>
                </a:ext>
              </a:extLst>
            </p:cNvPr>
            <p:cNvGrpSpPr/>
            <p:nvPr/>
          </p:nvGrpSpPr>
          <p:grpSpPr>
            <a:xfrm>
              <a:off x="4683414" y="3455568"/>
              <a:ext cx="5633658" cy="2226212"/>
              <a:chOff x="4075607" y="3365817"/>
              <a:chExt cx="6246056" cy="2226212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F3BD05A-3430-8B76-E812-C9B7DFA4EE3B}"/>
                  </a:ext>
                </a:extLst>
              </p:cNvPr>
              <p:cNvSpPr/>
              <p:nvPr/>
            </p:nvSpPr>
            <p:spPr>
              <a:xfrm>
                <a:off x="4075607" y="3365817"/>
                <a:ext cx="6246056" cy="2226212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55481B94-8477-852B-13B7-C97952576B00}"/>
                      </a:ext>
                    </a:extLst>
                  </p:cNvPr>
                  <p:cNvSpPr/>
                  <p:nvPr/>
                </p:nvSpPr>
                <p:spPr>
                  <a:xfrm>
                    <a:off x="4196384" y="4213493"/>
                    <a:ext cx="2335906" cy="870681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𝒖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ja-JP" altLang="en-US" sz="1000" b="1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100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2DF8C08-6926-AB7C-B3C6-A2B64B29C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6384" y="4213493"/>
                    <a:ext cx="2335906" cy="87068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67" r="-1183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D7C80962-E061-FEC9-5973-82AF7E863B50}"/>
                      </a:ext>
                    </a:extLst>
                  </p:cNvPr>
                  <p:cNvSpPr/>
                  <p:nvPr/>
                </p:nvSpPr>
                <p:spPr>
                  <a:xfrm>
                    <a:off x="7097987" y="4289315"/>
                    <a:ext cx="3105895" cy="719038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9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95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𝟑𝟏</m:t>
                                  </m:r>
                                </m:sub>
                              </m:sSub>
                              <m:r>
                                <a:rPr lang="en-US" altLang="ja-JP" sz="9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ja-JP" sz="950" b="1" dirty="0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95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95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𝑮</m:t>
                                  </m:r>
                                </m:e>
                              </m:acc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en-US" altLang="ja-JP" sz="95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82A1D165-BF42-F0A9-CAD2-EEFDAB891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7987" y="4289315"/>
                    <a:ext cx="3105895" cy="71903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D8B38CE0-5135-C910-40D9-620AD273E7A1}"/>
                      </a:ext>
                    </a:extLst>
                  </p:cNvPr>
                  <p:cNvSpPr txBox="1"/>
                  <p:nvPr/>
                </p:nvSpPr>
                <p:spPr>
                  <a:xfrm>
                    <a:off x="6501196" y="4379128"/>
                    <a:ext cx="408290" cy="266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1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ja-JP" altLang="en-US" sz="11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EFB0CF27-ED44-AED3-1FD0-0CB2B3C723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1196" y="4379128"/>
                    <a:ext cx="408290" cy="2664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5806" b="-45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8EEE544-C1B6-9270-0BF0-93F83A2FE6CC}"/>
                  </a:ext>
                </a:extLst>
              </p:cNvPr>
              <p:cNvSpPr txBox="1"/>
              <p:nvPr/>
            </p:nvSpPr>
            <p:spPr>
              <a:xfrm>
                <a:off x="4230590" y="3925475"/>
                <a:ext cx="25597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/>
                  <a:t>皮下インスリン動態サブモデル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DB280B-5104-6344-EA73-1FD04A60584D}"/>
                  </a:ext>
                </a:extLst>
              </p:cNvPr>
              <p:cNvSpPr txBox="1"/>
              <p:nvPr/>
            </p:nvSpPr>
            <p:spPr>
              <a:xfrm>
                <a:off x="7488358" y="4056280"/>
                <a:ext cx="155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/>
                  <a:t>Brgman</a:t>
                </a:r>
                <a:r>
                  <a:rPr lang="ja-JP" altLang="en-US" sz="1100" b="1" dirty="0"/>
                  <a:t>モデル</a:t>
                </a:r>
                <a:endParaRPr kumimoji="1" lang="en-US" altLang="ja-JP" sz="1100" b="1" dirty="0"/>
              </a:p>
            </p:txBody>
          </p:sp>
        </p:grp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81B13D2F-0593-E5B6-07F3-77DF1CDF2C89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899230" y="4738585"/>
              <a:ext cx="5102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87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FD82-B382-91EE-6AC9-45F2BED85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0511A5A-01AA-A735-FC51-A662A811494C}"/>
                  </a:ext>
                </a:extLst>
              </p:cNvPr>
              <p:cNvSpPr/>
              <p:nvPr/>
            </p:nvSpPr>
            <p:spPr>
              <a:xfrm>
                <a:off x="2923980" y="3429000"/>
                <a:ext cx="2791297" cy="710102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])</m:t>
                            </m:r>
                          </m:e>
                        </m:mr>
                        <m:mr>
                          <m:e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𝑪𝒙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0511A5A-01AA-A735-FC51-A662A8114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80" y="3429000"/>
                <a:ext cx="2791297" cy="710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E0AFA6-E04D-2EE4-1510-C083DABF8710}"/>
              </a:ext>
            </a:extLst>
          </p:cNvPr>
          <p:cNvSpPr/>
          <p:nvPr/>
        </p:nvSpPr>
        <p:spPr>
          <a:xfrm>
            <a:off x="7001024" y="2813538"/>
            <a:ext cx="2227383" cy="111322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拡張カルマンフィルタ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E502819-0DE3-235E-9EC4-7FAFA2D547C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94817" y="3786089"/>
            <a:ext cx="141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80C1118-AF06-22C2-35DE-2C05002A9EB1}"/>
                  </a:ext>
                </a:extLst>
              </p:cNvPr>
              <p:cNvSpPr txBox="1"/>
              <p:nvPr/>
            </p:nvSpPr>
            <p:spPr>
              <a:xfrm>
                <a:off x="894817" y="3469045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80C1118-AF06-22C2-35DE-2C05002A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7" y="3469045"/>
                <a:ext cx="755528" cy="276999"/>
              </a:xfrm>
              <a:prstGeom prst="rect">
                <a:avLst/>
              </a:prstGeom>
              <a:blipFill>
                <a:blip r:embed="rId4"/>
                <a:stretch>
                  <a:fillRect l="-3279" t="-4348" r="-8197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C92A276-0178-BCC4-51BA-0FFF01F92971}"/>
              </a:ext>
            </a:extLst>
          </p:cNvPr>
          <p:cNvCxnSpPr>
            <a:cxnSpLocks/>
          </p:cNvCxnSpPr>
          <p:nvPr/>
        </p:nvCxnSpPr>
        <p:spPr>
          <a:xfrm flipV="1">
            <a:off x="1992964" y="3031511"/>
            <a:ext cx="0" cy="75457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941E0CB-6ECA-C934-09F6-8FF9B2D6A688}"/>
              </a:ext>
            </a:extLst>
          </p:cNvPr>
          <p:cNvCxnSpPr>
            <a:cxnSpLocks/>
          </p:cNvCxnSpPr>
          <p:nvPr/>
        </p:nvCxnSpPr>
        <p:spPr>
          <a:xfrm>
            <a:off x="1992963" y="3031510"/>
            <a:ext cx="50080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円/楕円 79">
            <a:extLst>
              <a:ext uri="{FF2B5EF4-FFF2-40B4-BE49-F238E27FC236}">
                <a16:creationId xmlns:a16="http://schemas.microsoft.com/office/drawing/2014/main" id="{8B44378C-24BE-D20A-7A8F-DD67E533CF4D}"/>
              </a:ext>
            </a:extLst>
          </p:cNvPr>
          <p:cNvSpPr>
            <a:spLocks noChangeAspect="1"/>
          </p:cNvSpPr>
          <p:nvPr/>
        </p:nvSpPr>
        <p:spPr>
          <a:xfrm>
            <a:off x="2309842" y="36960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9E68C73-BF2A-F96F-AAE5-EBB11313297C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2489842" y="3784051"/>
            <a:ext cx="434138" cy="2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3F66D77-906B-2028-896B-A3C7A250EE4C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399842" y="3876089"/>
            <a:ext cx="0" cy="83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D78EE5-F391-9FBB-5EAA-3BB6FB533C64}"/>
                  </a:ext>
                </a:extLst>
              </p:cNvPr>
              <p:cNvSpPr txBox="1"/>
              <p:nvPr/>
            </p:nvSpPr>
            <p:spPr>
              <a:xfrm>
                <a:off x="1907399" y="4389462"/>
                <a:ext cx="492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D78EE5-F391-9FBB-5EAA-3BB6FB533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99" y="4389462"/>
                <a:ext cx="492443" cy="276999"/>
              </a:xfrm>
              <a:prstGeom prst="rect">
                <a:avLst/>
              </a:prstGeom>
              <a:blipFill>
                <a:blip r:embed="rId5"/>
                <a:stretch>
                  <a:fillRect l="-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79F706C-A33F-92DE-0AF2-D3EB230A9EBA}"/>
              </a:ext>
            </a:extLst>
          </p:cNvPr>
          <p:cNvCxnSpPr>
            <a:cxnSpLocks/>
          </p:cNvCxnSpPr>
          <p:nvPr/>
        </p:nvCxnSpPr>
        <p:spPr>
          <a:xfrm>
            <a:off x="5715277" y="3692912"/>
            <a:ext cx="1285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円/楕円 79">
            <a:extLst>
              <a:ext uri="{FF2B5EF4-FFF2-40B4-BE49-F238E27FC236}">
                <a16:creationId xmlns:a16="http://schemas.microsoft.com/office/drawing/2014/main" id="{217494BC-580A-81D4-B4F1-AD23B32FF974}"/>
              </a:ext>
            </a:extLst>
          </p:cNvPr>
          <p:cNvSpPr>
            <a:spLocks noChangeAspect="1"/>
          </p:cNvSpPr>
          <p:nvPr/>
        </p:nvSpPr>
        <p:spPr>
          <a:xfrm>
            <a:off x="6321767" y="36060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551D112-DA9D-33D5-5560-D30E43C7AF13}"/>
              </a:ext>
            </a:extLst>
          </p:cNvPr>
          <p:cNvCxnSpPr>
            <a:cxnSpLocks/>
          </p:cNvCxnSpPr>
          <p:nvPr/>
        </p:nvCxnSpPr>
        <p:spPr>
          <a:xfrm flipV="1">
            <a:off x="5727370" y="3690978"/>
            <a:ext cx="606863" cy="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C13DFF-20FC-DC42-567C-EF4976D66430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411767" y="3786089"/>
            <a:ext cx="0" cy="1015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8410F3-6EE8-EB83-49F5-F438A59CDB3D}"/>
                  </a:ext>
                </a:extLst>
              </p:cNvPr>
              <p:cNvSpPr txBox="1"/>
              <p:nvPr/>
            </p:nvSpPr>
            <p:spPr>
              <a:xfrm>
                <a:off x="6411767" y="4414525"/>
                <a:ext cx="537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8410F3-6EE8-EB83-49F5-F438A59CD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67" y="4414525"/>
                <a:ext cx="537327" cy="276999"/>
              </a:xfrm>
              <a:prstGeom prst="rect">
                <a:avLst/>
              </a:prstGeom>
              <a:blipFill>
                <a:blip r:embed="rId6"/>
                <a:stretch>
                  <a:fillRect l="-227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7CE254A-6E98-8FC5-3E63-9B26A4DCED10}"/>
                  </a:ext>
                </a:extLst>
              </p:cNvPr>
              <p:cNvSpPr txBox="1"/>
              <p:nvPr/>
            </p:nvSpPr>
            <p:spPr>
              <a:xfrm>
                <a:off x="5882137" y="2734931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7CE254A-6E98-8FC5-3E63-9B26A4DC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7" y="2734931"/>
                <a:ext cx="755528" cy="276999"/>
              </a:xfrm>
              <a:prstGeom prst="rect">
                <a:avLst/>
              </a:prstGeom>
              <a:blipFill>
                <a:blip r:embed="rId7"/>
                <a:stretch>
                  <a:fillRect l="-3333" r="-10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E2F2188-385F-E023-7CF4-8DD1FE0CB8BE}"/>
              </a:ext>
            </a:extLst>
          </p:cNvPr>
          <p:cNvCxnSpPr>
            <a:cxnSpLocks/>
          </p:cNvCxnSpPr>
          <p:nvPr/>
        </p:nvCxnSpPr>
        <p:spPr>
          <a:xfrm flipH="1" flipV="1">
            <a:off x="4746820" y="4142972"/>
            <a:ext cx="1360" cy="924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B3F2003-48A2-5D54-2E57-C125C9C7CA00}"/>
                  </a:ext>
                </a:extLst>
              </p:cNvPr>
              <p:cNvSpPr txBox="1"/>
              <p:nvPr/>
            </p:nvSpPr>
            <p:spPr>
              <a:xfrm>
                <a:off x="4805576" y="4707962"/>
                <a:ext cx="1082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𝑚𝑒𝑎𝑙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B3F2003-48A2-5D54-2E57-C125C9C7C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6" y="4707962"/>
                <a:ext cx="1082989" cy="276999"/>
              </a:xfrm>
              <a:prstGeom prst="rect">
                <a:avLst/>
              </a:prstGeom>
              <a:blipFill>
                <a:blip r:embed="rId8"/>
                <a:stretch>
                  <a:fillRect l="-4651" r="-6977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62F513-5474-AA98-63C7-4B0198D04C1D}"/>
                  </a:ext>
                </a:extLst>
              </p:cNvPr>
              <p:cNvSpPr txBox="1"/>
              <p:nvPr/>
            </p:nvSpPr>
            <p:spPr>
              <a:xfrm>
                <a:off x="5761483" y="3355017"/>
                <a:ext cx="51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62F513-5474-AA98-63C7-4B0198D0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83" y="3355017"/>
                <a:ext cx="515398" cy="276999"/>
              </a:xfrm>
              <a:prstGeom prst="rect">
                <a:avLst/>
              </a:prstGeom>
              <a:blipFill>
                <a:blip r:embed="rId9"/>
                <a:stretch>
                  <a:fillRect l="-7143" t="-4348" r="-14286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223344-EEDC-709E-FBC2-C70CDA120F1E}"/>
                  </a:ext>
                </a:extLst>
              </p:cNvPr>
              <p:cNvSpPr txBox="1"/>
              <p:nvPr/>
            </p:nvSpPr>
            <p:spPr>
              <a:xfrm>
                <a:off x="8214571" y="1990969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223344-EEDC-709E-FBC2-C70CDA120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71" y="1990969"/>
                <a:ext cx="622350" cy="276999"/>
              </a:xfrm>
              <a:prstGeom prst="rect">
                <a:avLst/>
              </a:prstGeom>
              <a:blipFill>
                <a:blip r:embed="rId10"/>
                <a:stretch>
                  <a:fillRect l="-8163" r="-1224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B50FB4C-0C70-F655-2ACC-55290CD3C8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14715" y="1905000"/>
            <a:ext cx="1" cy="9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395DF6A-D2E5-575B-D613-8668361AAA72}"/>
              </a:ext>
            </a:extLst>
          </p:cNvPr>
          <p:cNvCxnSpPr/>
          <p:nvPr/>
        </p:nvCxnSpPr>
        <p:spPr>
          <a:xfrm>
            <a:off x="9228406" y="3065822"/>
            <a:ext cx="969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3416BC9-4FEC-A628-D39D-0DA6561CF0D8}"/>
              </a:ext>
            </a:extLst>
          </p:cNvPr>
          <p:cNvCxnSpPr/>
          <p:nvPr/>
        </p:nvCxnSpPr>
        <p:spPr>
          <a:xfrm>
            <a:off x="9228406" y="3687189"/>
            <a:ext cx="969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4CF34EC-FE8D-3767-12C1-C33E7E28AE7A}"/>
                  </a:ext>
                </a:extLst>
              </p:cNvPr>
              <p:cNvSpPr txBox="1"/>
              <p:nvPr/>
            </p:nvSpPr>
            <p:spPr>
              <a:xfrm>
                <a:off x="9727664" y="2687747"/>
                <a:ext cx="515398" cy="28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4CF34EC-FE8D-3767-12C1-C33E7E2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4" y="2687747"/>
                <a:ext cx="515398" cy="286617"/>
              </a:xfrm>
              <a:prstGeom prst="rect">
                <a:avLst/>
              </a:prstGeom>
              <a:blipFill>
                <a:blip r:embed="rId11"/>
                <a:stretch>
                  <a:fillRect l="-9756" t="-20833" r="-1463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A3EFDF0-A20E-10D3-3C05-6607C84EB2F5}"/>
                  </a:ext>
                </a:extLst>
              </p:cNvPr>
              <p:cNvSpPr txBox="1"/>
              <p:nvPr/>
            </p:nvSpPr>
            <p:spPr>
              <a:xfrm>
                <a:off x="9734342" y="3318107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A3EFDF0-A20E-10D3-3C05-6607C84E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42" y="3318107"/>
                <a:ext cx="489814" cy="276999"/>
              </a:xfrm>
              <a:prstGeom prst="rect">
                <a:avLst/>
              </a:prstGeom>
              <a:blipFill>
                <a:blip r:embed="rId12"/>
                <a:stretch>
                  <a:fillRect l="-5128" t="-13043" r="-1794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9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6898-CDD3-3BE0-80D8-1972D6CF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9D69EB-6F82-8D3C-1CC2-F10C0718F415}"/>
              </a:ext>
            </a:extLst>
          </p:cNvPr>
          <p:cNvSpPr/>
          <p:nvPr/>
        </p:nvSpPr>
        <p:spPr>
          <a:xfrm>
            <a:off x="3256785" y="3362666"/>
            <a:ext cx="1948261" cy="89705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モデルに基づく</a:t>
            </a:r>
            <a:endParaRPr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カルマンフィルタ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79B399-5696-7E30-DFC3-7B148BA6FC82}"/>
              </a:ext>
            </a:extLst>
          </p:cNvPr>
          <p:cNvSpPr/>
          <p:nvPr/>
        </p:nvSpPr>
        <p:spPr>
          <a:xfrm>
            <a:off x="3256785" y="1309225"/>
            <a:ext cx="1948261" cy="89705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対象システム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E1AF8A-5F19-FC08-F59B-BD9139A83C20}"/>
                  </a:ext>
                </a:extLst>
              </p:cNvPr>
              <p:cNvSpPr/>
              <p:nvPr/>
            </p:nvSpPr>
            <p:spPr>
              <a:xfrm>
                <a:off x="5758432" y="2648487"/>
                <a:ext cx="675135" cy="594845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𝒈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[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𝒌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E1AF8A-5F19-FC08-F59B-BD9139A83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2" y="2648487"/>
                <a:ext cx="675135" cy="594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コネクタ: カギ線 7">
            <a:extLst>
              <a:ext uri="{FF2B5EF4-FFF2-40B4-BE49-F238E27FC236}">
                <a16:creationId xmlns:a16="http://schemas.microsoft.com/office/drawing/2014/main" id="{8F4464D4-C044-BD4B-EF9F-D5E7138B79B4}"/>
              </a:ext>
            </a:extLst>
          </p:cNvPr>
          <p:cNvCxnSpPr>
            <a:stCxn id="4" idx="1"/>
            <a:endCxn id="2" idx="0"/>
          </p:cNvCxnSpPr>
          <p:nvPr/>
        </p:nvCxnSpPr>
        <p:spPr>
          <a:xfrm rot="10800000" flipV="1">
            <a:off x="4230916" y="2945910"/>
            <a:ext cx="1527516" cy="4167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A0FED5-0E9B-4547-E5B5-2F1E8098F98A}"/>
              </a:ext>
            </a:extLst>
          </p:cNvPr>
          <p:cNvCxnSpPr>
            <a:endCxn id="4" idx="3"/>
          </p:cNvCxnSpPr>
          <p:nvPr/>
        </p:nvCxnSpPr>
        <p:spPr>
          <a:xfrm flipH="1">
            <a:off x="6433567" y="2945909"/>
            <a:ext cx="13599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矢印: 上向き折線 17">
            <a:extLst>
              <a:ext uri="{FF2B5EF4-FFF2-40B4-BE49-F238E27FC236}">
                <a16:creationId xmlns:a16="http://schemas.microsoft.com/office/drawing/2014/main" id="{3FB5C973-4B58-29FE-6657-08C69B3256F0}"/>
              </a:ext>
            </a:extLst>
          </p:cNvPr>
          <p:cNvSpPr/>
          <p:nvPr/>
        </p:nvSpPr>
        <p:spPr>
          <a:xfrm rot="5400000">
            <a:off x="5859429" y="2461139"/>
            <a:ext cx="627855" cy="4225026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BB2E63E-9D1C-6E82-5367-271FFB2398A4}"/>
              </a:ext>
            </a:extLst>
          </p:cNvPr>
          <p:cNvCxnSpPr>
            <a:cxnSpLocks/>
          </p:cNvCxnSpPr>
          <p:nvPr/>
        </p:nvCxnSpPr>
        <p:spPr>
          <a:xfrm>
            <a:off x="1856935" y="3584475"/>
            <a:ext cx="1399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1C089C-3BE8-072E-529C-A7F61AB341AF}"/>
              </a:ext>
            </a:extLst>
          </p:cNvPr>
          <p:cNvCxnSpPr>
            <a:cxnSpLocks/>
          </p:cNvCxnSpPr>
          <p:nvPr/>
        </p:nvCxnSpPr>
        <p:spPr>
          <a:xfrm>
            <a:off x="1856935" y="4060432"/>
            <a:ext cx="1399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933FF7A-1E7C-7C17-A8C3-D3D33DB3A5E1}"/>
              </a:ext>
            </a:extLst>
          </p:cNvPr>
          <p:cNvCxnSpPr>
            <a:cxnSpLocks/>
          </p:cNvCxnSpPr>
          <p:nvPr/>
        </p:nvCxnSpPr>
        <p:spPr>
          <a:xfrm>
            <a:off x="5207447" y="3804869"/>
            <a:ext cx="4260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526AC09-6E45-C2B9-CF17-06798FDAEB00}"/>
              </a:ext>
            </a:extLst>
          </p:cNvPr>
          <p:cNvCxnSpPr>
            <a:cxnSpLocks/>
          </p:cNvCxnSpPr>
          <p:nvPr/>
        </p:nvCxnSpPr>
        <p:spPr>
          <a:xfrm>
            <a:off x="5205046" y="1751428"/>
            <a:ext cx="1055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36EA4D8-8946-3255-0942-0386D8BADCDF}"/>
              </a:ext>
            </a:extLst>
          </p:cNvPr>
          <p:cNvCxnSpPr>
            <a:cxnSpLocks/>
          </p:cNvCxnSpPr>
          <p:nvPr/>
        </p:nvCxnSpPr>
        <p:spPr>
          <a:xfrm>
            <a:off x="6343567" y="934598"/>
            <a:ext cx="0" cy="726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円/楕円 79">
            <a:extLst>
              <a:ext uri="{FF2B5EF4-FFF2-40B4-BE49-F238E27FC236}">
                <a16:creationId xmlns:a16="http://schemas.microsoft.com/office/drawing/2014/main" id="{9F6D077D-6F25-B538-5410-11B1CD6D66AA}"/>
              </a:ext>
            </a:extLst>
          </p:cNvPr>
          <p:cNvSpPr>
            <a:spLocks noChangeAspect="1"/>
          </p:cNvSpPr>
          <p:nvPr/>
        </p:nvSpPr>
        <p:spPr>
          <a:xfrm>
            <a:off x="6253567" y="1661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261EA52-7563-02D8-F171-85614336A1CA}"/>
              </a:ext>
            </a:extLst>
          </p:cNvPr>
          <p:cNvCxnSpPr>
            <a:cxnSpLocks/>
          </p:cNvCxnSpPr>
          <p:nvPr/>
        </p:nvCxnSpPr>
        <p:spPr>
          <a:xfrm>
            <a:off x="6433567" y="1751429"/>
            <a:ext cx="3033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D1F0DA-2287-2C3E-8CEF-623019BEABE1}"/>
                  </a:ext>
                </a:extLst>
              </p:cNvPr>
              <p:cNvSpPr txBox="1"/>
              <p:nvPr/>
            </p:nvSpPr>
            <p:spPr>
              <a:xfrm>
                <a:off x="6017498" y="4296653"/>
                <a:ext cx="491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D1F0DA-2287-2C3E-8CEF-623019BEA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8" y="4296653"/>
                <a:ext cx="491096" cy="276999"/>
              </a:xfrm>
              <a:prstGeom prst="rect">
                <a:avLst/>
              </a:prstGeom>
              <a:blipFill>
                <a:blip r:embed="rId4"/>
                <a:stretch>
                  <a:fillRect l="-5000" t="-1363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ED6B6-DEC5-71A3-C80F-DBD61418CA17}"/>
                  </a:ext>
                </a:extLst>
              </p:cNvPr>
              <p:cNvSpPr txBox="1"/>
              <p:nvPr/>
            </p:nvSpPr>
            <p:spPr>
              <a:xfrm>
                <a:off x="8617676" y="3445975"/>
                <a:ext cx="633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ED6B6-DEC5-71A3-C80F-DBD61418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676" y="3445975"/>
                <a:ext cx="633186" cy="276999"/>
              </a:xfrm>
              <a:prstGeom prst="rect">
                <a:avLst/>
              </a:prstGeom>
              <a:blipFill>
                <a:blip r:embed="rId5"/>
                <a:stretch>
                  <a:fillRect l="-7843" t="-13043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円/楕円 79">
            <a:extLst>
              <a:ext uri="{FF2B5EF4-FFF2-40B4-BE49-F238E27FC236}">
                <a16:creationId xmlns:a16="http://schemas.microsoft.com/office/drawing/2014/main" id="{CBCDD1CE-DE66-65E5-53F0-3B07422790DF}"/>
              </a:ext>
            </a:extLst>
          </p:cNvPr>
          <p:cNvSpPr>
            <a:spLocks noChangeAspect="1"/>
          </p:cNvSpPr>
          <p:nvPr/>
        </p:nvSpPr>
        <p:spPr>
          <a:xfrm>
            <a:off x="7793502" y="28400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D387B6F-FF9C-55A2-48B7-94EF552C9CB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83502" y="1751428"/>
            <a:ext cx="0" cy="1088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円/楕円 79">
            <a:extLst>
              <a:ext uri="{FF2B5EF4-FFF2-40B4-BE49-F238E27FC236}">
                <a16:creationId xmlns:a16="http://schemas.microsoft.com/office/drawing/2014/main" id="{7FFB7C11-2434-8E6B-4208-4C76E0E73140}"/>
              </a:ext>
            </a:extLst>
          </p:cNvPr>
          <p:cNvSpPr>
            <a:spLocks noChangeAspect="1"/>
          </p:cNvSpPr>
          <p:nvPr/>
        </p:nvSpPr>
        <p:spPr>
          <a:xfrm>
            <a:off x="7829502" y="169742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2E11921-485D-9DBA-72E6-9265F3EA7919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7883502" y="3020008"/>
            <a:ext cx="0" cy="784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円/楕円 79">
            <a:extLst>
              <a:ext uri="{FF2B5EF4-FFF2-40B4-BE49-F238E27FC236}">
                <a16:creationId xmlns:a16="http://schemas.microsoft.com/office/drawing/2014/main" id="{8E05D475-A458-EF18-4039-B3F0BCFE01EA}"/>
              </a:ext>
            </a:extLst>
          </p:cNvPr>
          <p:cNvSpPr>
            <a:spLocks noChangeAspect="1"/>
          </p:cNvSpPr>
          <p:nvPr/>
        </p:nvSpPr>
        <p:spPr>
          <a:xfrm>
            <a:off x="7829502" y="37508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DE82EC5-7E23-5A18-AA24-DEC263E05222}"/>
                  </a:ext>
                </a:extLst>
              </p:cNvPr>
              <p:cNvSpPr txBox="1"/>
              <p:nvPr/>
            </p:nvSpPr>
            <p:spPr>
              <a:xfrm>
                <a:off x="2105846" y="3273938"/>
                <a:ext cx="485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DE82EC5-7E23-5A18-AA24-DEC263E05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46" y="3273938"/>
                <a:ext cx="485967" cy="276999"/>
              </a:xfrm>
              <a:prstGeom prst="rect">
                <a:avLst/>
              </a:prstGeom>
              <a:blipFill>
                <a:blip r:embed="rId6"/>
                <a:stretch>
                  <a:fillRect l="-5000" t="-1304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F1FC8F9-311A-3C66-7451-A11D86D74930}"/>
                  </a:ext>
                </a:extLst>
              </p:cNvPr>
              <p:cNvSpPr txBox="1"/>
              <p:nvPr/>
            </p:nvSpPr>
            <p:spPr>
              <a:xfrm>
                <a:off x="2105846" y="3772746"/>
                <a:ext cx="503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F1FC8F9-311A-3C66-7451-A11D86D7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46" y="3772746"/>
                <a:ext cx="503856" cy="276999"/>
              </a:xfrm>
              <a:prstGeom prst="rect">
                <a:avLst/>
              </a:prstGeom>
              <a:blipFill>
                <a:blip r:embed="rId7"/>
                <a:stretch>
                  <a:fillRect l="-731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0D59F9B-10BB-D7FA-6EB7-9ADED4FAC59C}"/>
              </a:ext>
            </a:extLst>
          </p:cNvPr>
          <p:cNvCxnSpPr>
            <a:cxnSpLocks/>
          </p:cNvCxnSpPr>
          <p:nvPr/>
        </p:nvCxnSpPr>
        <p:spPr>
          <a:xfrm>
            <a:off x="1856935" y="1770184"/>
            <a:ext cx="1399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BE7EB51-54DA-B21D-47E3-E210BE4EB1FA}"/>
                  </a:ext>
                </a:extLst>
              </p:cNvPr>
              <p:cNvSpPr txBox="1"/>
              <p:nvPr/>
            </p:nvSpPr>
            <p:spPr>
              <a:xfrm>
                <a:off x="2053588" y="1443414"/>
                <a:ext cx="492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BE7EB51-54DA-B21D-47E3-E210BE4E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88" y="1443414"/>
                <a:ext cx="492443" cy="276999"/>
              </a:xfrm>
              <a:prstGeom prst="rect">
                <a:avLst/>
              </a:prstGeom>
              <a:blipFill>
                <a:blip r:embed="rId8"/>
                <a:stretch>
                  <a:fillRect l="-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19202D8-E6CF-A988-D1B1-FF88D4887FF6}"/>
                  </a:ext>
                </a:extLst>
              </p:cNvPr>
              <p:cNvSpPr txBox="1"/>
              <p:nvPr/>
            </p:nvSpPr>
            <p:spPr>
              <a:xfrm>
                <a:off x="6385549" y="1015690"/>
                <a:ext cx="537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19202D8-E6CF-A988-D1B1-FF88D488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49" y="1015690"/>
                <a:ext cx="537327" cy="276999"/>
              </a:xfrm>
              <a:prstGeom prst="rect">
                <a:avLst/>
              </a:prstGeom>
              <a:blipFill>
                <a:blip r:embed="rId9"/>
                <a:stretch>
                  <a:fillRect l="-227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909240-E36F-B08B-9D30-E6200F43D3B9}"/>
                  </a:ext>
                </a:extLst>
              </p:cNvPr>
              <p:cNvSpPr txBox="1"/>
              <p:nvPr/>
            </p:nvSpPr>
            <p:spPr>
              <a:xfrm>
                <a:off x="8665605" y="1392535"/>
                <a:ext cx="494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909240-E36F-B08B-9D30-E6200F43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605" y="1392535"/>
                <a:ext cx="494494" cy="276999"/>
              </a:xfrm>
              <a:prstGeom prst="rect">
                <a:avLst/>
              </a:prstGeom>
              <a:blipFill>
                <a:blip r:embed="rId10"/>
                <a:stretch>
                  <a:fillRect l="-10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26B33E3-E570-4A5D-6F2A-8EF4769058CB}"/>
                  </a:ext>
                </a:extLst>
              </p:cNvPr>
              <p:cNvSpPr txBox="1"/>
              <p:nvPr/>
            </p:nvSpPr>
            <p:spPr>
              <a:xfrm>
                <a:off x="6911928" y="2643263"/>
                <a:ext cx="493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26B33E3-E570-4A5D-6F2A-8EF47690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28" y="2643263"/>
                <a:ext cx="493212" cy="276999"/>
              </a:xfrm>
              <a:prstGeom prst="rect">
                <a:avLst/>
              </a:prstGeom>
              <a:blipFill>
                <a:blip r:embed="rId11"/>
                <a:stretch>
                  <a:fillRect l="-10000" t="-4545" r="-12500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3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1994-31ED-C1CE-9A98-902F1F3F8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0645DA81-0C31-B71D-4D04-27FF3B10F86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45329" y="248441"/>
            <a:ext cx="7794165" cy="6213784"/>
            <a:chOff x="1645329" y="248441"/>
            <a:chExt cx="7794165" cy="62137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70E2FA5-25D8-51E8-E0CF-1FDF0EEACA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1783" y="3492190"/>
              <a:ext cx="1883626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Subcutaneous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Insulin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56B09F8-F1B6-46D4-060D-07435EAB7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2188" y="3492190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Insulin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7F047B6-FE45-F3A4-FA8E-7866C84AF6A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2188" y="1936125"/>
              <a:ext cx="1655819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Glucose</a:t>
              </a: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4E26454-62B5-A701-7685-03E346FC0D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53522" y="1988677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Muscle and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adipose tissues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EB58372-586A-D97C-EACF-18ED875426C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06528" y="1956709"/>
              <a:ext cx="1311631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LIVER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0BE72D6-3529-5215-B844-30B9C14B58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0738" y="651335"/>
              <a:ext cx="2078640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Gastrointestinal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tract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C3196D1-A996-DF08-899E-2E51191931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22475" y="1074386"/>
              <a:ext cx="1531047" cy="33510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Renal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8CC9939-CD1B-AADE-E2AF-9DAEC61DDC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53278" y="356078"/>
              <a:ext cx="2986216" cy="383355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Brain and erythrocytes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CFB68CC-69CE-A244-FA41-6CE6170C5CB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2188" y="4785530"/>
              <a:ext cx="1655819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Glucagon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F10C92F-6448-8A8B-D871-C210981645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13194" y="4785530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Alpha-cell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437E01D-17CA-EFB6-3B96-DF774367A8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13194" y="5695515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Subcutaneous</a:t>
              </a: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Glucagon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7F9DA07-C82D-59D6-6FFE-0D16A5A3827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" idx="3"/>
            </p:cNvCxnSpPr>
            <p:nvPr/>
          </p:nvCxnSpPr>
          <p:spPr>
            <a:xfrm>
              <a:off x="4418159" y="2340064"/>
              <a:ext cx="1014029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1DE0830-BB30-1CB7-09D2-FF3979FFF5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088006" y="2428813"/>
              <a:ext cx="66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899876C-C614-29D0-BBDD-9E6347A46BC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159378" y="1006298"/>
              <a:ext cx="444654" cy="929827"/>
              <a:chOff x="5159378" y="1006298"/>
              <a:chExt cx="444654" cy="929827"/>
            </a:xfrm>
          </p:grpSpPr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9DFDAA7-A431-84FE-09A2-CB44764F44C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59378" y="1006298"/>
                <a:ext cx="444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52736315-6E77-864D-A923-D2B64945B9B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604032" y="1006298"/>
                <a:ext cx="0" cy="929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8A4A4B7-8320-DC53-F31B-344F8519953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949206" y="547756"/>
              <a:ext cx="504072" cy="1388369"/>
              <a:chOff x="5949206" y="547756"/>
              <a:chExt cx="504072" cy="1388369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11D6914-78F4-5D3E-7B7C-D1FF9A5A30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954812" y="547756"/>
                <a:ext cx="0" cy="13883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BEC33001-CCB0-8D2A-11D2-2FEE104A60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10" idx="1"/>
              </p:cNvCxnSpPr>
              <p:nvPr/>
            </p:nvCxnSpPr>
            <p:spPr>
              <a:xfrm>
                <a:off x="5949206" y="547756"/>
                <a:ext cx="504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16F0A0F5-EC10-1362-BACE-65313BC445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537785" y="1409495"/>
              <a:ext cx="0" cy="5266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BF9E0711-CC5E-F5CA-8A35-8A1FE5C1F92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9" idx="2"/>
            </p:cNvCxnSpPr>
            <p:nvPr/>
          </p:nvCxnSpPr>
          <p:spPr>
            <a:xfrm flipV="1">
              <a:off x="6987998" y="1409495"/>
              <a:ext cx="1" cy="5266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EE8B95E-9FDE-634A-B5F5-5070D96EE8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088006" y="2213351"/>
              <a:ext cx="6655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4586A139-8B22-110D-F0EA-E41F5D73F43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" idx="3"/>
              <a:endCxn id="3" idx="1"/>
            </p:cNvCxnSpPr>
            <p:nvPr/>
          </p:nvCxnSpPr>
          <p:spPr>
            <a:xfrm>
              <a:off x="4685409" y="3875545"/>
              <a:ext cx="746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EFAB3C-745C-EBC5-53D2-A08966298A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088006" y="3875545"/>
              <a:ext cx="1194496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B76EDD2-B68D-AD13-29B4-50A5D3EAF15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" idx="0"/>
            </p:cNvCxnSpPr>
            <p:nvPr/>
          </p:nvCxnSpPr>
          <p:spPr>
            <a:xfrm flipV="1">
              <a:off x="6260097" y="3291840"/>
              <a:ext cx="0" cy="2003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カギ線コネクタ 51">
              <a:extLst>
                <a:ext uri="{FF2B5EF4-FFF2-40B4-BE49-F238E27FC236}">
                  <a16:creationId xmlns:a16="http://schemas.microsoft.com/office/drawing/2014/main" id="{03F42795-979C-DB87-84AB-1BB4FD2A9B1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5" idx="2"/>
              <a:endCxn id="7" idx="2"/>
            </p:cNvCxnSpPr>
            <p:nvPr/>
          </p:nvCxnSpPr>
          <p:spPr>
            <a:xfrm rot="10800000">
              <a:off x="3762345" y="2723419"/>
              <a:ext cx="2461753" cy="550354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カギ線コネクタ 53">
              <a:extLst>
                <a:ext uri="{FF2B5EF4-FFF2-40B4-BE49-F238E27FC236}">
                  <a16:creationId xmlns:a16="http://schemas.microsoft.com/office/drawing/2014/main" id="{D0564C69-2DF6-1651-0031-673D3BD0CE3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5" idx="6"/>
              <a:endCxn id="5" idx="2"/>
            </p:cNvCxnSpPr>
            <p:nvPr/>
          </p:nvCxnSpPr>
          <p:spPr>
            <a:xfrm flipV="1">
              <a:off x="6296097" y="2755387"/>
              <a:ext cx="2285334" cy="518386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10946CBB-FE92-5EAB-3074-7A0346290781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6224097" y="323777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F4B8D99-2A71-73DE-4548-B97331CC290E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6224097" y="286645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F85FFCB-8CB0-05C0-A7DA-513285AC78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60097" y="2702835"/>
              <a:ext cx="0" cy="2003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E8A68DAE-4DC2-A5AF-74C8-7E68AD129B4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6"/>
            </p:cNvCxnSpPr>
            <p:nvPr/>
          </p:nvCxnSpPr>
          <p:spPr>
            <a:xfrm>
              <a:off x="6296097" y="2902458"/>
              <a:ext cx="188841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109079B7-EBDF-482D-58A6-509AE359B2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84515" y="2755387"/>
              <a:ext cx="0" cy="1470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59D07F6-1337-363F-7FF8-A616E5ECF23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72" idx="2"/>
            </p:cNvCxnSpPr>
            <p:nvPr/>
          </p:nvCxnSpPr>
          <p:spPr>
            <a:xfrm>
              <a:off x="2629912" y="2902031"/>
              <a:ext cx="3594185" cy="4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FFCDF10F-DE24-EA5E-82B6-0697B5D770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23037" y="2902458"/>
              <a:ext cx="0" cy="22664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DA56AA4-6CE7-78C8-B506-B938BEA3C6F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12" idx="1"/>
            </p:cNvCxnSpPr>
            <p:nvPr/>
          </p:nvCxnSpPr>
          <p:spPr>
            <a:xfrm>
              <a:off x="2629912" y="5168885"/>
              <a:ext cx="38328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1DAA10E5-B074-F826-BE3E-D7F2ED7C35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358682" y="2723419"/>
              <a:ext cx="0" cy="17861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11FF9719-D197-F085-E53F-8F327CC33BA7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3322682" y="286566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A7D00C63-E68D-CD82-F1D0-F49671B892F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" idx="3"/>
              <a:endCxn id="11" idx="1"/>
            </p:cNvCxnSpPr>
            <p:nvPr/>
          </p:nvCxnSpPr>
          <p:spPr>
            <a:xfrm>
              <a:off x="4669012" y="5168885"/>
              <a:ext cx="763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カギ線コネクタ 99">
              <a:extLst>
                <a:ext uri="{FF2B5EF4-FFF2-40B4-BE49-F238E27FC236}">
                  <a16:creationId xmlns:a16="http://schemas.microsoft.com/office/drawing/2014/main" id="{3933751B-D5A3-E409-CD3C-329B31E64A2B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" idx="2"/>
              <a:endCxn id="12" idx="0"/>
            </p:cNvCxnSpPr>
            <p:nvPr/>
          </p:nvCxnSpPr>
          <p:spPr>
            <a:xfrm rot="5400000">
              <a:off x="4787285" y="3312718"/>
              <a:ext cx="526630" cy="241899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2918D29-BE12-B469-858C-DF471CD312E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" idx="3"/>
            </p:cNvCxnSpPr>
            <p:nvPr/>
          </p:nvCxnSpPr>
          <p:spPr>
            <a:xfrm>
              <a:off x="4669012" y="6078870"/>
              <a:ext cx="1183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F9513065-AD29-7415-88A7-B47CDBB2A7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872480" y="5552240"/>
              <a:ext cx="0" cy="5266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カギ線コネクタ 108">
              <a:extLst>
                <a:ext uri="{FF2B5EF4-FFF2-40B4-BE49-F238E27FC236}">
                  <a16:creationId xmlns:a16="http://schemas.microsoft.com/office/drawing/2014/main" id="{E94292DA-A1DD-4A7A-0E63-7965BE05439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2"/>
              <a:endCxn id="7" idx="1"/>
            </p:cNvCxnSpPr>
            <p:nvPr/>
          </p:nvCxnSpPr>
          <p:spPr>
            <a:xfrm rot="5400000" flipH="1">
              <a:off x="3077225" y="2369367"/>
              <a:ext cx="3212176" cy="3153570"/>
            </a:xfrm>
            <a:prstGeom prst="bentConnector4">
              <a:avLst>
                <a:gd name="adj1" fmla="val -31788"/>
                <a:gd name="adj2" fmla="val 126902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183B256A-CA79-F6D9-AEFE-2D4C0FBDCE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088006" y="5158756"/>
              <a:ext cx="1194496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89D2D710-FCA6-2D81-0510-348AD739C0E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8" idx="1"/>
            </p:cNvCxnSpPr>
            <p:nvPr/>
          </p:nvCxnSpPr>
          <p:spPr>
            <a:xfrm>
              <a:off x="1808480" y="1034690"/>
              <a:ext cx="1272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1F86F35E-15F3-D4F5-A55F-2832D506F1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676400" y="3875545"/>
              <a:ext cx="1145153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BD6B057-4C9A-9F1C-A258-1FB8BCBE00D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189986" y="715245"/>
                  <a:ext cx="393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BD6B057-4C9A-9F1C-A258-1FB8BCBE00D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986" y="715245"/>
                  <a:ext cx="39391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125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24743C2-FE07-FFDE-28EB-272F97CDB65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550004" y="2055158"/>
                  <a:ext cx="5041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𝐸𝐺𝑃</m:t>
                        </m:r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24743C2-FE07-FFDE-28EB-272F97CDB65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004" y="2055158"/>
                  <a:ext cx="50417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75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A513DF73-3A96-F07B-2BBB-3C71CE08A28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941677" y="248441"/>
                  <a:ext cx="344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A513DF73-3A96-F07B-2BBB-3C71CE08A28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677" y="248441"/>
                  <a:ext cx="3442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15" r="-3704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B20C92A4-1BF5-A1C6-00D0-338C6DCCC9B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285937" y="1560586"/>
                  <a:ext cx="219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B20C92A4-1BF5-A1C6-00D0-338C6DCCC9B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937" y="1560586"/>
                  <a:ext cx="2190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21841AD7-AF90-5540-7747-57C00E7C77C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72527" y="1611434"/>
                  <a:ext cx="31547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21841AD7-AF90-5540-7747-57C00E7C77C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527" y="1611434"/>
                  <a:ext cx="315471" cy="298415"/>
                </a:xfrm>
                <a:prstGeom prst="rect">
                  <a:avLst/>
                </a:prstGeom>
                <a:blipFill>
                  <a:blip r:embed="rId7"/>
                  <a:stretch>
                    <a:fillRect l="-15385" r="-384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E770358-9AD6-1F75-497C-7DEA7060DA4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161116" y="2422569"/>
                  <a:ext cx="3919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E770358-9AD6-1F75-497C-7DEA7060DA4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116" y="2422569"/>
                  <a:ext cx="39190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903" r="-322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720598FC-760E-0843-AE1C-59113C79EB9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260374" y="1891363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720598FC-760E-0843-AE1C-59113C79EB9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374" y="1891363"/>
                  <a:ext cx="29264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テキスト ボックス 125">
                  <a:extLst>
                    <a:ext uri="{FF2B5EF4-FFF2-40B4-BE49-F238E27FC236}">
                      <a16:creationId xmlns:a16="http://schemas.microsoft.com/office/drawing/2014/main" id="{52CFAD19-5F47-5252-7EEC-7EFFCECB02B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769721" y="3558742"/>
                  <a:ext cx="389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6" name="テキスト ボックス 125">
                  <a:extLst>
                    <a:ext uri="{FF2B5EF4-FFF2-40B4-BE49-F238E27FC236}">
                      <a16:creationId xmlns:a16="http://schemas.microsoft.com/office/drawing/2014/main" id="{52CFAD19-5F47-5252-7EEC-7EFFCECB02B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21" y="3558742"/>
                  <a:ext cx="3896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375" r="-3125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33055A9-5026-A8B9-035B-35D170A938D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762390" y="5789160"/>
                  <a:ext cx="4888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33055A9-5026-A8B9-035B-35D170A938D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390" y="5789160"/>
                  <a:ext cx="48885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500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3DD773BA-E796-2D09-726F-2D87489D5B4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57067" y="5004868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b="1" dirty="0"/>
                <a:t>Degradation</a:t>
              </a:r>
              <a:endParaRPr kumimoji="1" lang="ja-JP" altLang="en-US" sz="1000" b="1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541A2624-E015-429B-1FE6-84ECDF0EE5D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06696" y="3697241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b="1" dirty="0"/>
                <a:t>Degradation</a:t>
              </a:r>
              <a:endParaRPr kumimoji="1" lang="ja-JP" altLang="en-US" sz="10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D4EDF3CD-3723-BD98-4E38-1190DFE52C1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977407" y="3253735"/>
                  <a:ext cx="161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D4EDF3CD-3723-BD98-4E38-1190DFE52C1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7407" y="3253735"/>
                  <a:ext cx="16119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1429" r="-2142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テキスト ボックス 131">
                  <a:extLst>
                    <a:ext uri="{FF2B5EF4-FFF2-40B4-BE49-F238E27FC236}">
                      <a16:creationId xmlns:a16="http://schemas.microsoft.com/office/drawing/2014/main" id="{84723B7C-2831-DD2E-BA3C-2CAA7522DCC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645329" y="3547233"/>
                  <a:ext cx="4618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2" name="テキスト ボックス 131">
                  <a:extLst>
                    <a:ext uri="{FF2B5EF4-FFF2-40B4-BE49-F238E27FC236}">
                      <a16:creationId xmlns:a16="http://schemas.microsoft.com/office/drawing/2014/main" id="{84723B7C-2831-DD2E-BA3C-2CAA7522DCC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329" y="3547233"/>
                  <a:ext cx="4618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263" r="-2632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421F2915-18A0-8A17-4D93-CF27EC8CABE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731576" y="715245"/>
                  <a:ext cx="627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421F2915-18A0-8A17-4D93-CF27EC8CABE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576" y="715245"/>
                  <a:ext cx="62767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7032C0D8-F786-DB4F-2FA5-4336F2581E5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350161" y="2672355"/>
                  <a:ext cx="221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7032C0D8-F786-DB4F-2FA5-4336F2581E5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161" y="2672355"/>
                  <a:ext cx="22172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57C941E7-F4C2-3BFA-8059-A4C23F30BCD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293609" y="4338816"/>
                  <a:ext cx="161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57C941E7-F4C2-3BFA-8059-A4C23F30BCD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609" y="4338816"/>
                  <a:ext cx="16119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14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79FEA850-D4A7-CA71-98E5-055174BE99E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713765" y="4883950"/>
                  <a:ext cx="4762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79FEA850-D4A7-CA71-98E5-055174BE99E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65" y="4883950"/>
                  <a:ext cx="47622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03A6BAF-8D4E-EF26-3BA0-820816EF17F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319521" y="5658719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03A6BAF-8D4E-EF26-3BA0-820816EF17F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21" y="5658719"/>
                  <a:ext cx="240772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0000" r="-1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02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7323E-589C-F08A-0FB1-2BE24D5D3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11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397</Words>
  <Application>Microsoft Macintosh PowerPoint</Application>
  <PresentationFormat>ワイド画面</PresentationFormat>
  <Paragraphs>157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Hiragino Kaku Gothic ProN W3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田辺　裕翔</dc:creator>
  <cp:lastModifiedBy>田辺　裕翔</cp:lastModifiedBy>
  <cp:revision>2</cp:revision>
  <dcterms:created xsi:type="dcterms:W3CDTF">2025-10-23T04:34:27Z</dcterms:created>
  <dcterms:modified xsi:type="dcterms:W3CDTF">2025-10-23T08:09:58Z</dcterms:modified>
</cp:coreProperties>
</file>