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758" y="1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5C9F-4446-4AEC-B13F-3CD57EE11DA9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7165-C43D-4BFE-AED2-14F7C520F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108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5C9F-4446-4AEC-B13F-3CD57EE11DA9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7165-C43D-4BFE-AED2-14F7C520F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11956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5C9F-4446-4AEC-B13F-3CD57EE11DA9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7165-C43D-4BFE-AED2-14F7C520F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15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5C9F-4446-4AEC-B13F-3CD57EE11DA9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7165-C43D-4BFE-AED2-14F7C520F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5240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>
                    <a:tint val="82000"/>
                  </a:schemeClr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82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5C9F-4446-4AEC-B13F-3CD57EE11DA9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7165-C43D-4BFE-AED2-14F7C520F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3603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5C9F-4446-4AEC-B13F-3CD57EE11DA9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7165-C43D-4BFE-AED2-14F7C520F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8307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5C9F-4446-4AEC-B13F-3CD57EE11DA9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7165-C43D-4BFE-AED2-14F7C520F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6461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5C9F-4446-4AEC-B13F-3CD57EE11DA9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7165-C43D-4BFE-AED2-14F7C520F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162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5C9F-4446-4AEC-B13F-3CD57EE11DA9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7165-C43D-4BFE-AED2-14F7C520F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931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5C9F-4446-4AEC-B13F-3CD57EE11DA9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7165-C43D-4BFE-AED2-14F7C520F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4959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5C9F-4446-4AEC-B13F-3CD57EE11DA9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87165-C43D-4BFE-AED2-14F7C520F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252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4C5C9F-4446-4AEC-B13F-3CD57EE11DA9}" type="datetimeFigureOut">
              <a:rPr kumimoji="1" lang="ja-JP" altLang="en-US" smtClean="0"/>
              <a:t>2024/11/21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887165-C43D-4BFE-AED2-14F7C520F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4457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kumimoji="1"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kumimoji="1"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kumimoji="1"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tmp"/><Relationship Id="rId18" Type="http://schemas.openxmlformats.org/officeDocument/2006/relationships/image" Target="../media/image11.png"/><Relationship Id="rId3" Type="http://schemas.openxmlformats.org/officeDocument/2006/relationships/image" Target="../media/image2.tmp"/><Relationship Id="rId21" Type="http://schemas.openxmlformats.org/officeDocument/2006/relationships/image" Target="../media/image13.png"/><Relationship Id="rId7" Type="http://schemas.openxmlformats.org/officeDocument/2006/relationships/image" Target="../media/image6.tmp"/><Relationship Id="rId17" Type="http://schemas.openxmlformats.org/officeDocument/2006/relationships/image" Target="../media/image16.png"/><Relationship Id="rId2" Type="http://schemas.openxmlformats.org/officeDocument/2006/relationships/image" Target="../media/image1.tmp"/><Relationship Id="rId20" Type="http://schemas.openxmlformats.org/officeDocument/2006/relationships/image" Target="../media/image12.tmp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17.png"/><Relationship Id="rId5" Type="http://schemas.openxmlformats.org/officeDocument/2006/relationships/image" Target="../media/image4.emf"/><Relationship Id="rId23" Type="http://schemas.openxmlformats.org/officeDocument/2006/relationships/image" Target="../media/image14.tmp"/><Relationship Id="rId10" Type="http://schemas.openxmlformats.org/officeDocument/2006/relationships/image" Target="../media/image9.tmp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tmp"/><Relationship Id="rId22" Type="http://schemas.openxmlformats.org/officeDocument/2006/relationships/image" Target="../media/image13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D3764B62-C910-13AD-99A8-2FE5DF97735F}"/>
              </a:ext>
            </a:extLst>
          </p:cNvPr>
          <p:cNvSpPr/>
          <p:nvPr/>
        </p:nvSpPr>
        <p:spPr>
          <a:xfrm>
            <a:off x="0" y="4877851"/>
            <a:ext cx="30275213" cy="37925912"/>
          </a:xfrm>
          <a:prstGeom prst="rect">
            <a:avLst/>
          </a:prstGeom>
          <a:solidFill>
            <a:schemeClr val="bg1">
              <a:lumMod val="9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正方形/長方形 215">
            <a:extLst>
              <a:ext uri="{FF2B5EF4-FFF2-40B4-BE49-F238E27FC236}">
                <a16:creationId xmlns:a16="http://schemas.microsoft.com/office/drawing/2014/main" id="{2FD5682F-C62F-3ED8-88A7-FD0FD7346FCB}"/>
              </a:ext>
            </a:extLst>
          </p:cNvPr>
          <p:cNvSpPr/>
          <p:nvPr/>
        </p:nvSpPr>
        <p:spPr>
          <a:xfrm>
            <a:off x="158974" y="23233880"/>
            <a:ext cx="14864079" cy="194714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2" name="正方形/長方形 211">
            <a:extLst>
              <a:ext uri="{FF2B5EF4-FFF2-40B4-BE49-F238E27FC236}">
                <a16:creationId xmlns:a16="http://schemas.microsoft.com/office/drawing/2014/main" id="{F69BBBDD-01FA-4A5B-40E5-CD7FADD801DF}"/>
              </a:ext>
            </a:extLst>
          </p:cNvPr>
          <p:cNvSpPr/>
          <p:nvPr/>
        </p:nvSpPr>
        <p:spPr>
          <a:xfrm>
            <a:off x="15146158" y="14869494"/>
            <a:ext cx="15072444" cy="21555215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A98990A-E9A1-1DBD-4F93-A11D5DBD6017}"/>
              </a:ext>
            </a:extLst>
          </p:cNvPr>
          <p:cNvSpPr txBox="1"/>
          <p:nvPr/>
        </p:nvSpPr>
        <p:spPr>
          <a:xfrm>
            <a:off x="3439360" y="972634"/>
            <a:ext cx="23396484" cy="2288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72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kumimoji="1" lang="en-US" altLang="ja-JP" sz="7200" dirty="0">
                <a:latin typeface="Meiryo UI" panose="020B0604030504040204" pitchFamily="50" charset="-128"/>
                <a:ea typeface="Meiryo UI" panose="020B0604030504040204" pitchFamily="50" charset="-128"/>
              </a:rPr>
              <a:t>ZEH </a:t>
            </a:r>
            <a:r>
              <a:rPr kumimoji="1" lang="ja-JP" altLang="en-US" sz="7200" dirty="0">
                <a:latin typeface="Meiryo UI" panose="020B0604030504040204" pitchFamily="50" charset="-128"/>
                <a:ea typeface="Meiryo UI" panose="020B0604030504040204" pitchFamily="50" charset="-128"/>
              </a:rPr>
              <a:t>および 非</a:t>
            </a:r>
            <a:r>
              <a:rPr kumimoji="1" lang="en-US" altLang="ja-JP" sz="7200" dirty="0">
                <a:latin typeface="Meiryo UI" panose="020B0604030504040204" pitchFamily="50" charset="-128"/>
                <a:ea typeface="Meiryo UI" panose="020B0604030504040204" pitchFamily="50" charset="-128"/>
              </a:rPr>
              <a:t>ZEH </a:t>
            </a:r>
            <a:r>
              <a:rPr kumimoji="1" lang="ja-JP" altLang="en-US" sz="7200" dirty="0">
                <a:latin typeface="Meiryo UI" panose="020B0604030504040204" pitchFamily="50" charset="-128"/>
                <a:ea typeface="Meiryo UI" panose="020B0604030504040204" pitchFamily="50" charset="-128"/>
              </a:rPr>
              <a:t>環境における在宅人数推定を利用した</a:t>
            </a:r>
            <a:endParaRPr kumimoji="1" lang="en-US" altLang="ja-JP" sz="7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7200" dirty="0">
                <a:latin typeface="Meiryo UI" panose="020B0604030504040204" pitchFamily="50" charset="-128"/>
                <a:ea typeface="Meiryo UI" panose="020B0604030504040204" pitchFamily="50" charset="-128"/>
              </a:rPr>
              <a:t>HVAC </a:t>
            </a:r>
            <a:r>
              <a:rPr kumimoji="1" lang="ja-JP" altLang="en-US" sz="7200" dirty="0">
                <a:latin typeface="Meiryo UI" panose="020B0604030504040204" pitchFamily="50" charset="-128"/>
                <a:ea typeface="Meiryo UI" panose="020B0604030504040204" pitchFamily="50" charset="-128"/>
              </a:rPr>
              <a:t>スケジューリング制御の効用に関する考察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49A79AB8-DDE2-153E-05F3-DED6589A53A2}"/>
              </a:ext>
            </a:extLst>
          </p:cNvPr>
          <p:cNvSpPr txBox="1"/>
          <p:nvPr/>
        </p:nvSpPr>
        <p:spPr>
          <a:xfrm>
            <a:off x="26962111" y="418386"/>
            <a:ext cx="33131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2024</a:t>
            </a:r>
            <a:r>
              <a:rPr kumimoji="1" lang="ja-JP" altLang="en-US" sz="3200" dirty="0"/>
              <a:t>年</a:t>
            </a:r>
            <a:r>
              <a:rPr kumimoji="1" lang="en-US" altLang="ja-JP" sz="3200" dirty="0"/>
              <a:t>11</a:t>
            </a:r>
            <a:r>
              <a:rPr kumimoji="1" lang="ja-JP" altLang="en-US" sz="3200" dirty="0"/>
              <a:t>月</a:t>
            </a:r>
            <a:r>
              <a:rPr kumimoji="1" lang="en-US" altLang="ja-JP" sz="3200" dirty="0"/>
              <a:t>25</a:t>
            </a:r>
            <a:r>
              <a:rPr kumimoji="1" lang="ja-JP" altLang="en-US" sz="3200" dirty="0"/>
              <a:t>日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87F5B5B2-2BAC-ADA8-F55C-F430901F6C73}"/>
              </a:ext>
            </a:extLst>
          </p:cNvPr>
          <p:cNvSpPr txBox="1"/>
          <p:nvPr/>
        </p:nvSpPr>
        <p:spPr>
          <a:xfrm>
            <a:off x="4113052" y="3261330"/>
            <a:ext cx="2204910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4800" dirty="0"/>
              <a:t>○伊東 龍平（富山大学）</a:t>
            </a:r>
            <a:r>
              <a:rPr lang="en-US" altLang="ja-JP" sz="4800" dirty="0"/>
              <a:t>, </a:t>
            </a:r>
            <a:r>
              <a:rPr lang="ja-JP" altLang="en-US" sz="4800" dirty="0"/>
              <a:t>中山 俊太（東京科学大学）</a:t>
            </a:r>
            <a:r>
              <a:rPr lang="en-US" altLang="ja-JP" sz="4800" dirty="0"/>
              <a:t>, </a:t>
            </a:r>
            <a:r>
              <a:rPr lang="ja-JP" altLang="en-US" sz="4800" dirty="0"/>
              <a:t>Nguyen Tam（富山大学）</a:t>
            </a:r>
            <a:endParaRPr lang="en-US" altLang="ja-JP" sz="4800" dirty="0"/>
          </a:p>
          <a:p>
            <a:pPr algn="ctr"/>
            <a:r>
              <a:rPr lang="ja-JP" altLang="en-US" sz="4800" dirty="0"/>
              <a:t>平田 研二（富山大学）</a:t>
            </a:r>
            <a:r>
              <a:rPr lang="en-US" altLang="ja-JP" sz="4800" dirty="0"/>
              <a:t>, </a:t>
            </a:r>
            <a:r>
              <a:rPr lang="ja-JP" altLang="en-US" sz="4800" dirty="0"/>
              <a:t>畑中 健志（東京科学大学）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47F7FEDE-BBF1-E2FD-351C-402AA097F56E}"/>
              </a:ext>
            </a:extLst>
          </p:cNvPr>
          <p:cNvCxnSpPr/>
          <p:nvPr/>
        </p:nvCxnSpPr>
        <p:spPr>
          <a:xfrm>
            <a:off x="126202" y="4830990"/>
            <a:ext cx="30022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24776E8-13B3-2E9F-1D8F-2986DE54CF4E}"/>
              </a:ext>
            </a:extLst>
          </p:cNvPr>
          <p:cNvSpPr txBox="1"/>
          <p:nvPr/>
        </p:nvSpPr>
        <p:spPr>
          <a:xfrm>
            <a:off x="778853" y="4877851"/>
            <a:ext cx="2871749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概要　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This paper presents the development of a heating, ventilation, and air conditioning (HVAC) control environment that incorporates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home occupancy schedules. The simulation integrates two key components: a previously developed net-Zero Energy House (ZEH) simulation and a home occupancy estimation based on the energy consumption and household data. By employing a switching control that activates HVAC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input only when the occupants are present, the system achieves a more realistic energy consumption profile compared to earlier models.</a:t>
            </a:r>
            <a:r>
              <a:rPr kumimoji="1" lang="ja-JP" altLang="en-US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　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Using a ZEH model and weather data from the Kitakyushu Jono district, originating from a real-world ZEH demonstration project, the effectiveness of this schedule-based switching control is evaluated</a:t>
            </a:r>
            <a:r>
              <a:rPr kumimoji="1" lang="en-US" altLang="ja-JP" sz="2800">
                <a:latin typeface="Meiryo UI" panose="020B0604030504040204" pitchFamily="50" charset="-128"/>
                <a:ea typeface="Meiryo UI" panose="020B0604030504040204" pitchFamily="50" charset="-128"/>
              </a:rPr>
              <a:t>. Additionally</a:t>
            </a:r>
            <a:r>
              <a:rPr kumimoji="1" lang="en-US" altLang="ja-JP" sz="2800" dirty="0">
                <a:latin typeface="Meiryo UI" panose="020B0604030504040204" pitchFamily="50" charset="-128"/>
                <a:ea typeface="Meiryo UI" panose="020B0604030504040204" pitchFamily="50" charset="-128"/>
              </a:rPr>
              <a:t>, the energy-saving performance between ZEH and non-ZEH houses is compared, highlighting the insulation benefits of ZEH.</a:t>
            </a:r>
            <a:endParaRPr kumimoji="1" lang="ja-JP" altLang="en-US" sz="28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4E00B398-FE65-49EA-9DC6-E84A17203B40}"/>
              </a:ext>
            </a:extLst>
          </p:cNvPr>
          <p:cNvCxnSpPr>
            <a:cxnSpLocks/>
          </p:cNvCxnSpPr>
          <p:nvPr/>
        </p:nvCxnSpPr>
        <p:spPr>
          <a:xfrm>
            <a:off x="15137601" y="8658819"/>
            <a:ext cx="0" cy="3370838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ED6CE19-A7A4-0992-62AD-32EE6E3E43B4}"/>
              </a:ext>
            </a:extLst>
          </p:cNvPr>
          <p:cNvSpPr txBox="1"/>
          <p:nvPr/>
        </p:nvSpPr>
        <p:spPr>
          <a:xfrm>
            <a:off x="15275603" y="39889947"/>
            <a:ext cx="1460419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　</a:t>
            </a:r>
            <a:r>
              <a:rPr kumimoji="1" lang="ja-JP" altLang="en-US" sz="4000" dirty="0"/>
              <a:t>参考文献</a:t>
            </a:r>
            <a:endParaRPr kumimoji="1" lang="en-US" altLang="ja-JP" sz="3200" dirty="0"/>
          </a:p>
          <a:p>
            <a:r>
              <a:rPr kumimoji="1" lang="en-US" altLang="ja-JP" sz="2000" dirty="0"/>
              <a:t>[1]</a:t>
            </a:r>
            <a:r>
              <a:rPr kumimoji="1" lang="ja-JP" altLang="en-US" sz="2000" dirty="0"/>
              <a:t> </a:t>
            </a:r>
            <a:r>
              <a:rPr kumimoji="1" lang="en-US" altLang="ja-JP" sz="2000" dirty="0"/>
              <a:t>Nguyen</a:t>
            </a:r>
            <a:r>
              <a:rPr kumimoji="1" lang="ja-JP" altLang="en-US" sz="2000" dirty="0"/>
              <a:t>，伊東，李，平田：再現可能な検証試験を利用した</a:t>
            </a:r>
            <a:r>
              <a:rPr kumimoji="1" lang="en-US" altLang="ja-JP" sz="2000" dirty="0"/>
              <a:t>ZEH</a:t>
            </a:r>
            <a:r>
              <a:rPr kumimoji="1" lang="ja-JP" altLang="en-US" sz="2000" dirty="0"/>
              <a:t>シミュレー ション環境の標準化に関する研究；</a:t>
            </a:r>
            <a:r>
              <a:rPr kumimoji="1" lang="en-US" altLang="ja-JP" sz="2000" dirty="0"/>
              <a:t>SICE</a:t>
            </a:r>
            <a:r>
              <a:rPr kumimoji="1" lang="ja-JP" altLang="en-US" sz="2000" dirty="0"/>
              <a:t>第</a:t>
            </a:r>
            <a:r>
              <a:rPr kumimoji="1" lang="en-US" altLang="ja-JP" sz="2000" dirty="0"/>
              <a:t>11</a:t>
            </a:r>
            <a:r>
              <a:rPr kumimoji="1" lang="ja-JP" altLang="en-US" sz="2000" dirty="0"/>
              <a:t>回制御部門マルチシンポジウム予稿集，</a:t>
            </a:r>
            <a:r>
              <a:rPr kumimoji="1" lang="en-US" altLang="ja-JP" sz="2000" dirty="0"/>
              <a:t>3M7-5 (2024)</a:t>
            </a:r>
          </a:p>
          <a:p>
            <a:r>
              <a:rPr kumimoji="1" lang="en-US" altLang="ja-JP" sz="2000" dirty="0"/>
              <a:t>[2]</a:t>
            </a:r>
            <a:r>
              <a:rPr kumimoji="1" lang="ja-JP" altLang="en-US" sz="2000" dirty="0"/>
              <a:t>中山，田中，畑中：消費電力データを活用したスマート照明の節電効果可視化シミュレータの構築；</a:t>
            </a:r>
            <a:r>
              <a:rPr kumimoji="1" lang="en-US" altLang="ja-JP" sz="2000" dirty="0"/>
              <a:t>SICE</a:t>
            </a:r>
            <a:r>
              <a:rPr kumimoji="1" lang="ja-JP" altLang="en-US" sz="2000" dirty="0"/>
              <a:t>第</a:t>
            </a:r>
            <a:r>
              <a:rPr kumimoji="1" lang="en-US" altLang="ja-JP" sz="2000" dirty="0"/>
              <a:t>11</a:t>
            </a:r>
            <a:r>
              <a:rPr kumimoji="1" lang="ja-JP" altLang="en-US" sz="2000" dirty="0"/>
              <a:t>回制御部門マルチシンポジウム予稿集，</a:t>
            </a:r>
            <a:r>
              <a:rPr kumimoji="1" lang="en-US" altLang="ja-JP" sz="2000" dirty="0"/>
              <a:t>3M7-6 (2024)</a:t>
            </a:r>
          </a:p>
          <a:p>
            <a:r>
              <a:rPr kumimoji="1" lang="en-US" altLang="ja-JP" sz="2000" dirty="0"/>
              <a:t>[3]</a:t>
            </a:r>
            <a:r>
              <a:rPr kumimoji="1" lang="ja-JP" altLang="en-US" sz="2000" dirty="0"/>
              <a:t>上野，鍵，白石，高口，中野，望月</a:t>
            </a:r>
            <a:r>
              <a:rPr kumimoji="1" lang="en-US" altLang="ja-JP" sz="2000" dirty="0"/>
              <a:t>: </a:t>
            </a:r>
            <a:r>
              <a:rPr kumimoji="1" lang="ja-JP" altLang="en-US" sz="2000" dirty="0"/>
              <a:t>しくみがわかる建築環境工学第</a:t>
            </a:r>
            <a:r>
              <a:rPr kumimoji="1" lang="en-US" altLang="ja-JP" sz="2000" dirty="0"/>
              <a:t>2</a:t>
            </a:r>
            <a:r>
              <a:rPr kumimoji="1" lang="ja-JP" altLang="en-US" sz="2000" dirty="0"/>
              <a:t>版</a:t>
            </a:r>
            <a:r>
              <a:rPr kumimoji="1" lang="en-US" altLang="ja-JP" sz="2000" dirty="0"/>
              <a:t>, pp.~113--138, </a:t>
            </a:r>
            <a:r>
              <a:rPr kumimoji="1" lang="ja-JP" altLang="en-US" sz="2000" dirty="0"/>
              <a:t>彰国社 </a:t>
            </a:r>
            <a:r>
              <a:rPr kumimoji="1" lang="en-US" altLang="ja-JP" sz="2000" dirty="0"/>
              <a:t>(2022)</a:t>
            </a:r>
          </a:p>
          <a:p>
            <a:r>
              <a:rPr kumimoji="1" lang="en-US" altLang="ja-JP" sz="2000" dirty="0"/>
              <a:t>[4]</a:t>
            </a:r>
            <a:r>
              <a:rPr kumimoji="1" lang="ja-JP" altLang="en-US" sz="2000" dirty="0"/>
              <a:t>一般社団法人</a:t>
            </a:r>
            <a:r>
              <a:rPr kumimoji="1" lang="en-US" altLang="ja-JP" sz="2000" dirty="0"/>
              <a:t>20</a:t>
            </a:r>
            <a:r>
              <a:rPr kumimoji="1" lang="ja-JP" altLang="en-US" sz="2000" dirty="0"/>
              <a:t>年先を見据えた日本の高断熱住宅研究会</a:t>
            </a:r>
            <a:r>
              <a:rPr kumimoji="1" lang="en-US" altLang="ja-JP" sz="2000" dirty="0"/>
              <a:t>: HEAT20</a:t>
            </a:r>
            <a:r>
              <a:rPr kumimoji="1" lang="ja-JP" altLang="en-US" sz="2000" dirty="0"/>
              <a:t>設計ガイドブック</a:t>
            </a:r>
            <a:r>
              <a:rPr kumimoji="1" lang="en-US" altLang="ja-JP" sz="2000" dirty="0"/>
              <a:t>2021 </a:t>
            </a:r>
            <a:r>
              <a:rPr kumimoji="1" lang="ja-JP" altLang="en-US" sz="2000" dirty="0"/>
              <a:t>正しい住宅断熱化の作法</a:t>
            </a:r>
            <a:r>
              <a:rPr kumimoji="1" lang="en-US" altLang="ja-JP" sz="2000" dirty="0"/>
              <a:t>, pp.~20, </a:t>
            </a:r>
            <a:r>
              <a:rPr kumimoji="1" lang="ja-JP" altLang="en-US" sz="2000" dirty="0"/>
              <a:t>建築技術 </a:t>
            </a:r>
            <a:r>
              <a:rPr kumimoji="1" lang="en-US" altLang="ja-JP" sz="2000" dirty="0"/>
              <a:t>(2021)</a:t>
            </a:r>
            <a:endParaRPr kumimoji="1" lang="ja-JP" altLang="en-US" sz="2000" dirty="0"/>
          </a:p>
        </p:txBody>
      </p:sp>
      <p:pic>
        <p:nvPicPr>
          <p:cNvPr id="122" name="図 121" descr="ダイアグラム&#10;&#10;中程度の精度で自動的に生成された説明">
            <a:extLst>
              <a:ext uri="{FF2B5EF4-FFF2-40B4-BE49-F238E27FC236}">
                <a16:creationId xmlns:a16="http://schemas.microsoft.com/office/drawing/2014/main" id="{CA3B6A93-EF52-2591-CEB3-F0DD3D2C21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7747" y="16960832"/>
            <a:ext cx="10060497" cy="1712425"/>
          </a:xfrm>
          <a:prstGeom prst="rect">
            <a:avLst/>
          </a:prstGeom>
        </p:spPr>
      </p:pic>
      <p:grpSp>
        <p:nvGrpSpPr>
          <p:cNvPr id="204" name="グループ化 203">
            <a:extLst>
              <a:ext uri="{FF2B5EF4-FFF2-40B4-BE49-F238E27FC236}">
                <a16:creationId xmlns:a16="http://schemas.microsoft.com/office/drawing/2014/main" id="{634D4730-2728-502E-C046-6D22850484D0}"/>
              </a:ext>
            </a:extLst>
          </p:cNvPr>
          <p:cNvGrpSpPr/>
          <p:nvPr/>
        </p:nvGrpSpPr>
        <p:grpSpPr>
          <a:xfrm>
            <a:off x="2367990" y="7536837"/>
            <a:ext cx="25539222" cy="5681603"/>
            <a:chOff x="2367990" y="7536837"/>
            <a:chExt cx="25539222" cy="5681603"/>
          </a:xfrm>
          <a:solidFill>
            <a:schemeClr val="bg1"/>
          </a:solidFill>
        </p:grpSpPr>
        <p:pic>
          <p:nvPicPr>
            <p:cNvPr id="23" name="図 22" descr="ダイアグラム&#10;&#10;自動的に生成された説明">
              <a:extLst>
                <a:ext uri="{FF2B5EF4-FFF2-40B4-BE49-F238E27FC236}">
                  <a16:creationId xmlns:a16="http://schemas.microsoft.com/office/drawing/2014/main" id="{F1A8AB69-BDFB-70F3-9475-A0FA68B7A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59" t="6685" r="1131" b="5030"/>
            <a:stretch/>
          </p:blipFill>
          <p:spPr>
            <a:xfrm>
              <a:off x="2367990" y="7536837"/>
              <a:ext cx="25539222" cy="5681603"/>
            </a:xfrm>
            <a:prstGeom prst="rect">
              <a:avLst/>
            </a:prstGeom>
            <a:grpFill/>
          </p:spPr>
        </p:pic>
        <p:pic>
          <p:nvPicPr>
            <p:cNvPr id="142" name="Picture 2">
              <a:extLst>
                <a:ext uri="{FF2B5EF4-FFF2-40B4-BE49-F238E27FC236}">
                  <a16:creationId xmlns:a16="http://schemas.microsoft.com/office/drawing/2014/main" id="{05E5DA1B-9E2D-2B83-1FB5-DDDF49DE76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78973" b="17493"/>
            <a:stretch/>
          </p:blipFill>
          <p:spPr bwMode="auto">
            <a:xfrm>
              <a:off x="8136545" y="9460917"/>
              <a:ext cx="474237" cy="471018"/>
            </a:xfrm>
            <a:prstGeom prst="rect">
              <a:avLst/>
            </a:prstGeom>
            <a:grpFill/>
          </p:spPr>
        </p:pic>
        <p:pic>
          <p:nvPicPr>
            <p:cNvPr id="143" name="Picture 3">
              <a:extLst>
                <a:ext uri="{FF2B5EF4-FFF2-40B4-BE49-F238E27FC236}">
                  <a16:creationId xmlns:a16="http://schemas.microsoft.com/office/drawing/2014/main" id="{92C69AA0-9051-F539-7AF4-D3872F232D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4751" t="11460" r="65669" b="27471"/>
            <a:stretch/>
          </p:blipFill>
          <p:spPr>
            <a:xfrm>
              <a:off x="12216435" y="9496023"/>
              <a:ext cx="626305" cy="570880"/>
            </a:xfrm>
            <a:prstGeom prst="rect">
              <a:avLst/>
            </a:prstGeom>
            <a:grpFill/>
          </p:spPr>
        </p:pic>
        <p:pic>
          <p:nvPicPr>
            <p:cNvPr id="145" name="図 144" descr="ダイアグラム&#10;&#10;自動的に生成された説明">
              <a:extLst>
                <a:ext uri="{FF2B5EF4-FFF2-40B4-BE49-F238E27FC236}">
                  <a16:creationId xmlns:a16="http://schemas.microsoft.com/office/drawing/2014/main" id="{25248D80-B137-B325-A3C7-A6E7481A5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0430" t="38780" r="53530" b="56323"/>
            <a:stretch/>
          </p:blipFill>
          <p:spPr>
            <a:xfrm>
              <a:off x="12781730" y="9616760"/>
              <a:ext cx="1581912" cy="315175"/>
            </a:xfrm>
            <a:prstGeom prst="rect">
              <a:avLst/>
            </a:prstGeom>
            <a:grpFill/>
          </p:spPr>
        </p:pic>
        <p:pic>
          <p:nvPicPr>
            <p:cNvPr id="148" name="図 147" descr="アイコン&#10;&#10;自動的に生成された説明">
              <a:extLst>
                <a:ext uri="{FF2B5EF4-FFF2-40B4-BE49-F238E27FC236}">
                  <a16:creationId xmlns:a16="http://schemas.microsoft.com/office/drawing/2014/main" id="{9872212F-83FB-1B7A-3792-79225A550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90197" y="9647000"/>
              <a:ext cx="597550" cy="366999"/>
            </a:xfrm>
            <a:prstGeom prst="rect">
              <a:avLst/>
            </a:prstGeom>
            <a:grpFill/>
          </p:spPr>
        </p:pic>
        <p:pic>
          <p:nvPicPr>
            <p:cNvPr id="149" name="図 148" descr="ダイアグラム&#10;&#10;自動的に生成された説明">
              <a:extLst>
                <a:ext uri="{FF2B5EF4-FFF2-40B4-BE49-F238E27FC236}">
                  <a16:creationId xmlns:a16="http://schemas.microsoft.com/office/drawing/2014/main" id="{34087B88-673B-A93F-33D1-8E1E0DA4B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54574" t="39721" r="36972" b="54047"/>
            <a:stretch/>
          </p:blipFill>
          <p:spPr>
            <a:xfrm>
              <a:off x="16664302" y="9680038"/>
              <a:ext cx="2025731" cy="366999"/>
            </a:xfrm>
            <a:prstGeom prst="rect">
              <a:avLst/>
            </a:prstGeom>
            <a:grpFill/>
          </p:spPr>
        </p:pic>
      </p:grpSp>
      <p:grpSp>
        <p:nvGrpSpPr>
          <p:cNvPr id="215" name="グループ化 214">
            <a:extLst>
              <a:ext uri="{FF2B5EF4-FFF2-40B4-BE49-F238E27FC236}">
                <a16:creationId xmlns:a16="http://schemas.microsoft.com/office/drawing/2014/main" id="{0F5B363B-01C7-4D72-D193-FC71E4865A21}"/>
              </a:ext>
            </a:extLst>
          </p:cNvPr>
          <p:cNvGrpSpPr/>
          <p:nvPr/>
        </p:nvGrpSpPr>
        <p:grpSpPr>
          <a:xfrm>
            <a:off x="15189958" y="36424710"/>
            <a:ext cx="15021378" cy="3477875"/>
            <a:chOff x="15189958" y="34760035"/>
            <a:chExt cx="15021378" cy="3477875"/>
          </a:xfrm>
        </p:grpSpPr>
        <p:sp>
          <p:nvSpPr>
            <p:cNvPr id="153" name="テキスト ボックス 152">
              <a:extLst>
                <a:ext uri="{FF2B5EF4-FFF2-40B4-BE49-F238E27FC236}">
                  <a16:creationId xmlns:a16="http://schemas.microsoft.com/office/drawing/2014/main" id="{B466346D-6FDB-A753-A443-F81F8CC74743}"/>
                </a:ext>
              </a:extLst>
            </p:cNvPr>
            <p:cNvSpPr txBox="1"/>
            <p:nvPr/>
          </p:nvSpPr>
          <p:spPr>
            <a:xfrm>
              <a:off x="15218866" y="35683365"/>
              <a:ext cx="14992470" cy="255454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3200" dirty="0"/>
                <a:t>・材質人数スケジュールを考慮した</a:t>
              </a:r>
              <a:r>
                <a:rPr kumimoji="1" lang="en-US" altLang="ja-JP" sz="3200" dirty="0"/>
                <a:t>ZEH</a:t>
              </a:r>
              <a:r>
                <a:rPr kumimoji="1" lang="ja-JP" altLang="en-US" sz="3200" dirty="0"/>
                <a:t>シミュレーション</a:t>
              </a:r>
              <a:endParaRPr kumimoji="1" lang="en-US" altLang="ja-JP" sz="3200" dirty="0"/>
            </a:p>
            <a:p>
              <a:r>
                <a:rPr kumimoji="1" lang="ja-JP" altLang="en-US" sz="3200" dirty="0"/>
                <a:t>　　</a:t>
              </a:r>
              <a:r>
                <a:rPr kumimoji="1" lang="en-US" altLang="ja-JP" sz="3200" dirty="0"/>
                <a:t>‣</a:t>
              </a:r>
              <a:r>
                <a:rPr kumimoji="1" lang="ja-JP" altLang="en-US" sz="3200" dirty="0"/>
                <a:t> </a:t>
              </a:r>
              <a:r>
                <a:rPr kumimoji="1" lang="en-US" altLang="ja-JP" sz="3200" dirty="0"/>
                <a:t>3D</a:t>
              </a:r>
              <a:r>
                <a:rPr kumimoji="1" lang="ja-JP" altLang="en-US" sz="3200" dirty="0"/>
                <a:t>モデルと</a:t>
              </a:r>
              <a:r>
                <a:rPr kumimoji="1" lang="en-US" altLang="ja-JP" sz="3200" dirty="0" err="1"/>
                <a:t>EnergyPlus</a:t>
              </a:r>
              <a:r>
                <a:rPr kumimoji="1" lang="ja-JP" altLang="en-US" sz="3200" dirty="0"/>
                <a:t>を用いた温度環境シミュレーション</a:t>
              </a:r>
              <a:endParaRPr kumimoji="1" lang="en-US" altLang="ja-JP" sz="3200" dirty="0"/>
            </a:p>
            <a:p>
              <a:r>
                <a:rPr kumimoji="1" lang="ja-JP" altLang="en-US" sz="3200" dirty="0"/>
                <a:t>　　</a:t>
              </a:r>
              <a:r>
                <a:rPr kumimoji="1" lang="en-US" altLang="ja-JP" sz="3200" dirty="0"/>
                <a:t>‣</a:t>
              </a:r>
              <a:r>
                <a:rPr kumimoji="1" lang="ja-JP" altLang="en-US" sz="3200" dirty="0"/>
                <a:t>各部屋の在室スケジュールに応じた</a:t>
              </a:r>
              <a:r>
                <a:rPr kumimoji="1" lang="en-US" altLang="ja-JP" sz="3200" dirty="0"/>
                <a:t>HVAC</a:t>
              </a:r>
              <a:r>
                <a:rPr kumimoji="1" lang="ja-JP" altLang="en-US" sz="3200" dirty="0"/>
                <a:t>スケジュールの導入</a:t>
              </a:r>
              <a:endParaRPr kumimoji="1" lang="en-US" altLang="ja-JP" sz="3200" dirty="0"/>
            </a:p>
            <a:p>
              <a:r>
                <a:rPr kumimoji="1" lang="ja-JP" altLang="en-US" sz="3200" dirty="0"/>
                <a:t>・実際の</a:t>
              </a:r>
              <a:r>
                <a:rPr kumimoji="1" lang="en-US" altLang="ja-JP" sz="3200" dirty="0"/>
                <a:t>ZEH</a:t>
              </a:r>
              <a:r>
                <a:rPr kumimoji="1" lang="ja-JP" altLang="en-US" sz="3200" dirty="0"/>
                <a:t>住宅について断熱性能を検証</a:t>
              </a:r>
              <a:endParaRPr kumimoji="1" lang="en-US" altLang="ja-JP" sz="3200" dirty="0"/>
            </a:p>
            <a:p>
              <a:r>
                <a:rPr kumimoji="1" lang="ja-JP" altLang="en-US" sz="3200" dirty="0"/>
                <a:t>　　</a:t>
              </a:r>
              <a:r>
                <a:rPr kumimoji="1" lang="en-US" altLang="ja-JP" sz="3200" dirty="0"/>
                <a:t>‣</a:t>
              </a:r>
              <a:r>
                <a:rPr kumimoji="1" lang="ja-JP" altLang="en-US" sz="3200" dirty="0"/>
                <a:t>断熱材が厚すぎると逆効果となる場合もあることを確認</a:t>
              </a:r>
              <a:endParaRPr kumimoji="1" lang="en-US" altLang="ja-JP" sz="3200" dirty="0"/>
            </a:p>
          </p:txBody>
        </p:sp>
        <p:sp>
          <p:nvSpPr>
            <p:cNvPr id="205" name="テキスト ボックス 204">
              <a:extLst>
                <a:ext uri="{FF2B5EF4-FFF2-40B4-BE49-F238E27FC236}">
                  <a16:creationId xmlns:a16="http://schemas.microsoft.com/office/drawing/2014/main" id="{3E9DD72E-30D1-CC36-4BEC-06F0A40B79B5}"/>
                </a:ext>
              </a:extLst>
            </p:cNvPr>
            <p:cNvSpPr txBox="1"/>
            <p:nvPr/>
          </p:nvSpPr>
          <p:spPr>
            <a:xfrm>
              <a:off x="15189958" y="34760035"/>
              <a:ext cx="15021378" cy="92333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kumimoji="1" lang="ja-JP" altLang="en-US" sz="5400" dirty="0"/>
                <a:t>４</a:t>
              </a:r>
              <a:r>
                <a:rPr kumimoji="1" lang="en-US" altLang="ja-JP" sz="5400" dirty="0"/>
                <a:t>.</a:t>
              </a:r>
              <a:r>
                <a:rPr kumimoji="1" lang="ja-JP" altLang="en-US" sz="5400" dirty="0"/>
                <a:t>おわりに</a:t>
              </a:r>
              <a:endParaRPr kumimoji="1" lang="en-US" altLang="ja-JP" sz="5400" dirty="0"/>
            </a:p>
          </p:txBody>
        </p:sp>
      </p:grp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42A81F8B-B349-8782-1DF1-6CC32CE01E6E}"/>
              </a:ext>
            </a:extLst>
          </p:cNvPr>
          <p:cNvSpPr txBox="1"/>
          <p:nvPr/>
        </p:nvSpPr>
        <p:spPr>
          <a:xfrm>
            <a:off x="126202" y="14014467"/>
            <a:ext cx="14873398" cy="92333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１</a:t>
            </a:r>
            <a:r>
              <a:rPr kumimoji="1" lang="en-US" altLang="ja-JP" sz="5400" dirty="0"/>
              <a:t>.</a:t>
            </a:r>
            <a:r>
              <a:rPr kumimoji="1" lang="ja-JP" altLang="en-US" sz="5400" dirty="0"/>
              <a:t>研究背景</a:t>
            </a:r>
            <a:endParaRPr kumimoji="1" lang="en-US" altLang="ja-JP" sz="5400" dirty="0"/>
          </a:p>
        </p:txBody>
      </p:sp>
      <p:sp>
        <p:nvSpPr>
          <p:cNvPr id="207" name="テキスト ボックス 206">
            <a:extLst>
              <a:ext uri="{FF2B5EF4-FFF2-40B4-BE49-F238E27FC236}">
                <a16:creationId xmlns:a16="http://schemas.microsoft.com/office/drawing/2014/main" id="{6D0C04D4-0C12-3655-64C5-4701CD5FFEF9}"/>
              </a:ext>
            </a:extLst>
          </p:cNvPr>
          <p:cNvSpPr txBox="1"/>
          <p:nvPr/>
        </p:nvSpPr>
        <p:spPr>
          <a:xfrm>
            <a:off x="126202" y="14960936"/>
            <a:ext cx="14880470" cy="747897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近年、カーボンニュートラルに向けて</a:t>
            </a:r>
            <a:r>
              <a:rPr kumimoji="1" lang="en-US" altLang="ja-JP" sz="3200" u="sng" dirty="0"/>
              <a:t>ZEH(net-Zero Energy House)</a:t>
            </a:r>
            <a:r>
              <a:rPr kumimoji="1" lang="ja-JP" altLang="en-US" sz="3200" dirty="0"/>
              <a:t>の注目高まる。</a:t>
            </a:r>
            <a:endParaRPr kumimoji="1" lang="en-US" altLang="ja-JP" sz="3200" dirty="0"/>
          </a:p>
          <a:p>
            <a:r>
              <a:rPr kumimoji="1" lang="en-US" altLang="ja-JP" sz="3200" dirty="0"/>
              <a:t>ZEH</a:t>
            </a:r>
            <a:r>
              <a:rPr kumimoji="1" lang="ja-JP" altLang="en-US" sz="3200" dirty="0"/>
              <a:t>を構成する要素のうちの</a:t>
            </a:r>
            <a:r>
              <a:rPr kumimoji="1" lang="ja-JP" altLang="en-US" sz="3200" dirty="0">
                <a:solidFill>
                  <a:srgbClr val="FF0000"/>
                </a:solidFill>
              </a:rPr>
              <a:t>外皮の高断熱効果</a:t>
            </a:r>
            <a:r>
              <a:rPr kumimoji="1" lang="ja-JP" altLang="en-US" sz="3200" dirty="0"/>
              <a:t>の可視化に注目した。</a:t>
            </a:r>
            <a:endParaRPr kumimoji="1" lang="en-US" altLang="ja-JP" sz="3200" dirty="0"/>
          </a:p>
          <a:p>
            <a:r>
              <a:rPr kumimoji="1" lang="ja-JP" altLang="en-US" sz="3200" dirty="0"/>
              <a:t>・</a:t>
            </a:r>
            <a:r>
              <a:rPr kumimoji="1" lang="ja-JP" altLang="en-US" sz="3200" u="sng" dirty="0"/>
              <a:t>実天候データ</a:t>
            </a:r>
            <a:r>
              <a:rPr kumimoji="1" lang="ja-JP" altLang="en-US" sz="3200" dirty="0"/>
              <a:t>と</a:t>
            </a:r>
            <a:r>
              <a:rPr kumimoji="1" lang="ja-JP" altLang="en-US" sz="3200" u="sng" dirty="0"/>
              <a:t>強化外皮基準</a:t>
            </a:r>
            <a:r>
              <a:rPr kumimoji="1" lang="en-US" altLang="ja-JP" sz="3200" u="sng" dirty="0"/>
              <a:t>(</a:t>
            </a:r>
            <a:r>
              <a:rPr kumimoji="1" lang="ja-JP" altLang="en-US" sz="3200" u="sng" dirty="0"/>
              <a:t>建築工学</a:t>
            </a:r>
            <a:r>
              <a:rPr kumimoji="1" lang="en-US" altLang="ja-JP" sz="3200" u="sng" dirty="0"/>
              <a:t>)</a:t>
            </a:r>
            <a:r>
              <a:rPr kumimoji="1" lang="ja-JP" altLang="en-US" sz="3200" dirty="0"/>
              <a:t>を考慮した</a:t>
            </a:r>
            <a:r>
              <a:rPr kumimoji="1" lang="en-US" altLang="ja-JP" sz="3200" dirty="0"/>
              <a:t>ZEH</a:t>
            </a:r>
            <a:r>
              <a:rPr kumimoji="1" lang="ja-JP" altLang="en-US" sz="3200" dirty="0"/>
              <a:t>シミュレーション環境</a:t>
            </a:r>
            <a:endParaRPr kumimoji="1" lang="en-US" altLang="ja-JP" sz="3200" dirty="0"/>
          </a:p>
          <a:p>
            <a:r>
              <a:rPr kumimoji="1" lang="ja-JP" altLang="en-US" sz="3200" dirty="0"/>
              <a:t>・</a:t>
            </a:r>
            <a:r>
              <a:rPr kumimoji="1" lang="en-US" altLang="ja-JP" sz="3200" dirty="0"/>
              <a:t>ZEH</a:t>
            </a:r>
            <a:r>
              <a:rPr kumimoji="1" lang="ja-JP" altLang="en-US" sz="3200" dirty="0"/>
              <a:t>消費電力データから推定した、人の生活スケジュール</a:t>
            </a:r>
            <a:endParaRPr kumimoji="1" lang="en-US" altLang="ja-JP" sz="3200" dirty="0"/>
          </a:p>
          <a:p>
            <a:r>
              <a:rPr kumimoji="1" lang="ja-JP" altLang="en-US" sz="3200" dirty="0"/>
              <a:t>の二つを統合したシミュレータを開発することを目的とする。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endParaRPr kumimoji="1" lang="en-US" altLang="ja-JP" sz="3200" dirty="0"/>
          </a:p>
          <a:p>
            <a:endParaRPr kumimoji="1" lang="en-US" altLang="ja-JP" sz="3200" dirty="0"/>
          </a:p>
          <a:p>
            <a:endParaRPr kumimoji="1" lang="en-US" altLang="ja-JP" sz="3200" dirty="0"/>
          </a:p>
          <a:p>
            <a:endParaRPr kumimoji="1" lang="en-US" altLang="ja-JP" sz="3200" dirty="0"/>
          </a:p>
          <a:p>
            <a:endParaRPr kumimoji="1" lang="en-US" altLang="ja-JP" sz="3200" dirty="0"/>
          </a:p>
          <a:p>
            <a:endParaRPr kumimoji="1" lang="en-US" altLang="ja-JP" sz="3200" dirty="0"/>
          </a:p>
          <a:p>
            <a:endParaRPr kumimoji="1" lang="en-US" altLang="ja-JP" sz="3200" dirty="0"/>
          </a:p>
          <a:p>
            <a:endParaRPr kumimoji="1" lang="en-US" altLang="ja-JP" sz="3200" dirty="0"/>
          </a:p>
          <a:p>
            <a:endParaRPr kumimoji="1" lang="en-US" altLang="ja-JP" sz="3200" dirty="0"/>
          </a:p>
        </p:txBody>
      </p:sp>
      <p:grpSp>
        <p:nvGrpSpPr>
          <p:cNvPr id="208" name="グループ化 207">
            <a:extLst>
              <a:ext uri="{FF2B5EF4-FFF2-40B4-BE49-F238E27FC236}">
                <a16:creationId xmlns:a16="http://schemas.microsoft.com/office/drawing/2014/main" id="{480FA48E-96A3-E679-5093-4F44ECBDF718}"/>
              </a:ext>
            </a:extLst>
          </p:cNvPr>
          <p:cNvGrpSpPr/>
          <p:nvPr/>
        </p:nvGrpSpPr>
        <p:grpSpPr>
          <a:xfrm>
            <a:off x="860010" y="17493196"/>
            <a:ext cx="13461241" cy="4820054"/>
            <a:chOff x="253417" y="19052309"/>
            <a:chExt cx="13461241" cy="4820054"/>
          </a:xfrm>
        </p:grpSpPr>
        <p:grpSp>
          <p:nvGrpSpPr>
            <p:cNvPr id="32" name="グループ化 31">
              <a:extLst>
                <a:ext uri="{FF2B5EF4-FFF2-40B4-BE49-F238E27FC236}">
                  <a16:creationId xmlns:a16="http://schemas.microsoft.com/office/drawing/2014/main" id="{E90C8E94-1392-AE02-5904-D237ED00A1EF}"/>
                </a:ext>
              </a:extLst>
            </p:cNvPr>
            <p:cNvGrpSpPr/>
            <p:nvPr/>
          </p:nvGrpSpPr>
          <p:grpSpPr>
            <a:xfrm>
              <a:off x="5683105" y="19974748"/>
              <a:ext cx="1060038" cy="3896041"/>
              <a:chOff x="3793312" y="962874"/>
              <a:chExt cx="1475516" cy="4762356"/>
            </a:xfrm>
          </p:grpSpPr>
          <p:sp>
            <p:nvSpPr>
              <p:cNvPr id="99" name="正方形/長方形 98">
                <a:extLst>
                  <a:ext uri="{FF2B5EF4-FFF2-40B4-BE49-F238E27FC236}">
                    <a16:creationId xmlns:a16="http://schemas.microsoft.com/office/drawing/2014/main" id="{2CAAB413-DF95-DABB-F977-77521CDE4BD3}"/>
                  </a:ext>
                </a:extLst>
              </p:cNvPr>
              <p:cNvSpPr/>
              <p:nvPr/>
            </p:nvSpPr>
            <p:spPr>
              <a:xfrm>
                <a:off x="3793319" y="4083466"/>
                <a:ext cx="1475509" cy="820882"/>
              </a:xfrm>
              <a:prstGeom prst="rect">
                <a:avLst/>
              </a:prstGeom>
              <a:noFill/>
              <a:ln w="38100">
                <a:solidFill>
                  <a:schemeClr val="accent4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sz="28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100" name="正方形/長方形 99">
                <a:extLst>
                  <a:ext uri="{FF2B5EF4-FFF2-40B4-BE49-F238E27FC236}">
                    <a16:creationId xmlns:a16="http://schemas.microsoft.com/office/drawing/2014/main" id="{613B28A4-42A7-8AB3-9AED-81CA6F1A4682}"/>
                  </a:ext>
                </a:extLst>
              </p:cNvPr>
              <p:cNvSpPr/>
              <p:nvPr/>
            </p:nvSpPr>
            <p:spPr>
              <a:xfrm>
                <a:off x="3793319" y="4904348"/>
                <a:ext cx="1475509" cy="820882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給湯</a:t>
                </a:r>
              </a:p>
            </p:txBody>
          </p:sp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86123484-19F0-11A2-30BD-6C713193F8F8}"/>
                  </a:ext>
                </a:extLst>
              </p:cNvPr>
              <p:cNvSpPr/>
              <p:nvPr/>
            </p:nvSpPr>
            <p:spPr>
              <a:xfrm>
                <a:off x="3793320" y="3873462"/>
                <a:ext cx="1475508" cy="1030886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照明</a:t>
                </a:r>
              </a:p>
            </p:txBody>
          </p:sp>
          <p:sp>
            <p:nvSpPr>
              <p:cNvPr id="102" name="正方形/長方形 101">
                <a:extLst>
                  <a:ext uri="{FF2B5EF4-FFF2-40B4-BE49-F238E27FC236}">
                    <a16:creationId xmlns:a16="http://schemas.microsoft.com/office/drawing/2014/main" id="{A0B343F4-F721-6380-049B-1396A0572E9B}"/>
                  </a:ext>
                </a:extLst>
              </p:cNvPr>
              <p:cNvSpPr/>
              <p:nvPr/>
            </p:nvSpPr>
            <p:spPr>
              <a:xfrm>
                <a:off x="3793316" y="3057331"/>
                <a:ext cx="1475507" cy="820882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換気</a:t>
                </a:r>
              </a:p>
            </p:txBody>
          </p:sp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85578C19-F4DF-BF74-3013-8F8EB4CACE59}"/>
                  </a:ext>
                </a:extLst>
              </p:cNvPr>
              <p:cNvSpPr/>
              <p:nvPr/>
            </p:nvSpPr>
            <p:spPr>
              <a:xfrm>
                <a:off x="3793312" y="2064254"/>
                <a:ext cx="1475513" cy="988326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冷房</a:t>
                </a:r>
              </a:p>
            </p:txBody>
          </p:sp>
          <p:sp>
            <p:nvSpPr>
              <p:cNvPr id="104" name="正方形/長方形 103">
                <a:extLst>
                  <a:ext uri="{FF2B5EF4-FFF2-40B4-BE49-F238E27FC236}">
                    <a16:creationId xmlns:a16="http://schemas.microsoft.com/office/drawing/2014/main" id="{4F06C23E-1727-4887-AE43-BE3452CA3D45}"/>
                  </a:ext>
                </a:extLst>
              </p:cNvPr>
              <p:cNvSpPr/>
              <p:nvPr/>
            </p:nvSpPr>
            <p:spPr>
              <a:xfrm>
                <a:off x="3793316" y="962874"/>
                <a:ext cx="1475510" cy="1096015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暖房</a:t>
                </a:r>
              </a:p>
            </p:txBody>
          </p:sp>
        </p:grpSp>
        <p:grpSp>
          <p:nvGrpSpPr>
            <p:cNvPr id="33" name="グループ化 32">
              <a:extLst>
                <a:ext uri="{FF2B5EF4-FFF2-40B4-BE49-F238E27FC236}">
                  <a16:creationId xmlns:a16="http://schemas.microsoft.com/office/drawing/2014/main" id="{D17CA9CB-FB0A-F46A-6547-0CB2C13E597B}"/>
                </a:ext>
              </a:extLst>
            </p:cNvPr>
            <p:cNvGrpSpPr/>
            <p:nvPr/>
          </p:nvGrpSpPr>
          <p:grpSpPr>
            <a:xfrm>
              <a:off x="7194576" y="21078709"/>
              <a:ext cx="1057837" cy="2793654"/>
              <a:chOff x="6306796" y="3627124"/>
              <a:chExt cx="1472460" cy="2713009"/>
            </a:xfrm>
          </p:grpSpPr>
          <p:sp>
            <p:nvSpPr>
              <p:cNvPr id="94" name="正方形/長方形 93">
                <a:extLst>
                  <a:ext uri="{FF2B5EF4-FFF2-40B4-BE49-F238E27FC236}">
                    <a16:creationId xmlns:a16="http://schemas.microsoft.com/office/drawing/2014/main" id="{B8327EC5-03CE-9AC6-A885-276E2AB83F92}"/>
                  </a:ext>
                </a:extLst>
              </p:cNvPr>
              <p:cNvSpPr/>
              <p:nvPr/>
            </p:nvSpPr>
            <p:spPr>
              <a:xfrm>
                <a:off x="6309094" y="5815714"/>
                <a:ext cx="1470162" cy="524419"/>
              </a:xfrm>
              <a:prstGeom prst="rect">
                <a:avLst/>
              </a:prstGeom>
              <a:solidFill>
                <a:srgbClr val="FFC0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給湯</a:t>
                </a:r>
              </a:p>
            </p:txBody>
          </p:sp>
          <p:sp>
            <p:nvSpPr>
              <p:cNvPr id="95" name="正方形/長方形 94">
                <a:extLst>
                  <a:ext uri="{FF2B5EF4-FFF2-40B4-BE49-F238E27FC236}">
                    <a16:creationId xmlns:a16="http://schemas.microsoft.com/office/drawing/2014/main" id="{0A2ABB9B-950D-75D0-5276-7B5514D1C804}"/>
                  </a:ext>
                </a:extLst>
              </p:cNvPr>
              <p:cNvSpPr/>
              <p:nvPr/>
            </p:nvSpPr>
            <p:spPr>
              <a:xfrm>
                <a:off x="6309086" y="5273418"/>
                <a:ext cx="1470170" cy="542296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照明</a:t>
                </a:r>
              </a:p>
            </p:txBody>
          </p:sp>
          <p:sp>
            <p:nvSpPr>
              <p:cNvPr id="96" name="正方形/長方形 95">
                <a:extLst>
                  <a:ext uri="{FF2B5EF4-FFF2-40B4-BE49-F238E27FC236}">
                    <a16:creationId xmlns:a16="http://schemas.microsoft.com/office/drawing/2014/main" id="{BB3376F3-ADA0-2711-95BC-181DB8956FA9}"/>
                  </a:ext>
                </a:extLst>
              </p:cNvPr>
              <p:cNvSpPr/>
              <p:nvPr/>
            </p:nvSpPr>
            <p:spPr>
              <a:xfrm>
                <a:off x="6309076" y="4731684"/>
                <a:ext cx="1470179" cy="541174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換気</a:t>
                </a:r>
              </a:p>
            </p:txBody>
          </p:sp>
          <p:sp>
            <p:nvSpPr>
              <p:cNvPr id="97" name="正方形/長方形 96">
                <a:extLst>
                  <a:ext uri="{FF2B5EF4-FFF2-40B4-BE49-F238E27FC236}">
                    <a16:creationId xmlns:a16="http://schemas.microsoft.com/office/drawing/2014/main" id="{C60D3D8C-4C5C-E6BD-2E80-F07E77504AA5}"/>
                  </a:ext>
                </a:extLst>
              </p:cNvPr>
              <p:cNvSpPr/>
              <p:nvPr/>
            </p:nvSpPr>
            <p:spPr>
              <a:xfrm>
                <a:off x="6306797" y="4215251"/>
                <a:ext cx="1472459" cy="53457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冷房</a:t>
                </a:r>
              </a:p>
            </p:txBody>
          </p:sp>
          <p:sp>
            <p:nvSpPr>
              <p:cNvPr id="98" name="正方形/長方形 97">
                <a:extLst>
                  <a:ext uri="{FF2B5EF4-FFF2-40B4-BE49-F238E27FC236}">
                    <a16:creationId xmlns:a16="http://schemas.microsoft.com/office/drawing/2014/main" id="{C42790E8-5D05-1630-D7A4-3A6AB9C9BA04}"/>
                  </a:ext>
                </a:extLst>
              </p:cNvPr>
              <p:cNvSpPr/>
              <p:nvPr/>
            </p:nvSpPr>
            <p:spPr>
              <a:xfrm>
                <a:off x="6306796" y="3627124"/>
                <a:ext cx="1472459" cy="587006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暖房</a:t>
                </a:r>
              </a:p>
            </p:txBody>
          </p:sp>
        </p:grpSp>
        <p:sp>
          <p:nvSpPr>
            <p:cNvPr id="34" name="下矢印 16">
              <a:extLst>
                <a:ext uri="{FF2B5EF4-FFF2-40B4-BE49-F238E27FC236}">
                  <a16:creationId xmlns:a16="http://schemas.microsoft.com/office/drawing/2014/main" id="{69D57DED-814B-50C8-9AA3-AE3FD69BC881}"/>
                </a:ext>
              </a:extLst>
            </p:cNvPr>
            <p:cNvSpPr/>
            <p:nvPr/>
          </p:nvSpPr>
          <p:spPr>
            <a:xfrm>
              <a:off x="7339292" y="19981134"/>
              <a:ext cx="766212" cy="1057945"/>
            </a:xfrm>
            <a:prstGeom prst="downArrow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2400">
                  <a:solidFill>
                    <a:schemeClr val="tx1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削減</a:t>
              </a: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7234004C-B4CD-1427-12CA-C48C9E030250}"/>
                </a:ext>
              </a:extLst>
            </p:cNvPr>
            <p:cNvSpPr txBox="1"/>
            <p:nvPr/>
          </p:nvSpPr>
          <p:spPr>
            <a:xfrm>
              <a:off x="5112305" y="19053659"/>
              <a:ext cx="382403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省エネルギー設備の導入</a:t>
              </a:r>
              <a:endPara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en-US" altLang="ja-JP" sz="2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</a:t>
              </a:r>
              <a:r>
                <a:rPr lang="ja-JP" altLang="en-US" sz="2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エネルギーの高効率利用</a:t>
              </a:r>
              <a:r>
                <a:rPr lang="en-US" altLang="ja-JP" sz="2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)</a:t>
              </a:r>
              <a:endPara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6" name="テキスト ボックス 35">
              <a:extLst>
                <a:ext uri="{FF2B5EF4-FFF2-40B4-BE49-F238E27FC236}">
                  <a16:creationId xmlns:a16="http://schemas.microsoft.com/office/drawing/2014/main" id="{EBCDB447-A5BA-749A-B909-142694796EF2}"/>
                </a:ext>
              </a:extLst>
            </p:cNvPr>
            <p:cNvSpPr txBox="1"/>
            <p:nvPr/>
          </p:nvSpPr>
          <p:spPr>
            <a:xfrm>
              <a:off x="3914600" y="21421275"/>
              <a:ext cx="10128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72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＋</a:t>
              </a:r>
            </a:p>
          </p:txBody>
        </p:sp>
        <p:sp>
          <p:nvSpPr>
            <p:cNvPr id="37" name="テキスト ボックス 36">
              <a:extLst>
                <a:ext uri="{FF2B5EF4-FFF2-40B4-BE49-F238E27FC236}">
                  <a16:creationId xmlns:a16="http://schemas.microsoft.com/office/drawing/2014/main" id="{2664FBC4-48ED-5927-B24D-B009154CF2CB}"/>
                </a:ext>
              </a:extLst>
            </p:cNvPr>
            <p:cNvSpPr txBox="1"/>
            <p:nvPr/>
          </p:nvSpPr>
          <p:spPr>
            <a:xfrm>
              <a:off x="9003592" y="21399723"/>
              <a:ext cx="101287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7200">
                  <a:latin typeface="Meiryo UI" panose="020B0604030504040204" pitchFamily="50" charset="-128"/>
                  <a:ea typeface="Meiryo UI" panose="020B0604030504040204" pitchFamily="50" charset="-128"/>
                </a:rPr>
                <a:t>＋</a:t>
              </a:r>
            </a:p>
          </p:txBody>
        </p:sp>
        <p:sp>
          <p:nvSpPr>
            <p:cNvPr id="38" name="テキスト ボックス 37">
              <a:extLst>
                <a:ext uri="{FF2B5EF4-FFF2-40B4-BE49-F238E27FC236}">
                  <a16:creationId xmlns:a16="http://schemas.microsoft.com/office/drawing/2014/main" id="{86C7D569-1E05-B2BB-5FEF-3181EF5FC7B7}"/>
                </a:ext>
              </a:extLst>
            </p:cNvPr>
            <p:cNvSpPr txBox="1"/>
            <p:nvPr/>
          </p:nvSpPr>
          <p:spPr>
            <a:xfrm>
              <a:off x="10465484" y="19052309"/>
              <a:ext cx="319189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外皮の高断熱</a:t>
              </a:r>
              <a:r>
                <a:rPr lang="ja-JP" altLang="en-US" sz="24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効果</a:t>
              </a:r>
              <a:endParaRPr kumimoji="1" lang="en-US" altLang="ja-JP" sz="2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en-US" altLang="ja-JP" sz="24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(</a:t>
              </a:r>
              <a:r>
                <a:rPr lang="ja-JP" altLang="en-US" sz="24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消費エネルギー削減</a:t>
              </a:r>
              <a:r>
                <a:rPr lang="en-US" altLang="ja-JP" sz="2400" dirty="0">
                  <a:solidFill>
                    <a:srgbClr val="FF0000"/>
                  </a:solidFill>
                  <a:latin typeface="Meiryo UI" panose="020B0604030504040204" pitchFamily="50" charset="-128"/>
                  <a:ea typeface="Meiryo UI" panose="020B0604030504040204" pitchFamily="50" charset="-128"/>
                </a:rPr>
                <a:t>)</a:t>
              </a:r>
              <a:endParaRPr kumimoji="1" lang="ja-JP" altLang="en-US" sz="24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sp>
          <p:nvSpPr>
            <p:cNvPr id="39" name="テキスト ボックス 38">
              <a:extLst>
                <a:ext uri="{FF2B5EF4-FFF2-40B4-BE49-F238E27FC236}">
                  <a16:creationId xmlns:a16="http://schemas.microsoft.com/office/drawing/2014/main" id="{EAC1AD31-0CF3-D4FB-B45E-73AD928351E4}"/>
                </a:ext>
              </a:extLst>
            </p:cNvPr>
            <p:cNvSpPr txBox="1"/>
            <p:nvPr/>
          </p:nvSpPr>
          <p:spPr>
            <a:xfrm>
              <a:off x="253417" y="19052309"/>
              <a:ext cx="387798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再生可能エネルギーの導入</a:t>
              </a:r>
              <a:endParaRPr kumimoji="1" lang="en-US" altLang="ja-JP" sz="2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  <a:p>
              <a:pPr algn="ctr"/>
              <a:r>
                <a:rPr lang="en-US" altLang="ja-JP" sz="2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(</a:t>
              </a:r>
              <a:r>
                <a:rPr lang="ja-JP" altLang="en-US" sz="2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エネルギーの生産・運用</a:t>
              </a:r>
              <a:r>
                <a:rPr lang="en-US" altLang="ja-JP" sz="2400" dirty="0">
                  <a:latin typeface="Meiryo UI" panose="020B0604030504040204" pitchFamily="50" charset="-128"/>
                  <a:ea typeface="Meiryo UI" panose="020B0604030504040204" pitchFamily="50" charset="-128"/>
                </a:rPr>
                <a:t>)</a:t>
              </a:r>
              <a:endParaRPr kumimoji="1" lang="ja-JP" altLang="en-US" sz="2400" dirty="0">
                <a:latin typeface="Meiryo UI" panose="020B0604030504040204" pitchFamily="50" charset="-128"/>
                <a:ea typeface="Meiryo UI" panose="020B0604030504040204" pitchFamily="50" charset="-128"/>
              </a:endParaRPr>
            </a:p>
          </p:txBody>
        </p:sp>
        <p:grpSp>
          <p:nvGrpSpPr>
            <p:cNvPr id="40" name="グループ化 39">
              <a:extLst>
                <a:ext uri="{FF2B5EF4-FFF2-40B4-BE49-F238E27FC236}">
                  <a16:creationId xmlns:a16="http://schemas.microsoft.com/office/drawing/2014/main" id="{E7FE0D94-36FC-0FDF-2343-B85F711B86DF}"/>
                </a:ext>
              </a:extLst>
            </p:cNvPr>
            <p:cNvGrpSpPr/>
            <p:nvPr/>
          </p:nvGrpSpPr>
          <p:grpSpPr>
            <a:xfrm>
              <a:off x="595466" y="20775985"/>
              <a:ext cx="2897945" cy="2542750"/>
              <a:chOff x="7906245" y="3244210"/>
              <a:chExt cx="2897945" cy="2542750"/>
            </a:xfrm>
          </p:grpSpPr>
          <p:grpSp>
            <p:nvGrpSpPr>
              <p:cNvPr id="77" name="グループ化 76">
                <a:extLst>
                  <a:ext uri="{FF2B5EF4-FFF2-40B4-BE49-F238E27FC236}">
                    <a16:creationId xmlns:a16="http://schemas.microsoft.com/office/drawing/2014/main" id="{8CAF5872-5111-6DFE-6F8A-EAFF7D3886AC}"/>
                  </a:ext>
                </a:extLst>
              </p:cNvPr>
              <p:cNvGrpSpPr/>
              <p:nvPr/>
            </p:nvGrpSpPr>
            <p:grpSpPr>
              <a:xfrm>
                <a:off x="7906245" y="3244210"/>
                <a:ext cx="2897945" cy="2542750"/>
                <a:chOff x="8789508" y="3204443"/>
                <a:chExt cx="2897945" cy="2542750"/>
              </a:xfrm>
            </p:grpSpPr>
            <p:grpSp>
              <p:nvGrpSpPr>
                <p:cNvPr id="79" name="グループ化 78">
                  <a:extLst>
                    <a:ext uri="{FF2B5EF4-FFF2-40B4-BE49-F238E27FC236}">
                      <a16:creationId xmlns:a16="http://schemas.microsoft.com/office/drawing/2014/main" id="{F19C218F-129B-CA68-E86B-3919B7442381}"/>
                    </a:ext>
                  </a:extLst>
                </p:cNvPr>
                <p:cNvGrpSpPr/>
                <p:nvPr/>
              </p:nvGrpSpPr>
              <p:grpSpPr>
                <a:xfrm>
                  <a:off x="8789508" y="3612500"/>
                  <a:ext cx="2897945" cy="2134693"/>
                  <a:chOff x="8789508" y="3612500"/>
                  <a:chExt cx="2897945" cy="2134693"/>
                </a:xfrm>
              </p:grpSpPr>
              <p:grpSp>
                <p:nvGrpSpPr>
                  <p:cNvPr id="90" name="グループ化 89">
                    <a:extLst>
                      <a:ext uri="{FF2B5EF4-FFF2-40B4-BE49-F238E27FC236}">
                        <a16:creationId xmlns:a16="http://schemas.microsoft.com/office/drawing/2014/main" id="{66C76CB2-7A2F-86BE-DF8C-78DA2A33354D}"/>
                      </a:ext>
                    </a:extLst>
                  </p:cNvPr>
                  <p:cNvGrpSpPr/>
                  <p:nvPr/>
                </p:nvGrpSpPr>
                <p:grpSpPr>
                  <a:xfrm>
                    <a:off x="8789508" y="3612500"/>
                    <a:ext cx="2897945" cy="2134693"/>
                    <a:chOff x="538203" y="2994017"/>
                    <a:chExt cx="2897945" cy="2134693"/>
                  </a:xfrm>
                  <a:solidFill>
                    <a:schemeClr val="bg1"/>
                  </a:solidFill>
                </p:grpSpPr>
                <p:sp>
                  <p:nvSpPr>
                    <p:cNvPr id="92" name="三角形 28">
                      <a:extLst>
                        <a:ext uri="{FF2B5EF4-FFF2-40B4-BE49-F238E27FC236}">
                          <a16:creationId xmlns:a16="http://schemas.microsoft.com/office/drawing/2014/main" id="{A55DC80F-52D6-2849-94B1-43553B9489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38203" y="2994017"/>
                      <a:ext cx="2897945" cy="1027501"/>
                    </a:xfrm>
                    <a:prstGeom prst="triangle">
                      <a:avLst/>
                    </a:prstGeom>
                    <a:grpFill/>
                    <a:ln w="412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p:txBody>
                </p:sp>
                <p:sp>
                  <p:nvSpPr>
                    <p:cNvPr id="93" name="正方形/長方形 92">
                      <a:extLst>
                        <a:ext uri="{FF2B5EF4-FFF2-40B4-BE49-F238E27FC236}">
                          <a16:creationId xmlns:a16="http://schemas.microsoft.com/office/drawing/2014/main" id="{535C9F30-FD9A-BADC-7C9D-EAC551EFDC1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09704" y="4021518"/>
                      <a:ext cx="1753556" cy="1107192"/>
                    </a:xfrm>
                    <a:prstGeom prst="rect">
                      <a:avLst/>
                    </a:prstGeom>
                    <a:grpFill/>
                    <a:ln w="41275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p:txBody>
                </p:sp>
              </p:grpSp>
              <p:cxnSp>
                <p:nvCxnSpPr>
                  <p:cNvPr id="91" name="直線コネクタ 90">
                    <a:extLst>
                      <a:ext uri="{FF2B5EF4-FFF2-40B4-BE49-F238E27FC236}">
                        <a16:creationId xmlns:a16="http://schemas.microsoft.com/office/drawing/2014/main" id="{5A306DFB-79E4-5326-941B-409555A61C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9385300" y="4640001"/>
                    <a:ext cx="1704975" cy="0"/>
                  </a:xfrm>
                  <a:prstGeom prst="line">
                    <a:avLst/>
                  </a:prstGeom>
                  <a:ln w="63500">
                    <a:solidFill>
                      <a:schemeClr val="bg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9F19B2A7-D3E4-3FB0-D693-2C9F67829D0A}"/>
                    </a:ext>
                  </a:extLst>
                </p:cNvPr>
                <p:cNvSpPr/>
                <p:nvPr/>
              </p:nvSpPr>
              <p:spPr>
                <a:xfrm>
                  <a:off x="9627742" y="4086167"/>
                  <a:ext cx="354492" cy="2359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1" name="正方形/長方形 80">
                  <a:extLst>
                    <a:ext uri="{FF2B5EF4-FFF2-40B4-BE49-F238E27FC236}">
                      <a16:creationId xmlns:a16="http://schemas.microsoft.com/office/drawing/2014/main" id="{86063CA3-F0AE-1412-E9EA-BBD239CFDB57}"/>
                    </a:ext>
                  </a:extLst>
                </p:cNvPr>
                <p:cNvSpPr/>
                <p:nvPr/>
              </p:nvSpPr>
              <p:spPr>
                <a:xfrm>
                  <a:off x="10060541" y="4086167"/>
                  <a:ext cx="354492" cy="2359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2" name="正方形/長方形 81">
                  <a:extLst>
                    <a:ext uri="{FF2B5EF4-FFF2-40B4-BE49-F238E27FC236}">
                      <a16:creationId xmlns:a16="http://schemas.microsoft.com/office/drawing/2014/main" id="{86A50C3A-D608-195F-A832-E8D1258013A2}"/>
                    </a:ext>
                  </a:extLst>
                </p:cNvPr>
                <p:cNvSpPr/>
                <p:nvPr/>
              </p:nvSpPr>
              <p:spPr>
                <a:xfrm>
                  <a:off x="10480437" y="4078720"/>
                  <a:ext cx="354492" cy="2359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2D793FDF-AA08-D573-40AF-6E08024C58BC}"/>
                    </a:ext>
                  </a:extLst>
                </p:cNvPr>
                <p:cNvSpPr/>
                <p:nvPr/>
              </p:nvSpPr>
              <p:spPr>
                <a:xfrm>
                  <a:off x="10065464" y="4379112"/>
                  <a:ext cx="354492" cy="2359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4" name="正方形/長方形 83">
                  <a:extLst>
                    <a:ext uri="{FF2B5EF4-FFF2-40B4-BE49-F238E27FC236}">
                      <a16:creationId xmlns:a16="http://schemas.microsoft.com/office/drawing/2014/main" id="{FD8F0E07-5871-890C-0F37-15AAEC66F701}"/>
                    </a:ext>
                  </a:extLst>
                </p:cNvPr>
                <p:cNvSpPr/>
                <p:nvPr/>
              </p:nvSpPr>
              <p:spPr>
                <a:xfrm>
                  <a:off x="9627742" y="4379112"/>
                  <a:ext cx="354492" cy="2359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5" name="正方形/長方形 84">
                  <a:extLst>
                    <a:ext uri="{FF2B5EF4-FFF2-40B4-BE49-F238E27FC236}">
                      <a16:creationId xmlns:a16="http://schemas.microsoft.com/office/drawing/2014/main" id="{310401B3-76BF-9177-2C2D-F4D92B70CEF2}"/>
                    </a:ext>
                  </a:extLst>
                </p:cNvPr>
                <p:cNvSpPr/>
                <p:nvPr/>
              </p:nvSpPr>
              <p:spPr>
                <a:xfrm>
                  <a:off x="10480437" y="4379112"/>
                  <a:ext cx="354492" cy="23591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86" name="円/楕円 68">
                  <a:extLst>
                    <a:ext uri="{FF2B5EF4-FFF2-40B4-BE49-F238E27FC236}">
                      <a16:creationId xmlns:a16="http://schemas.microsoft.com/office/drawing/2014/main" id="{D29E4945-70C2-DCCB-A1C7-A6FE959F20AB}"/>
                    </a:ext>
                  </a:extLst>
                </p:cNvPr>
                <p:cNvSpPr/>
                <p:nvPr/>
              </p:nvSpPr>
              <p:spPr>
                <a:xfrm>
                  <a:off x="10976625" y="3204443"/>
                  <a:ext cx="609838" cy="616011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cxnSp>
              <p:nvCxnSpPr>
                <p:cNvPr id="87" name="直線矢印コネクタ 86">
                  <a:extLst>
                    <a:ext uri="{FF2B5EF4-FFF2-40B4-BE49-F238E27FC236}">
                      <a16:creationId xmlns:a16="http://schemas.microsoft.com/office/drawing/2014/main" id="{22A960A5-B29C-DE60-3A27-A942A41CEA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029588" y="3629160"/>
                  <a:ext cx="794637" cy="597179"/>
                </a:xfrm>
                <a:prstGeom prst="straightConnector1">
                  <a:avLst/>
                </a:prstGeom>
                <a:ln w="3175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直線矢印コネクタ 87">
                  <a:extLst>
                    <a:ext uri="{FF2B5EF4-FFF2-40B4-BE49-F238E27FC236}">
                      <a16:creationId xmlns:a16="http://schemas.microsoft.com/office/drawing/2014/main" id="{06AF04BA-6A11-9C87-6E3B-6FCEC8D39B4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181988" y="3781560"/>
                  <a:ext cx="794637" cy="597179"/>
                </a:xfrm>
                <a:prstGeom prst="straightConnector1">
                  <a:avLst/>
                </a:prstGeom>
                <a:ln w="3175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9" name="直線矢印コネクタ 88">
                  <a:extLst>
                    <a:ext uri="{FF2B5EF4-FFF2-40B4-BE49-F238E27FC236}">
                      <a16:creationId xmlns:a16="http://schemas.microsoft.com/office/drawing/2014/main" id="{EFE10667-8657-FB58-3DFA-631079AC80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0334388" y="3933960"/>
                  <a:ext cx="794637" cy="597179"/>
                </a:xfrm>
                <a:prstGeom prst="straightConnector1">
                  <a:avLst/>
                </a:prstGeom>
                <a:ln w="3175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8" name="正方形/長方形 77">
                <a:extLst>
                  <a:ext uri="{FF2B5EF4-FFF2-40B4-BE49-F238E27FC236}">
                    <a16:creationId xmlns:a16="http://schemas.microsoft.com/office/drawing/2014/main" id="{E4CB605B-D2C9-538A-2DEC-C1A6784F64E1}"/>
                  </a:ext>
                </a:extLst>
              </p:cNvPr>
              <p:cNvSpPr/>
              <p:nvPr/>
            </p:nvSpPr>
            <p:spPr>
              <a:xfrm>
                <a:off x="8743697" y="4948985"/>
                <a:ext cx="1276250" cy="777986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kumimoji="1" lang="ja-JP" altLang="en-US" sz="2800" dirty="0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蓄電池</a:t>
                </a:r>
              </a:p>
            </p:txBody>
          </p:sp>
        </p:grpSp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9D91E713-4A25-360B-75B1-BC5E7E748A7C}"/>
                </a:ext>
              </a:extLst>
            </p:cNvPr>
            <p:cNvGrpSpPr/>
            <p:nvPr/>
          </p:nvGrpSpPr>
          <p:grpSpPr>
            <a:xfrm>
              <a:off x="10655352" y="20551851"/>
              <a:ext cx="3059306" cy="2896072"/>
              <a:chOff x="138793" y="2890888"/>
              <a:chExt cx="3059306" cy="2896072"/>
            </a:xfrm>
          </p:grpSpPr>
          <p:grpSp>
            <p:nvGrpSpPr>
              <p:cNvPr id="42" name="グループ化 41">
                <a:extLst>
                  <a:ext uri="{FF2B5EF4-FFF2-40B4-BE49-F238E27FC236}">
                    <a16:creationId xmlns:a16="http://schemas.microsoft.com/office/drawing/2014/main" id="{B9506039-2C4D-7D99-2579-8A9DC75E5A71}"/>
                  </a:ext>
                </a:extLst>
              </p:cNvPr>
              <p:cNvGrpSpPr/>
              <p:nvPr/>
            </p:nvGrpSpPr>
            <p:grpSpPr>
              <a:xfrm>
                <a:off x="254838" y="3680952"/>
                <a:ext cx="2854741" cy="2106008"/>
                <a:chOff x="254838" y="3680952"/>
                <a:chExt cx="2854741" cy="2106008"/>
              </a:xfrm>
            </p:grpSpPr>
            <p:grpSp>
              <p:nvGrpSpPr>
                <p:cNvPr id="70" name="グループ化 69">
                  <a:extLst>
                    <a:ext uri="{FF2B5EF4-FFF2-40B4-BE49-F238E27FC236}">
                      <a16:creationId xmlns:a16="http://schemas.microsoft.com/office/drawing/2014/main" id="{E589E836-6444-E8C1-3019-A2DDA2870D38}"/>
                    </a:ext>
                  </a:extLst>
                </p:cNvPr>
                <p:cNvGrpSpPr/>
                <p:nvPr/>
              </p:nvGrpSpPr>
              <p:grpSpPr>
                <a:xfrm>
                  <a:off x="254838" y="3680952"/>
                  <a:ext cx="2854741" cy="2106008"/>
                  <a:chOff x="158168" y="2816105"/>
                  <a:chExt cx="2854741" cy="2106008"/>
                </a:xfrm>
                <a:solidFill>
                  <a:schemeClr val="accent1">
                    <a:lumMod val="40000"/>
                    <a:lumOff val="60000"/>
                  </a:schemeClr>
                </a:solidFill>
              </p:grpSpPr>
              <p:sp>
                <p:nvSpPr>
                  <p:cNvPr id="73" name="直角三角形 72">
                    <a:extLst>
                      <a:ext uri="{FF2B5EF4-FFF2-40B4-BE49-F238E27FC236}">
                        <a16:creationId xmlns:a16="http://schemas.microsoft.com/office/drawing/2014/main" id="{48F23DC5-13F0-514F-2302-6DD6DB939770}"/>
                      </a:ext>
                    </a:extLst>
                  </p:cNvPr>
                  <p:cNvSpPr/>
                  <p:nvPr/>
                </p:nvSpPr>
                <p:spPr>
                  <a:xfrm>
                    <a:off x="1563936" y="2816105"/>
                    <a:ext cx="1448973" cy="1027501"/>
                  </a:xfrm>
                  <a:prstGeom prst="rtTriangl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74" name="直角三角形 73">
                    <a:extLst>
                      <a:ext uri="{FF2B5EF4-FFF2-40B4-BE49-F238E27FC236}">
                        <a16:creationId xmlns:a16="http://schemas.microsoft.com/office/drawing/2014/main" id="{B1C22292-237A-1A56-BAA7-3DE1D9D00E3A}"/>
                      </a:ext>
                    </a:extLst>
                  </p:cNvPr>
                  <p:cNvSpPr/>
                  <p:nvPr/>
                </p:nvSpPr>
                <p:spPr>
                  <a:xfrm rot="10800000" flipV="1">
                    <a:off x="158168" y="2828248"/>
                    <a:ext cx="1409420" cy="1014609"/>
                  </a:xfrm>
                  <a:prstGeom prst="rtTriangle">
                    <a:avLst/>
                  </a:prstGeom>
                  <a:solidFill>
                    <a:srgbClr val="FFC000">
                      <a:alpha val="6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75" name="正方形/長方形 74">
                    <a:extLst>
                      <a:ext uri="{FF2B5EF4-FFF2-40B4-BE49-F238E27FC236}">
                        <a16:creationId xmlns:a16="http://schemas.microsoft.com/office/drawing/2014/main" id="{34C8F8DF-7AEC-35E8-7A39-884BC9825C20}"/>
                      </a:ext>
                    </a:extLst>
                  </p:cNvPr>
                  <p:cNvSpPr/>
                  <p:nvPr/>
                </p:nvSpPr>
                <p:spPr>
                  <a:xfrm>
                    <a:off x="1549132" y="3834821"/>
                    <a:ext cx="877520" cy="1087292"/>
                  </a:xfrm>
                  <a:prstGeom prst="rect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  <p:sp>
                <p:nvSpPr>
                  <p:cNvPr id="76" name="正方形/長方形 75">
                    <a:extLst>
                      <a:ext uri="{FF2B5EF4-FFF2-40B4-BE49-F238E27FC236}">
                        <a16:creationId xmlns:a16="http://schemas.microsoft.com/office/drawing/2014/main" id="{36B7ECC0-D416-2C52-D961-D77850BAB577}"/>
                      </a:ext>
                    </a:extLst>
                  </p:cNvPr>
                  <p:cNvSpPr/>
                  <p:nvPr/>
                </p:nvSpPr>
                <p:spPr>
                  <a:xfrm>
                    <a:off x="686416" y="3834821"/>
                    <a:ext cx="877520" cy="1087292"/>
                  </a:xfrm>
                  <a:prstGeom prst="rect">
                    <a:avLst/>
                  </a:prstGeom>
                  <a:solidFill>
                    <a:srgbClr val="FFC000">
                      <a:alpha val="60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>
                      <a:latin typeface="Meiryo UI" panose="020B0604030504040204" pitchFamily="50" charset="-128"/>
                      <a:ea typeface="Meiryo UI" panose="020B0604030504040204" pitchFamily="50" charset="-128"/>
                    </a:endParaRPr>
                  </a:p>
                </p:txBody>
              </p:sp>
            </p:grpSp>
            <p:sp>
              <p:nvSpPr>
                <p:cNvPr id="71" name="U ターン矢印 93">
                  <a:extLst>
                    <a:ext uri="{FF2B5EF4-FFF2-40B4-BE49-F238E27FC236}">
                      <a16:creationId xmlns:a16="http://schemas.microsoft.com/office/drawing/2014/main" id="{720F942F-2C10-6F20-CD60-8C6808A14897}"/>
                    </a:ext>
                  </a:extLst>
                </p:cNvPr>
                <p:cNvSpPr/>
                <p:nvPr/>
              </p:nvSpPr>
              <p:spPr>
                <a:xfrm>
                  <a:off x="1730356" y="4771647"/>
                  <a:ext cx="790319" cy="683730"/>
                </a:xfrm>
                <a:prstGeom prst="utur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  <p:sp>
              <p:nvSpPr>
                <p:cNvPr id="72" name="U ターン矢印 94">
                  <a:extLst>
                    <a:ext uri="{FF2B5EF4-FFF2-40B4-BE49-F238E27FC236}">
                      <a16:creationId xmlns:a16="http://schemas.microsoft.com/office/drawing/2014/main" id="{B87100F0-6453-FDF5-18E8-4581036EAAD9}"/>
                    </a:ext>
                  </a:extLst>
                </p:cNvPr>
                <p:cNvSpPr/>
                <p:nvPr/>
              </p:nvSpPr>
              <p:spPr>
                <a:xfrm flipH="1">
                  <a:off x="804702" y="4791512"/>
                  <a:ext cx="796618" cy="683730"/>
                </a:xfrm>
                <a:prstGeom prst="uturnArrow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>
                    <a:solidFill>
                      <a:schemeClr val="tx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endParaRPr>
                </a:p>
              </p:txBody>
            </p:sp>
          </p:grpSp>
          <p:grpSp>
            <p:nvGrpSpPr>
              <p:cNvPr id="43" name="グループ化 42">
                <a:extLst>
                  <a:ext uri="{FF2B5EF4-FFF2-40B4-BE49-F238E27FC236}">
                    <a16:creationId xmlns:a16="http://schemas.microsoft.com/office/drawing/2014/main" id="{E2A22655-D421-667C-F191-7EF8B5E354FA}"/>
                  </a:ext>
                </a:extLst>
              </p:cNvPr>
              <p:cNvGrpSpPr/>
              <p:nvPr/>
            </p:nvGrpSpPr>
            <p:grpSpPr>
              <a:xfrm rot="430721">
                <a:off x="797619" y="3114255"/>
                <a:ext cx="599655" cy="772692"/>
                <a:chOff x="746545" y="3099846"/>
                <a:chExt cx="599655" cy="772692"/>
              </a:xfrm>
            </p:grpSpPr>
            <p:cxnSp>
              <p:nvCxnSpPr>
                <p:cNvPr id="68" name="直線コネクタ 67">
                  <a:extLst>
                    <a:ext uri="{FF2B5EF4-FFF2-40B4-BE49-F238E27FC236}">
                      <a16:creationId xmlns:a16="http://schemas.microsoft.com/office/drawing/2014/main" id="{BCB31250-A368-6FF9-99BA-CC897BCB80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199" y="3099846"/>
                  <a:ext cx="506001" cy="772692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直線矢印コネクタ 68">
                  <a:extLst>
                    <a:ext uri="{FF2B5EF4-FFF2-40B4-BE49-F238E27FC236}">
                      <a16:creationId xmlns:a16="http://schemas.microsoft.com/office/drawing/2014/main" id="{1E8C2234-0379-B32B-2D49-9AC2668708A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46545" y="3300678"/>
                  <a:ext cx="591531" cy="57186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4" name="グループ化 43">
                <a:extLst>
                  <a:ext uri="{FF2B5EF4-FFF2-40B4-BE49-F238E27FC236}">
                    <a16:creationId xmlns:a16="http://schemas.microsoft.com/office/drawing/2014/main" id="{5F655C47-A9B1-D4EA-B0BE-76DF788BA283}"/>
                  </a:ext>
                </a:extLst>
              </p:cNvPr>
              <p:cNvGrpSpPr/>
              <p:nvPr/>
            </p:nvGrpSpPr>
            <p:grpSpPr>
              <a:xfrm>
                <a:off x="502523" y="3327614"/>
                <a:ext cx="599655" cy="772692"/>
                <a:chOff x="746545" y="3099846"/>
                <a:chExt cx="599655" cy="772692"/>
              </a:xfrm>
            </p:grpSpPr>
            <p:cxnSp>
              <p:nvCxnSpPr>
                <p:cNvPr id="66" name="直線コネクタ 65">
                  <a:extLst>
                    <a:ext uri="{FF2B5EF4-FFF2-40B4-BE49-F238E27FC236}">
                      <a16:creationId xmlns:a16="http://schemas.microsoft.com/office/drawing/2014/main" id="{F3CAAD78-C6C4-6F73-1CD0-6F4905BF64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199" y="3099846"/>
                  <a:ext cx="506001" cy="772692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直線矢印コネクタ 66">
                  <a:extLst>
                    <a:ext uri="{FF2B5EF4-FFF2-40B4-BE49-F238E27FC236}">
                      <a16:creationId xmlns:a16="http://schemas.microsoft.com/office/drawing/2014/main" id="{691DCBCC-1CEB-E0AD-1BBA-3AB0FE8978F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46545" y="3300678"/>
                  <a:ext cx="591531" cy="57186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5" name="グループ化 44">
                <a:extLst>
                  <a:ext uri="{FF2B5EF4-FFF2-40B4-BE49-F238E27FC236}">
                    <a16:creationId xmlns:a16="http://schemas.microsoft.com/office/drawing/2014/main" id="{3918E5D1-5E45-CCED-658E-C4CC0BB64A22}"/>
                  </a:ext>
                </a:extLst>
              </p:cNvPr>
              <p:cNvGrpSpPr/>
              <p:nvPr/>
            </p:nvGrpSpPr>
            <p:grpSpPr>
              <a:xfrm>
                <a:off x="148009" y="3594458"/>
                <a:ext cx="599655" cy="772692"/>
                <a:chOff x="746545" y="3099846"/>
                <a:chExt cx="599655" cy="772692"/>
              </a:xfrm>
            </p:grpSpPr>
            <p:cxnSp>
              <p:nvCxnSpPr>
                <p:cNvPr id="64" name="直線コネクタ 63">
                  <a:extLst>
                    <a:ext uri="{FF2B5EF4-FFF2-40B4-BE49-F238E27FC236}">
                      <a16:creationId xmlns:a16="http://schemas.microsoft.com/office/drawing/2014/main" id="{65EB3073-81EE-5E8B-1303-6991454CEC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40199" y="3099846"/>
                  <a:ext cx="506001" cy="772692"/>
                </a:xfrm>
                <a:prstGeom prst="line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直線矢印コネクタ 64">
                  <a:extLst>
                    <a:ext uri="{FF2B5EF4-FFF2-40B4-BE49-F238E27FC236}">
                      <a16:creationId xmlns:a16="http://schemas.microsoft.com/office/drawing/2014/main" id="{13D7C5AB-43B7-7719-F4B0-88C7F02881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46545" y="3300678"/>
                  <a:ext cx="591531" cy="571860"/>
                </a:xfrm>
                <a:prstGeom prst="straightConnector1">
                  <a:avLst/>
                </a:prstGeom>
                <a:ln w="25400"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6" name="直線コネクタ 45">
                <a:extLst>
                  <a:ext uri="{FF2B5EF4-FFF2-40B4-BE49-F238E27FC236}">
                    <a16:creationId xmlns:a16="http://schemas.microsoft.com/office/drawing/2014/main" id="{3C9437AA-D853-BC1C-78BC-0DCE89598A35}"/>
                  </a:ext>
                </a:extLst>
              </p:cNvPr>
              <p:cNvCxnSpPr>
                <a:stCxn id="73" idx="0"/>
              </p:cNvCxnSpPr>
              <p:nvPr/>
            </p:nvCxnSpPr>
            <p:spPr>
              <a:xfrm flipH="1">
                <a:off x="199063" y="3680952"/>
                <a:ext cx="1461543" cy="1045430"/>
              </a:xfrm>
              <a:prstGeom prst="line">
                <a:avLst/>
              </a:prstGeom>
              <a:ln w="508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A7D48248-9AE1-79A5-27AA-2C8C752A92FB}"/>
                  </a:ext>
                </a:extLst>
              </p:cNvPr>
              <p:cNvCxnSpPr>
                <a:stCxn id="73" idx="0"/>
              </p:cNvCxnSpPr>
              <p:nvPr/>
            </p:nvCxnSpPr>
            <p:spPr>
              <a:xfrm>
                <a:off x="1660606" y="3680952"/>
                <a:ext cx="1448973" cy="1026752"/>
              </a:xfrm>
              <a:prstGeom prst="line">
                <a:avLst/>
              </a:prstGeom>
              <a:ln w="508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65A05294-6175-C9DE-258C-C1456349085D}"/>
                  </a:ext>
                </a:extLst>
              </p:cNvPr>
              <p:cNvSpPr txBox="1"/>
              <p:nvPr/>
            </p:nvSpPr>
            <p:spPr>
              <a:xfrm>
                <a:off x="138793" y="2890888"/>
                <a:ext cx="543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sz="2800">
                    <a:solidFill>
                      <a:schemeClr val="accent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冬</a:t>
                </a:r>
              </a:p>
            </p:txBody>
          </p:sp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949524D-81B5-3F44-848D-F079EAB5350C}"/>
                  </a:ext>
                </a:extLst>
              </p:cNvPr>
              <p:cNvSpPr txBox="1"/>
              <p:nvPr/>
            </p:nvSpPr>
            <p:spPr>
              <a:xfrm>
                <a:off x="2654360" y="2890888"/>
                <a:ext cx="54373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sz="2800">
                    <a:solidFill>
                      <a:schemeClr val="accent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夏</a:t>
                </a:r>
                <a:endParaRPr kumimoji="1" lang="ja-JP" altLang="en-US" sz="2800">
                  <a:solidFill>
                    <a:schemeClr val="accent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cxnSp>
            <p:nvCxnSpPr>
              <p:cNvPr id="50" name="直線コネクタ 49">
                <a:extLst>
                  <a:ext uri="{FF2B5EF4-FFF2-40B4-BE49-F238E27FC236}">
                    <a16:creationId xmlns:a16="http://schemas.microsoft.com/office/drawing/2014/main" id="{96478428-BD58-ADD7-AE87-355F7D86DD18}"/>
                  </a:ext>
                </a:extLst>
              </p:cNvPr>
              <p:cNvCxnSpPr/>
              <p:nvPr/>
            </p:nvCxnSpPr>
            <p:spPr>
              <a:xfrm>
                <a:off x="793974" y="4699668"/>
                <a:ext cx="0" cy="1060578"/>
              </a:xfrm>
              <a:prstGeom prst="line">
                <a:avLst/>
              </a:prstGeom>
              <a:ln w="508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線コネクタ 50">
                <a:extLst>
                  <a:ext uri="{FF2B5EF4-FFF2-40B4-BE49-F238E27FC236}">
                    <a16:creationId xmlns:a16="http://schemas.microsoft.com/office/drawing/2014/main" id="{5C4E7AD8-E407-EBEA-25A6-710E07F7E8DA}"/>
                  </a:ext>
                </a:extLst>
              </p:cNvPr>
              <p:cNvCxnSpPr/>
              <p:nvPr/>
            </p:nvCxnSpPr>
            <p:spPr>
              <a:xfrm>
                <a:off x="2520675" y="4699668"/>
                <a:ext cx="0" cy="1060578"/>
              </a:xfrm>
              <a:prstGeom prst="line">
                <a:avLst/>
              </a:prstGeom>
              <a:ln w="508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線コネクタ 51">
                <a:extLst>
                  <a:ext uri="{FF2B5EF4-FFF2-40B4-BE49-F238E27FC236}">
                    <a16:creationId xmlns:a16="http://schemas.microsoft.com/office/drawing/2014/main" id="{94855840-5D17-CBB5-7F01-85E0574E5391}"/>
                  </a:ext>
                </a:extLst>
              </p:cNvPr>
              <p:cNvCxnSpPr/>
              <p:nvPr/>
            </p:nvCxnSpPr>
            <p:spPr>
              <a:xfrm flipH="1">
                <a:off x="783086" y="5760246"/>
                <a:ext cx="1737589" cy="0"/>
              </a:xfrm>
              <a:prstGeom prst="line">
                <a:avLst/>
              </a:prstGeom>
              <a:ln w="508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70228C84-ADD2-7299-5D49-148262EE9104}"/>
                  </a:ext>
                </a:extLst>
              </p:cNvPr>
              <p:cNvSpPr txBox="1"/>
              <p:nvPr/>
            </p:nvSpPr>
            <p:spPr>
              <a:xfrm>
                <a:off x="978773" y="4199000"/>
                <a:ext cx="5437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 dirty="0">
                    <a:ln w="3175">
                      <a:noFill/>
                    </a:ln>
                    <a:solidFill>
                      <a:schemeClr val="accent2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暖</a:t>
                </a:r>
                <a:endParaRPr kumimoji="1" lang="ja-JP" altLang="en-US" sz="2800" dirty="0">
                  <a:ln w="3175">
                    <a:noFill/>
                  </a:ln>
                  <a:solidFill>
                    <a:schemeClr val="accent2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A7381BCE-18F4-412E-8D0A-C8B603E77D6F}"/>
                  </a:ext>
                </a:extLst>
              </p:cNvPr>
              <p:cNvSpPr txBox="1"/>
              <p:nvPr/>
            </p:nvSpPr>
            <p:spPr>
              <a:xfrm>
                <a:off x="1791436" y="4199000"/>
                <a:ext cx="5437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ja-JP" altLang="en-US" sz="2800">
                    <a:ln w="3175">
                      <a:noFill/>
                    </a:ln>
                    <a:solidFill>
                      <a:schemeClr val="accent1"/>
                    </a:solidFill>
                    <a:latin typeface="Meiryo UI" panose="020B0604030504040204" pitchFamily="50" charset="-128"/>
                    <a:ea typeface="Meiryo UI" panose="020B0604030504040204" pitchFamily="50" charset="-128"/>
                  </a:rPr>
                  <a:t>涼</a:t>
                </a:r>
                <a:endParaRPr kumimoji="1" lang="ja-JP" altLang="en-US" sz="2800">
                  <a:ln w="3175">
                    <a:noFill/>
                  </a:ln>
                  <a:solidFill>
                    <a:schemeClr val="accent1"/>
                  </a:solidFill>
                  <a:latin typeface="Meiryo UI" panose="020B0604030504040204" pitchFamily="50" charset="-128"/>
                  <a:ea typeface="Meiryo UI" panose="020B0604030504040204" pitchFamily="50" charset="-128"/>
                </a:endParaRPr>
              </a:p>
            </p:txBody>
          </p:sp>
          <p:grpSp>
            <p:nvGrpSpPr>
              <p:cNvPr id="55" name="グループ化 54">
                <a:extLst>
                  <a:ext uri="{FF2B5EF4-FFF2-40B4-BE49-F238E27FC236}">
                    <a16:creationId xmlns:a16="http://schemas.microsoft.com/office/drawing/2014/main" id="{6558CC0F-4435-60EC-7651-0E18F48DA617}"/>
                  </a:ext>
                </a:extLst>
              </p:cNvPr>
              <p:cNvGrpSpPr/>
              <p:nvPr/>
            </p:nvGrpSpPr>
            <p:grpSpPr>
              <a:xfrm rot="5160100">
                <a:off x="1845262" y="3187504"/>
                <a:ext cx="771745" cy="571860"/>
                <a:chOff x="589532" y="3300678"/>
                <a:chExt cx="771745" cy="571860"/>
              </a:xfrm>
            </p:grpSpPr>
            <p:cxnSp>
              <p:nvCxnSpPr>
                <p:cNvPr id="62" name="直線コネクタ 61">
                  <a:extLst>
                    <a:ext uri="{FF2B5EF4-FFF2-40B4-BE49-F238E27FC236}">
                      <a16:creationId xmlns:a16="http://schemas.microsoft.com/office/drawing/2014/main" id="{D503AFBF-47B2-1853-7974-F6749C8BD5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439900" flipH="1">
                  <a:off x="772649" y="3257495"/>
                  <a:ext cx="405511" cy="771745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直線矢印コネクタ 62">
                  <a:extLst>
                    <a:ext uri="{FF2B5EF4-FFF2-40B4-BE49-F238E27FC236}">
                      <a16:creationId xmlns:a16="http://schemas.microsoft.com/office/drawing/2014/main" id="{4B574020-7292-8C9A-172C-B993B6E825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46545" y="3300678"/>
                  <a:ext cx="591531" cy="57186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" name="グループ化 55">
                <a:extLst>
                  <a:ext uri="{FF2B5EF4-FFF2-40B4-BE49-F238E27FC236}">
                    <a16:creationId xmlns:a16="http://schemas.microsoft.com/office/drawing/2014/main" id="{63F6D5A8-CC4A-84D9-7C9C-B6CEB5F5584D}"/>
                  </a:ext>
                </a:extLst>
              </p:cNvPr>
              <p:cNvGrpSpPr/>
              <p:nvPr/>
            </p:nvGrpSpPr>
            <p:grpSpPr>
              <a:xfrm rot="5400000">
                <a:off x="2124061" y="3412850"/>
                <a:ext cx="771745" cy="571860"/>
                <a:chOff x="589532" y="3300678"/>
                <a:chExt cx="771745" cy="571860"/>
              </a:xfrm>
            </p:grpSpPr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F58B4C1A-4EA5-A3C8-8473-DEA79B767C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439900" flipH="1">
                  <a:off x="772649" y="3257495"/>
                  <a:ext cx="405511" cy="771745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直線矢印コネクタ 60">
                  <a:extLst>
                    <a:ext uri="{FF2B5EF4-FFF2-40B4-BE49-F238E27FC236}">
                      <a16:creationId xmlns:a16="http://schemas.microsoft.com/office/drawing/2014/main" id="{F01D5270-F2A4-202E-8CBF-F2A846C7FE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46545" y="3300678"/>
                  <a:ext cx="591531" cy="57186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7" name="グループ化 56">
                <a:extLst>
                  <a:ext uri="{FF2B5EF4-FFF2-40B4-BE49-F238E27FC236}">
                    <a16:creationId xmlns:a16="http://schemas.microsoft.com/office/drawing/2014/main" id="{17B01EF9-AB3D-E72B-A648-A257199F197B}"/>
                  </a:ext>
                </a:extLst>
              </p:cNvPr>
              <p:cNvGrpSpPr/>
              <p:nvPr/>
            </p:nvGrpSpPr>
            <p:grpSpPr>
              <a:xfrm rot="5400000">
                <a:off x="2427335" y="3619804"/>
                <a:ext cx="771745" cy="571860"/>
                <a:chOff x="589532" y="3300678"/>
                <a:chExt cx="771745" cy="571860"/>
              </a:xfrm>
            </p:grpSpPr>
            <p:cxnSp>
              <p:nvCxnSpPr>
                <p:cNvPr id="58" name="直線コネクタ 57">
                  <a:extLst>
                    <a:ext uri="{FF2B5EF4-FFF2-40B4-BE49-F238E27FC236}">
                      <a16:creationId xmlns:a16="http://schemas.microsoft.com/office/drawing/2014/main" id="{7E628AD0-1977-C7F5-8A31-6E89CF6A62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16439900" flipH="1">
                  <a:off x="772649" y="3257495"/>
                  <a:ext cx="405511" cy="771745"/>
                </a:xfrm>
                <a:prstGeom prst="line">
                  <a:avLst/>
                </a:prstGeom>
                <a:ln w="25400">
                  <a:solidFill>
                    <a:schemeClr val="accent2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直線矢印コネクタ 58">
                  <a:extLst>
                    <a:ext uri="{FF2B5EF4-FFF2-40B4-BE49-F238E27FC236}">
                      <a16:creationId xmlns:a16="http://schemas.microsoft.com/office/drawing/2014/main" id="{AD33F3E2-64CB-3A4E-EC75-A17F66B857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746545" y="3300678"/>
                  <a:ext cx="591531" cy="571860"/>
                </a:xfrm>
                <a:prstGeom prst="straightConnector1">
                  <a:avLst/>
                </a:prstGeom>
                <a:ln w="254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209" name="テキスト ボックス 208">
            <a:extLst>
              <a:ext uri="{FF2B5EF4-FFF2-40B4-BE49-F238E27FC236}">
                <a16:creationId xmlns:a16="http://schemas.microsoft.com/office/drawing/2014/main" id="{CE2BDD3D-DD8B-51B0-9A44-BFD7140CA64F}"/>
              </a:ext>
            </a:extLst>
          </p:cNvPr>
          <p:cNvSpPr txBox="1"/>
          <p:nvPr/>
        </p:nvSpPr>
        <p:spPr>
          <a:xfrm>
            <a:off x="2367990" y="13178881"/>
            <a:ext cx="25539222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3200" dirty="0"/>
              <a:t>Fig.1: Simulation Workflow</a:t>
            </a:r>
          </a:p>
        </p:txBody>
      </p: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E9B68654-1B17-BAFE-A1C3-3645685DBD70}"/>
              </a:ext>
            </a:extLst>
          </p:cNvPr>
          <p:cNvSpPr txBox="1"/>
          <p:nvPr/>
        </p:nvSpPr>
        <p:spPr>
          <a:xfrm>
            <a:off x="158210" y="22452718"/>
            <a:ext cx="14864843" cy="92333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２</a:t>
            </a:r>
            <a:r>
              <a:rPr kumimoji="1" lang="en-US" altLang="ja-JP" sz="5400" dirty="0"/>
              <a:t>.</a:t>
            </a:r>
            <a:r>
              <a:rPr kumimoji="1" lang="ja-JP" altLang="en-US" sz="5400" dirty="0"/>
              <a:t>在室人数データ作成</a:t>
            </a:r>
            <a:endParaRPr kumimoji="1" lang="en-US" altLang="ja-JP" sz="5400" dirty="0"/>
          </a:p>
        </p:txBody>
      </p:sp>
      <p:sp>
        <p:nvSpPr>
          <p:cNvPr id="211" name="テキスト ボックス 210">
            <a:extLst>
              <a:ext uri="{FF2B5EF4-FFF2-40B4-BE49-F238E27FC236}">
                <a16:creationId xmlns:a16="http://schemas.microsoft.com/office/drawing/2014/main" id="{0453CE82-0568-84CF-394E-DEB45456A6A9}"/>
              </a:ext>
            </a:extLst>
          </p:cNvPr>
          <p:cNvSpPr txBox="1"/>
          <p:nvPr/>
        </p:nvSpPr>
        <p:spPr>
          <a:xfrm>
            <a:off x="15189959" y="13983988"/>
            <a:ext cx="15021377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5400" dirty="0"/>
              <a:t>３</a:t>
            </a:r>
            <a:r>
              <a:rPr kumimoji="1" lang="en-US" altLang="ja-JP" sz="5400" dirty="0"/>
              <a:t>.ZEH/</a:t>
            </a:r>
            <a:r>
              <a:rPr kumimoji="1" lang="ja-JP" altLang="en-US" sz="5400" dirty="0"/>
              <a:t>非</a:t>
            </a:r>
            <a:r>
              <a:rPr kumimoji="1" lang="en-US" altLang="ja-JP" sz="5400" dirty="0"/>
              <a:t>ZEH </a:t>
            </a:r>
            <a:r>
              <a:rPr kumimoji="1" lang="ja-JP" altLang="en-US" sz="5400" dirty="0"/>
              <a:t>断熱性能比較</a:t>
            </a:r>
            <a:endParaRPr kumimoji="1" lang="en-US" altLang="ja-JP" sz="5400" dirty="0"/>
          </a:p>
        </p:txBody>
      </p:sp>
      <p:grpSp>
        <p:nvGrpSpPr>
          <p:cNvPr id="222" name="グループ化 221">
            <a:extLst>
              <a:ext uri="{FF2B5EF4-FFF2-40B4-BE49-F238E27FC236}">
                <a16:creationId xmlns:a16="http://schemas.microsoft.com/office/drawing/2014/main" id="{2343A54A-4E08-DC92-0ED2-82498F8A850C}"/>
              </a:ext>
            </a:extLst>
          </p:cNvPr>
          <p:cNvGrpSpPr/>
          <p:nvPr/>
        </p:nvGrpSpPr>
        <p:grpSpPr>
          <a:xfrm>
            <a:off x="15275603" y="26347417"/>
            <a:ext cx="14803505" cy="3490086"/>
            <a:chOff x="15275603" y="25606518"/>
            <a:chExt cx="14803505" cy="3490086"/>
          </a:xfrm>
        </p:grpSpPr>
        <p:pic>
          <p:nvPicPr>
            <p:cNvPr id="110" name="図 109" descr="テーブル&#10;&#10;自動的に生成された説明">
              <a:extLst>
                <a:ext uri="{FF2B5EF4-FFF2-40B4-BE49-F238E27FC236}">
                  <a16:creationId xmlns:a16="http://schemas.microsoft.com/office/drawing/2014/main" id="{619B73EA-1B55-1F33-F33C-3558A20C8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77968" y="26037364"/>
              <a:ext cx="14801140" cy="3059240"/>
            </a:xfrm>
            <a:prstGeom prst="rect">
              <a:avLst/>
            </a:prstGeom>
          </p:spPr>
        </p:pic>
        <p:sp>
          <p:nvSpPr>
            <p:cNvPr id="221" name="テキスト ボックス 220">
              <a:extLst>
                <a:ext uri="{FF2B5EF4-FFF2-40B4-BE49-F238E27FC236}">
                  <a16:creationId xmlns:a16="http://schemas.microsoft.com/office/drawing/2014/main" id="{70F9DF36-6D6B-36E2-C021-A7D35ED08C78}"/>
                </a:ext>
              </a:extLst>
            </p:cNvPr>
            <p:cNvSpPr txBox="1"/>
            <p:nvPr/>
          </p:nvSpPr>
          <p:spPr>
            <a:xfrm>
              <a:off x="15275603" y="25606518"/>
              <a:ext cx="1480114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/>
                <a:t>Table 4: Average Power Consumption of 10 trials(Material Comparison) in </a:t>
              </a:r>
              <a:r>
                <a:rPr kumimoji="1" lang="en-US" altLang="ja-JP" sz="2400" dirty="0" err="1"/>
                <a:t>Augast</a:t>
              </a:r>
              <a:endParaRPr kumimoji="1" lang="en-US" altLang="ja-JP" sz="2400" dirty="0"/>
            </a:p>
          </p:txBody>
        </p:sp>
      </p:grpSp>
      <p:grpSp>
        <p:nvGrpSpPr>
          <p:cNvPr id="226" name="グループ化 225">
            <a:extLst>
              <a:ext uri="{FF2B5EF4-FFF2-40B4-BE49-F238E27FC236}">
                <a16:creationId xmlns:a16="http://schemas.microsoft.com/office/drawing/2014/main" id="{61C58242-AADD-205C-7AE6-651470EF7C8E}"/>
              </a:ext>
            </a:extLst>
          </p:cNvPr>
          <p:cNvGrpSpPr/>
          <p:nvPr/>
        </p:nvGrpSpPr>
        <p:grpSpPr>
          <a:xfrm>
            <a:off x="15262139" y="22818408"/>
            <a:ext cx="14816968" cy="3551322"/>
            <a:chOff x="15262139" y="15439907"/>
            <a:chExt cx="14816968" cy="3551322"/>
          </a:xfrm>
        </p:grpSpPr>
        <p:pic>
          <p:nvPicPr>
            <p:cNvPr id="108" name="図 107" descr="テーブル&#10;&#10;自動的に生成された説明">
              <a:extLst>
                <a:ext uri="{FF2B5EF4-FFF2-40B4-BE49-F238E27FC236}">
                  <a16:creationId xmlns:a16="http://schemas.microsoft.com/office/drawing/2014/main" id="{2B06BA63-7E49-890F-A8C8-D786FD86BEC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75604" y="15901362"/>
              <a:ext cx="14803503" cy="3089867"/>
            </a:xfrm>
            <a:prstGeom prst="rect">
              <a:avLst/>
            </a:prstGeom>
          </p:spPr>
        </p:pic>
        <p:sp>
          <p:nvSpPr>
            <p:cNvPr id="225" name="テキスト ボックス 224">
              <a:extLst>
                <a:ext uri="{FF2B5EF4-FFF2-40B4-BE49-F238E27FC236}">
                  <a16:creationId xmlns:a16="http://schemas.microsoft.com/office/drawing/2014/main" id="{9EAAE2B4-A7E1-3B9E-E72D-EF58B4B2CE8C}"/>
                </a:ext>
              </a:extLst>
            </p:cNvPr>
            <p:cNvSpPr txBox="1"/>
            <p:nvPr/>
          </p:nvSpPr>
          <p:spPr>
            <a:xfrm>
              <a:off x="15262139" y="15439907"/>
              <a:ext cx="14801140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/>
                <a:t>Table 3: Average Power Consumption of 10 trials(Material Comparison) in January</a:t>
              </a:r>
            </a:p>
          </p:txBody>
        </p:sp>
      </p:grpSp>
      <p:grpSp>
        <p:nvGrpSpPr>
          <p:cNvPr id="228" name="グループ化 227">
            <a:extLst>
              <a:ext uri="{FF2B5EF4-FFF2-40B4-BE49-F238E27FC236}">
                <a16:creationId xmlns:a16="http://schemas.microsoft.com/office/drawing/2014/main" id="{A3FCCD64-A04C-2834-8DA9-FDAA0198BDB5}"/>
              </a:ext>
            </a:extLst>
          </p:cNvPr>
          <p:cNvGrpSpPr/>
          <p:nvPr/>
        </p:nvGrpSpPr>
        <p:grpSpPr>
          <a:xfrm>
            <a:off x="270159" y="38930110"/>
            <a:ext cx="14680585" cy="3757106"/>
            <a:chOff x="291463" y="38625312"/>
            <a:chExt cx="14680585" cy="3757106"/>
          </a:xfrm>
        </p:grpSpPr>
        <p:grpSp>
          <p:nvGrpSpPr>
            <p:cNvPr id="203" name="グループ化 202">
              <a:extLst>
                <a:ext uri="{FF2B5EF4-FFF2-40B4-BE49-F238E27FC236}">
                  <a16:creationId xmlns:a16="http://schemas.microsoft.com/office/drawing/2014/main" id="{BAA55B11-B1DA-070D-2CA5-C8EA3E95E142}"/>
                </a:ext>
              </a:extLst>
            </p:cNvPr>
            <p:cNvGrpSpPr/>
            <p:nvPr/>
          </p:nvGrpSpPr>
          <p:grpSpPr>
            <a:xfrm>
              <a:off x="291463" y="38625312"/>
              <a:ext cx="14680585" cy="3757106"/>
              <a:chOff x="122876" y="30016719"/>
              <a:chExt cx="14680585" cy="3757106"/>
            </a:xfrm>
          </p:grpSpPr>
          <p:grpSp>
            <p:nvGrpSpPr>
              <p:cNvPr id="201" name="グループ化 200">
                <a:extLst>
                  <a:ext uri="{FF2B5EF4-FFF2-40B4-BE49-F238E27FC236}">
                    <a16:creationId xmlns:a16="http://schemas.microsoft.com/office/drawing/2014/main" id="{955B73C1-281C-DD34-78C2-4E2A89C10E8F}"/>
                  </a:ext>
                </a:extLst>
              </p:cNvPr>
              <p:cNvGrpSpPr/>
              <p:nvPr/>
            </p:nvGrpSpPr>
            <p:grpSpPr>
              <a:xfrm>
                <a:off x="122876" y="30016719"/>
                <a:ext cx="14680585" cy="3757106"/>
                <a:chOff x="122876" y="30016719"/>
                <a:chExt cx="14680585" cy="3757106"/>
              </a:xfrm>
            </p:grpSpPr>
            <p:pic>
              <p:nvPicPr>
                <p:cNvPr id="199" name="図 198" descr="ダイアグラム, 概略図&#10;&#10;自動的に生成された説明">
                  <a:extLst>
                    <a:ext uri="{FF2B5EF4-FFF2-40B4-BE49-F238E27FC236}">
                      <a16:creationId xmlns:a16="http://schemas.microsoft.com/office/drawing/2014/main" id="{3E312062-CDD5-BA60-63FB-73ED6664E42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629"/>
                <a:stretch/>
              </p:blipFill>
              <p:spPr>
                <a:xfrm>
                  <a:off x="122876" y="30016719"/>
                  <a:ext cx="14680585" cy="375710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</p:pic>
            <p:pic>
              <p:nvPicPr>
                <p:cNvPr id="200" name="Picture 3">
                  <a:extLst>
                    <a:ext uri="{FF2B5EF4-FFF2-40B4-BE49-F238E27FC236}">
                      <a16:creationId xmlns:a16="http://schemas.microsoft.com/office/drawing/2014/main" id="{5DBED3FB-4FE8-1D45-2DF3-C439B4DDDD3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/>
                <a:srcRect l="62816" t="-991" r="20398" b="17986"/>
                <a:stretch/>
              </p:blipFill>
              <p:spPr>
                <a:xfrm>
                  <a:off x="9054043" y="31124865"/>
                  <a:ext cx="1658731" cy="1172839"/>
                </a:xfrm>
                <a:prstGeom prst="rect">
                  <a:avLst/>
                </a:prstGeom>
              </p:spPr>
            </p:pic>
          </p:grpSp>
          <p:sp>
            <p:nvSpPr>
              <p:cNvPr id="202" name="テキスト ボックス 201">
                <a:extLst>
                  <a:ext uri="{FF2B5EF4-FFF2-40B4-BE49-F238E27FC236}">
                    <a16:creationId xmlns:a16="http://schemas.microsoft.com/office/drawing/2014/main" id="{AB98E7BD-86AB-E4F4-2C8A-B475CDFB3FA7}"/>
                  </a:ext>
                </a:extLst>
              </p:cNvPr>
              <p:cNvSpPr txBox="1"/>
              <p:nvPr/>
            </p:nvSpPr>
            <p:spPr>
              <a:xfrm>
                <a:off x="8868940" y="32182732"/>
                <a:ext cx="2028443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000" dirty="0" err="1">
                    <a:solidFill>
                      <a:srgbClr val="FF0000"/>
                    </a:solidFill>
                    <a:latin typeface="Constantia" panose="02030602050306030303" pitchFamily="18" charset="0"/>
                    <a:ea typeface="Hiragino Kaku Gothic Pro W3" panose="020B0300000000000000" pitchFamily="34" charset="-128"/>
                  </a:rPr>
                  <a:t>EnergyPlus</a:t>
                </a:r>
                <a:endParaRPr kumimoji="1" lang="en-US" altLang="ja-JP" sz="2000" dirty="0">
                  <a:solidFill>
                    <a:srgbClr val="FF0000"/>
                  </a:solidFill>
                  <a:latin typeface="Constantia" panose="02030602050306030303" pitchFamily="18" charset="0"/>
                  <a:ea typeface="Hiragino Kaku Gothic Pro W3" panose="020B0300000000000000" pitchFamily="34" charset="-128"/>
                </a:endParaRPr>
              </a:p>
              <a:p>
                <a:pPr algn="ctr"/>
                <a:r>
                  <a:rPr kumimoji="1" lang="en-US" altLang="ja-JP" sz="2000" dirty="0">
                    <a:latin typeface="Constantia" panose="02030602050306030303" pitchFamily="18" charset="0"/>
                    <a:ea typeface="Hiragino Kaku Gothic Pro W3" panose="020B0300000000000000" pitchFamily="34" charset="-128"/>
                  </a:rPr>
                  <a:t>(MLE+ Toolbox)</a:t>
                </a:r>
              </a:p>
            </p:txBody>
          </p:sp>
        </p:grpSp>
        <p:sp>
          <p:nvSpPr>
            <p:cNvPr id="227" name="テキスト ボックス 226">
              <a:extLst>
                <a:ext uri="{FF2B5EF4-FFF2-40B4-BE49-F238E27FC236}">
                  <a16:creationId xmlns:a16="http://schemas.microsoft.com/office/drawing/2014/main" id="{2AB1D846-E4A8-20E3-4785-D372E8E0C351}"/>
                </a:ext>
              </a:extLst>
            </p:cNvPr>
            <p:cNvSpPr txBox="1"/>
            <p:nvPr/>
          </p:nvSpPr>
          <p:spPr>
            <a:xfrm>
              <a:off x="5192104" y="41782425"/>
              <a:ext cx="4315257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kumimoji="1" lang="en-US" altLang="ja-JP" sz="3200" dirty="0"/>
                <a:t>Fig.4: Simulation Block</a:t>
              </a:r>
            </a:p>
          </p:txBody>
        </p:sp>
      </p:grpSp>
      <p:grpSp>
        <p:nvGrpSpPr>
          <p:cNvPr id="231" name="グループ化 230">
            <a:extLst>
              <a:ext uri="{FF2B5EF4-FFF2-40B4-BE49-F238E27FC236}">
                <a16:creationId xmlns:a16="http://schemas.microsoft.com/office/drawing/2014/main" id="{FFD8BAFD-9890-311C-568A-6EFE303F6CAD}"/>
              </a:ext>
            </a:extLst>
          </p:cNvPr>
          <p:cNvGrpSpPr/>
          <p:nvPr/>
        </p:nvGrpSpPr>
        <p:grpSpPr>
          <a:xfrm>
            <a:off x="254444" y="33912521"/>
            <a:ext cx="14680584" cy="3797847"/>
            <a:chOff x="253417" y="34611190"/>
            <a:chExt cx="14680584" cy="3797847"/>
          </a:xfrm>
        </p:grpSpPr>
        <p:pic>
          <p:nvPicPr>
            <p:cNvPr id="106" name="図 105" descr="テーブル&#10;&#10;自動的に生成された説明">
              <a:extLst>
                <a:ext uri="{FF2B5EF4-FFF2-40B4-BE49-F238E27FC236}">
                  <a16:creationId xmlns:a16="http://schemas.microsoft.com/office/drawing/2014/main" id="{F6FB1CBB-43A7-E009-D53B-AA08EF017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417" y="35165205"/>
              <a:ext cx="14680584" cy="3243832"/>
            </a:xfrm>
            <a:prstGeom prst="rect">
              <a:avLst/>
            </a:prstGeom>
          </p:spPr>
        </p:pic>
        <p:sp>
          <p:nvSpPr>
            <p:cNvPr id="230" name="テキスト ボックス 229">
              <a:extLst>
                <a:ext uri="{FF2B5EF4-FFF2-40B4-BE49-F238E27FC236}">
                  <a16:creationId xmlns:a16="http://schemas.microsoft.com/office/drawing/2014/main" id="{F2B00B0F-7D90-BBC6-DC83-0DEBE84C29A3}"/>
                </a:ext>
              </a:extLst>
            </p:cNvPr>
            <p:cNvSpPr txBox="1"/>
            <p:nvPr/>
          </p:nvSpPr>
          <p:spPr>
            <a:xfrm>
              <a:off x="253417" y="34611190"/>
              <a:ext cx="14680584" cy="58477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3200" dirty="0"/>
                <a:t>Table 1: </a:t>
              </a:r>
              <a:r>
                <a:rPr lang="en-US" altLang="ja-JP" sz="3200" b="0" i="0" u="none" strike="noStrike" baseline="0" dirty="0">
                  <a:latin typeface="CMR10"/>
                </a:rPr>
                <a:t>Assignment probability</a:t>
              </a:r>
              <a:endParaRPr kumimoji="1" lang="en-US" altLang="ja-JP" sz="3200" dirty="0"/>
            </a:p>
          </p:txBody>
        </p:sp>
      </p:grpSp>
      <p:sp>
        <p:nvSpPr>
          <p:cNvPr id="232" name="テキスト ボックス 231">
            <a:extLst>
              <a:ext uri="{FF2B5EF4-FFF2-40B4-BE49-F238E27FC236}">
                <a16:creationId xmlns:a16="http://schemas.microsoft.com/office/drawing/2014/main" id="{99CECD75-F1EB-686A-16A6-18536604FA5E}"/>
              </a:ext>
            </a:extLst>
          </p:cNvPr>
          <p:cNvSpPr txBox="1"/>
          <p:nvPr/>
        </p:nvSpPr>
        <p:spPr>
          <a:xfrm>
            <a:off x="158210" y="23336744"/>
            <a:ext cx="1484139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ZEH</a:t>
            </a:r>
            <a:r>
              <a:rPr kumimoji="1" lang="ja-JP" altLang="en-US" sz="3200" dirty="0"/>
              <a:t>シミュレーション環境は</a:t>
            </a:r>
            <a:r>
              <a:rPr kumimoji="1" lang="en-US" altLang="ja-JP" sz="3200" dirty="0"/>
              <a:t>Fig.1</a:t>
            </a:r>
            <a:r>
              <a:rPr kumimoji="1" lang="ja-JP" altLang="en-US" sz="3200" dirty="0"/>
              <a:t>の上部</a:t>
            </a:r>
            <a:r>
              <a:rPr kumimoji="1" lang="en-US" altLang="ja-JP" sz="3200" dirty="0"/>
              <a:t> </a:t>
            </a:r>
            <a:r>
              <a:rPr kumimoji="1" lang="ja-JP" altLang="en-US" sz="3200" dirty="0"/>
              <a:t>のように構築できる</a:t>
            </a:r>
            <a:r>
              <a:rPr kumimoji="1" lang="en-US" altLang="ja-JP" sz="3200" baseline="30000" dirty="0"/>
              <a:t>[1]</a:t>
            </a:r>
            <a:r>
              <a:rPr kumimoji="1" lang="ja-JP" altLang="en-US" sz="3200" dirty="0"/>
              <a:t>。</a:t>
            </a:r>
            <a:endParaRPr kumimoji="1" lang="en-US" altLang="ja-JP" sz="3200" dirty="0"/>
          </a:p>
          <a:p>
            <a:r>
              <a:rPr kumimoji="1" lang="ja-JP" altLang="en-US" sz="3200" dirty="0"/>
              <a:t>下部の人数推定ブロックでスケジュールを作成し、上部と統合する。</a:t>
            </a:r>
            <a:endParaRPr kumimoji="1" lang="en-US" altLang="ja-JP" sz="3200" dirty="0"/>
          </a:p>
          <a:p>
            <a:r>
              <a:rPr kumimoji="1" lang="en-US" altLang="ja-JP" sz="3200" dirty="0"/>
              <a:t>ZEH</a:t>
            </a:r>
            <a:r>
              <a:rPr kumimoji="1" lang="ja-JP" altLang="en-US" sz="3200" dirty="0"/>
              <a:t>消費電力データを用いてのスケジュール作成には、以下の二つの方法がある。</a:t>
            </a:r>
            <a:endParaRPr kumimoji="1" lang="en-US" altLang="ja-JP" sz="3200" dirty="0"/>
          </a:p>
          <a:p>
            <a:r>
              <a:rPr kumimoji="1" lang="ja-JP" altLang="en-US" sz="3200" b="1" dirty="0"/>
              <a:t>・在宅人数推定</a:t>
            </a:r>
            <a:endParaRPr kumimoji="1" lang="en-US" altLang="ja-JP" sz="3200" b="1" dirty="0"/>
          </a:p>
          <a:p>
            <a:r>
              <a:rPr kumimoji="1" lang="ja-JP" altLang="en-US" sz="3200" b="1" dirty="0"/>
              <a:t>　</a:t>
            </a:r>
            <a:r>
              <a:rPr kumimoji="1" lang="ja-JP" altLang="en-US" sz="3200" dirty="0"/>
              <a:t>家の総消費電力データを用いて、式</a:t>
            </a:r>
            <a:r>
              <a:rPr kumimoji="1" lang="ja-JP" altLang="en-US" sz="3200" b="1" dirty="0"/>
              <a:t>（１）</a:t>
            </a:r>
            <a:r>
              <a:rPr kumimoji="1" lang="ja-JP" altLang="en-US" sz="3200" dirty="0"/>
              <a:t>から家全体の在宅人数を推定</a:t>
            </a:r>
            <a:endParaRPr kumimoji="1" lang="en-US" altLang="ja-JP" sz="3200" dirty="0"/>
          </a:p>
          <a:p>
            <a:r>
              <a:rPr kumimoji="1" lang="ja-JP" altLang="en-US" sz="3200" dirty="0"/>
              <a:t>　</a:t>
            </a:r>
            <a:r>
              <a:rPr kumimoji="1" lang="en-US" altLang="ja-JP" sz="3200" dirty="0"/>
              <a:t>Table 1</a:t>
            </a:r>
            <a:r>
              <a:rPr kumimoji="1" lang="ja-JP" altLang="en-US" sz="3200" dirty="0"/>
              <a:t>の割り当て確率で各部屋に在宅人数を振り分け</a:t>
            </a:r>
            <a:endParaRPr kumimoji="1" lang="en-US" altLang="ja-JP" sz="3200" dirty="0"/>
          </a:p>
          <a:p>
            <a:endParaRPr kumimoji="1" lang="en-US" altLang="ja-JP" sz="3200" dirty="0"/>
          </a:p>
          <a:p>
            <a:endParaRPr kumimoji="1" lang="en-US" altLang="ja-JP" sz="3200" dirty="0"/>
          </a:p>
          <a:p>
            <a:endParaRPr kumimoji="1" lang="en-US" altLang="ja-JP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3" name="テキスト ボックス 232">
                <a:extLst>
                  <a:ext uri="{FF2B5EF4-FFF2-40B4-BE49-F238E27FC236}">
                    <a16:creationId xmlns:a16="http://schemas.microsoft.com/office/drawing/2014/main" id="{C679626D-E2D1-DFA2-0A96-F27B830D9D85}"/>
                  </a:ext>
                </a:extLst>
              </p:cNvPr>
              <p:cNvSpPr txBox="1"/>
              <p:nvPr/>
            </p:nvSpPr>
            <p:spPr>
              <a:xfrm>
                <a:off x="15189958" y="14932604"/>
                <a:ext cx="14689844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ja-JP" altLang="en-US" sz="3200" dirty="0"/>
                  <a:t>断熱性能を定める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kumimoji="1" lang="ja-JP" altLang="en-US" sz="3200" dirty="0"/>
                  <a:t>値を変更して室内温度、入力軌道を比較する。</a:t>
                </a:r>
                <a:endParaRPr kumimoji="1" lang="en-US" altLang="ja-JP" sz="3200" dirty="0"/>
              </a:p>
              <a:p>
                <a:r>
                  <a:rPr kumimoji="1" lang="ja-JP" altLang="en-US" sz="3200" dirty="0"/>
                  <a:t>非</a:t>
                </a:r>
                <a:r>
                  <a:rPr kumimoji="1" lang="en-US" altLang="ja-JP" sz="3200" dirty="0"/>
                  <a:t>ZEH</a:t>
                </a:r>
                <a:r>
                  <a:rPr kumimoji="1" lang="ja-JP" altLang="en-US" sz="3200" dirty="0"/>
                  <a:t>住宅の材質情報をベースに「断熱材の厚さ」と「窓の層数」を変更して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kumimoji="1" lang="ja-JP" altLang="en-US" sz="3200" dirty="0"/>
                  <a:t>値を調節し、</a:t>
                </a:r>
                <a:r>
                  <a:rPr kumimoji="1" lang="en-US" altLang="ja-JP" sz="3200" dirty="0"/>
                  <a:t>3</a:t>
                </a:r>
                <a:r>
                  <a:rPr kumimoji="1" lang="ja-JP" altLang="en-US" sz="3200" dirty="0"/>
                  <a:t>つのケースを作成</a:t>
                </a:r>
                <a:r>
                  <a:rPr kumimoji="1" lang="en-US" altLang="ja-JP" sz="3200" dirty="0"/>
                  <a:t>(Table 2)</a:t>
                </a:r>
                <a:r>
                  <a:rPr kumimoji="1" lang="ja-JP" altLang="en-US" sz="3200" dirty="0"/>
                  <a:t>。</a:t>
                </a:r>
                <a:br>
                  <a:rPr kumimoji="1" lang="en-US" altLang="ja-JP" sz="3200" dirty="0"/>
                </a:br>
                <a:endParaRPr kumimoji="1" lang="en-US" altLang="ja-JP" sz="3200" dirty="0"/>
              </a:p>
            </p:txBody>
          </p:sp>
        </mc:Choice>
        <mc:Fallback xmlns="">
          <p:sp>
            <p:nvSpPr>
              <p:cNvPr id="233" name="テキスト ボックス 232">
                <a:extLst>
                  <a:ext uri="{FF2B5EF4-FFF2-40B4-BE49-F238E27FC236}">
                    <a16:creationId xmlns:a16="http://schemas.microsoft.com/office/drawing/2014/main" id="{C679626D-E2D1-DFA2-0A96-F27B830D9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89958" y="14932604"/>
                <a:ext cx="14689844" cy="2062103"/>
              </a:xfrm>
              <a:prstGeom prst="rect">
                <a:avLst/>
              </a:prstGeom>
              <a:blipFill>
                <a:blip r:embed="rId11"/>
                <a:stretch>
                  <a:fillRect l="-1079" t="-35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7" name="テキスト ボックス 246">
            <a:extLst>
              <a:ext uri="{FF2B5EF4-FFF2-40B4-BE49-F238E27FC236}">
                <a16:creationId xmlns:a16="http://schemas.microsoft.com/office/drawing/2014/main" id="{9C2DF7FB-F123-617D-7C41-7FCD4EE5138A}"/>
              </a:ext>
            </a:extLst>
          </p:cNvPr>
          <p:cNvSpPr txBox="1"/>
          <p:nvPr/>
        </p:nvSpPr>
        <p:spPr>
          <a:xfrm>
            <a:off x="106128" y="30072248"/>
            <a:ext cx="7978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・</a:t>
            </a:r>
            <a:r>
              <a:rPr kumimoji="1" lang="en-US" altLang="ja-JP" sz="3200" b="1" dirty="0"/>
              <a:t>HVAC On/Off</a:t>
            </a:r>
            <a:r>
              <a:rPr kumimoji="1" lang="ja-JP" altLang="en-US" sz="3200" b="1" dirty="0"/>
              <a:t>推定</a:t>
            </a:r>
            <a:endParaRPr kumimoji="1" lang="en-US" altLang="ja-JP" sz="3200" b="1" dirty="0"/>
          </a:p>
          <a:p>
            <a:r>
              <a:rPr kumimoji="1" lang="ja-JP" altLang="en-US" sz="3200" b="1" dirty="0"/>
              <a:t>　</a:t>
            </a:r>
            <a:r>
              <a:rPr kumimoji="1" lang="ja-JP" altLang="en-US" sz="3200" dirty="0"/>
              <a:t>家電別消費電力データを用いて、</a:t>
            </a:r>
            <a:r>
              <a:rPr kumimoji="1" lang="en-US" altLang="ja-JP" sz="3200" dirty="0"/>
              <a:t>HVAC</a:t>
            </a:r>
          </a:p>
          <a:p>
            <a:r>
              <a:rPr kumimoji="1" lang="ja-JP" altLang="en-US" sz="3200" dirty="0"/>
              <a:t>　システムの</a:t>
            </a:r>
            <a:r>
              <a:rPr kumimoji="1" lang="en-US" altLang="ja-JP" sz="3200" dirty="0"/>
              <a:t>On/Off</a:t>
            </a:r>
            <a:r>
              <a:rPr kumimoji="1" lang="ja-JP" altLang="en-US" sz="3200" dirty="0"/>
              <a:t>データを作成。</a:t>
            </a:r>
            <a:endParaRPr kumimoji="1" lang="en-US" altLang="ja-JP" sz="3200" dirty="0"/>
          </a:p>
        </p:txBody>
      </p:sp>
      <p:grpSp>
        <p:nvGrpSpPr>
          <p:cNvPr id="254" name="グループ化 253">
            <a:extLst>
              <a:ext uri="{FF2B5EF4-FFF2-40B4-BE49-F238E27FC236}">
                <a16:creationId xmlns:a16="http://schemas.microsoft.com/office/drawing/2014/main" id="{017EE643-2C9B-AB4A-B871-8E65455141A7}"/>
              </a:ext>
            </a:extLst>
          </p:cNvPr>
          <p:cNvGrpSpPr/>
          <p:nvPr/>
        </p:nvGrpSpPr>
        <p:grpSpPr>
          <a:xfrm>
            <a:off x="211263" y="26431858"/>
            <a:ext cx="15049693" cy="3640390"/>
            <a:chOff x="211263" y="26080166"/>
            <a:chExt cx="15049693" cy="36403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テキスト ボックス 122">
                  <a:extLst>
                    <a:ext uri="{FF2B5EF4-FFF2-40B4-BE49-F238E27FC236}">
                      <a16:creationId xmlns:a16="http://schemas.microsoft.com/office/drawing/2014/main" id="{6EA0DCED-76F6-729E-052C-EFE39ADC6343}"/>
                    </a:ext>
                  </a:extLst>
                </p:cNvPr>
                <p:cNvSpPr txBox="1"/>
                <p:nvPr/>
              </p:nvSpPr>
              <p:spPr>
                <a:xfrm>
                  <a:off x="2073278" y="26190464"/>
                  <a:ext cx="4733843" cy="11312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kumimoji="1" lang="en-US" altLang="ja-JP" sz="32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sSub>
                              <m:sSubPr>
                                <m:ctrlPr>
                                  <a:rPr kumimoji="1" lang="en-US" altLang="ja-JP" sz="32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1" lang="en-US" altLang="ja-JP" sz="3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ja-JP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3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kumimoji="1" lang="en-US" altLang="ja-JP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ja-JP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ja-JP" sz="32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kumimoji="1" lang="en-US" altLang="ja-JP" sz="32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  <m:d>
                              <m:dPr>
                                <m:ctrlPr>
                                  <a:rPr kumimoji="1" lang="en-US" altLang="ja-JP" sz="32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ja-JP" sz="32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den>
                        </m:f>
                        <m:sSub>
                          <m:sSubPr>
                            <m:ctrlPr>
                              <a:rPr kumimoji="1" lang="en-US" altLang="ja-JP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kumimoji="1" lang="en-US" altLang="ja-JP" sz="32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b>
                        </m:sSub>
                      </m:oMath>
                    </m:oMathPara>
                  </a14:m>
                  <a:endParaRPr kumimoji="1" lang="ja-JP" altLang="en-US" sz="3200" dirty="0"/>
                </a:p>
              </p:txBody>
            </p:sp>
          </mc:Choice>
          <mc:Fallback xmlns="">
            <p:sp>
              <p:nvSpPr>
                <p:cNvPr id="123" name="テキスト ボックス 122">
                  <a:extLst>
                    <a:ext uri="{FF2B5EF4-FFF2-40B4-BE49-F238E27FC236}">
                      <a16:creationId xmlns:a16="http://schemas.microsoft.com/office/drawing/2014/main" id="{6EA0DCED-76F6-729E-052C-EFE39ADC63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3278" y="26190464"/>
                  <a:ext cx="4733843" cy="1131207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34" name="グループ化 233">
              <a:extLst>
                <a:ext uri="{FF2B5EF4-FFF2-40B4-BE49-F238E27FC236}">
                  <a16:creationId xmlns:a16="http://schemas.microsoft.com/office/drawing/2014/main" id="{C0982A4A-9A18-D347-6344-F45D41733EA8}"/>
                </a:ext>
              </a:extLst>
            </p:cNvPr>
            <p:cNvGrpSpPr/>
            <p:nvPr/>
          </p:nvGrpSpPr>
          <p:grpSpPr>
            <a:xfrm>
              <a:off x="8418359" y="26080166"/>
              <a:ext cx="6842597" cy="3194563"/>
              <a:chOff x="568325" y="3751572"/>
              <a:chExt cx="6381621" cy="2773053"/>
            </a:xfrm>
          </p:grpSpPr>
          <p:sp>
            <p:nvSpPr>
              <p:cNvPr id="235" name="Google Shape;250;p13">
                <a:extLst>
                  <a:ext uri="{FF2B5EF4-FFF2-40B4-BE49-F238E27FC236}">
                    <a16:creationId xmlns:a16="http://schemas.microsoft.com/office/drawing/2014/main" id="{A7BCDC70-22BB-0FF6-500A-CC0D46BE4FEA}"/>
                  </a:ext>
                </a:extLst>
              </p:cNvPr>
              <p:cNvSpPr/>
              <p:nvPr/>
            </p:nvSpPr>
            <p:spPr>
              <a:xfrm>
                <a:off x="5880036" y="3943365"/>
                <a:ext cx="321868" cy="879635"/>
              </a:xfrm>
              <a:prstGeom prst="rightBrace">
                <a:avLst>
                  <a:gd name="adj1" fmla="val 8333"/>
                  <a:gd name="adj2" fmla="val 50000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36" name="Google Shape;251;p13">
                <a:extLst>
                  <a:ext uri="{FF2B5EF4-FFF2-40B4-BE49-F238E27FC236}">
                    <a16:creationId xmlns:a16="http://schemas.microsoft.com/office/drawing/2014/main" id="{8E54821C-8521-9F60-5135-4177B2A84E1A}"/>
                  </a:ext>
                </a:extLst>
              </p:cNvPr>
              <p:cNvSpPr txBox="1"/>
              <p:nvPr/>
            </p:nvSpPr>
            <p:spPr>
              <a:xfrm>
                <a:off x="6205276" y="4171293"/>
                <a:ext cx="60751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2000" b="1">
                    <a:solidFill>
                      <a:srgbClr val="FF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3人</a:t>
                </a:r>
                <a:endParaRPr sz="2000" b="1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37" name="Google Shape;252;p13">
                <a:extLst>
                  <a:ext uri="{FF2B5EF4-FFF2-40B4-BE49-F238E27FC236}">
                    <a16:creationId xmlns:a16="http://schemas.microsoft.com/office/drawing/2014/main" id="{3182988C-1209-6A3B-FF5B-7B81DA0100E2}"/>
                  </a:ext>
                </a:extLst>
              </p:cNvPr>
              <p:cNvSpPr txBox="1"/>
              <p:nvPr/>
            </p:nvSpPr>
            <p:spPr>
              <a:xfrm>
                <a:off x="6205276" y="4800430"/>
                <a:ext cx="73065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2000" b="1">
                    <a:solidFill>
                      <a:srgbClr val="FF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2人</a:t>
                </a:r>
                <a:endParaRPr sz="2000" b="1" dirty="0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38" name="Google Shape;253;p13">
                <a:extLst>
                  <a:ext uri="{FF2B5EF4-FFF2-40B4-BE49-F238E27FC236}">
                    <a16:creationId xmlns:a16="http://schemas.microsoft.com/office/drawing/2014/main" id="{EFD7B08C-8318-242D-8825-6520371D88A7}"/>
                  </a:ext>
                </a:extLst>
              </p:cNvPr>
              <p:cNvSpPr txBox="1"/>
              <p:nvPr/>
            </p:nvSpPr>
            <p:spPr>
              <a:xfrm>
                <a:off x="6205276" y="5147181"/>
                <a:ext cx="744670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2000" b="1">
                    <a:solidFill>
                      <a:srgbClr val="FF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1人</a:t>
                </a:r>
                <a:endParaRPr sz="2000" b="1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sp>
            <p:nvSpPr>
              <p:cNvPr id="239" name="Google Shape;254;p13">
                <a:extLst>
                  <a:ext uri="{FF2B5EF4-FFF2-40B4-BE49-F238E27FC236}">
                    <a16:creationId xmlns:a16="http://schemas.microsoft.com/office/drawing/2014/main" id="{33DE8073-12F6-0A6C-0646-8F99959D6A3C}"/>
                  </a:ext>
                </a:extLst>
              </p:cNvPr>
              <p:cNvSpPr txBox="1"/>
              <p:nvPr/>
            </p:nvSpPr>
            <p:spPr>
              <a:xfrm>
                <a:off x="6215378" y="5586986"/>
                <a:ext cx="597408" cy="40011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sp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ja-JP" sz="2000" b="1">
                    <a:solidFill>
                      <a:srgbClr val="FF0000"/>
                    </a:solidFill>
                    <a:latin typeface="Helvetica Neue"/>
                    <a:ea typeface="Helvetica Neue"/>
                    <a:cs typeface="Helvetica Neue"/>
                    <a:sym typeface="Helvetica Neue"/>
                  </a:rPr>
                  <a:t>0人</a:t>
                </a:r>
                <a:endParaRPr sz="2000" b="1">
                  <a:solidFill>
                    <a:srgbClr val="FF0000"/>
                  </a:solidFill>
                  <a:latin typeface="Helvetica Neue"/>
                  <a:ea typeface="Helvetica Neue"/>
                  <a:cs typeface="Helvetica Neue"/>
                  <a:sym typeface="Helvetica Neue"/>
                </a:endParaRPr>
              </a:p>
            </p:txBody>
          </p:sp>
          <p:pic>
            <p:nvPicPr>
              <p:cNvPr id="240" name="Google Shape;255;p13">
                <a:extLst>
                  <a:ext uri="{FF2B5EF4-FFF2-40B4-BE49-F238E27FC236}">
                    <a16:creationId xmlns:a16="http://schemas.microsoft.com/office/drawing/2014/main" id="{0E30602B-04AB-C2CF-9BA7-50602AD4593B}"/>
                  </a:ext>
                </a:extLst>
              </p:cNvPr>
              <p:cNvPicPr preferRelativeResize="0"/>
              <p:nvPr/>
            </p:nvPicPr>
            <p:blipFill rotWithShape="1">
              <a:blip r:embed="rId18">
                <a:alphaModFix/>
              </a:blip>
              <a:srcRect l="5109" t="9813" r="8517"/>
              <a:stretch/>
            </p:blipFill>
            <p:spPr>
              <a:xfrm>
                <a:off x="568325" y="3751572"/>
                <a:ext cx="5311711" cy="277305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1" name="Google Shape;256;p13">
                <a:extLst>
                  <a:ext uri="{FF2B5EF4-FFF2-40B4-BE49-F238E27FC236}">
                    <a16:creationId xmlns:a16="http://schemas.microsoft.com/office/drawing/2014/main" id="{CEFC8217-044B-03C1-9F7D-7478E6B2A69B}"/>
                  </a:ext>
                </a:extLst>
              </p:cNvPr>
              <p:cNvSpPr/>
              <p:nvPr/>
            </p:nvSpPr>
            <p:spPr>
              <a:xfrm>
                <a:off x="5880036" y="5499751"/>
                <a:ext cx="321868" cy="574580"/>
              </a:xfrm>
              <a:prstGeom prst="rightBrace">
                <a:avLst>
                  <a:gd name="adj1" fmla="val 8333"/>
                  <a:gd name="adj2" fmla="val 50000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42" name="Google Shape;257;p13">
                <a:extLst>
                  <a:ext uri="{FF2B5EF4-FFF2-40B4-BE49-F238E27FC236}">
                    <a16:creationId xmlns:a16="http://schemas.microsoft.com/office/drawing/2014/main" id="{FC134E39-A78D-05BD-C56E-6DE9BA77DEBA}"/>
                  </a:ext>
                </a:extLst>
              </p:cNvPr>
              <p:cNvSpPr/>
              <p:nvPr/>
            </p:nvSpPr>
            <p:spPr>
              <a:xfrm>
                <a:off x="5880036" y="4859671"/>
                <a:ext cx="321868" cy="281972"/>
              </a:xfrm>
              <a:prstGeom prst="rightBrace">
                <a:avLst>
                  <a:gd name="adj1" fmla="val 8333"/>
                  <a:gd name="adj2" fmla="val 50000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  <p:sp>
            <p:nvSpPr>
              <p:cNvPr id="243" name="Google Shape;258;p13">
                <a:extLst>
                  <a:ext uri="{FF2B5EF4-FFF2-40B4-BE49-F238E27FC236}">
                    <a16:creationId xmlns:a16="http://schemas.microsoft.com/office/drawing/2014/main" id="{42B5F58F-3AFD-A18F-A9F7-3ADBFFB77CF1}"/>
                  </a:ext>
                </a:extLst>
              </p:cNvPr>
              <p:cNvSpPr/>
              <p:nvPr/>
            </p:nvSpPr>
            <p:spPr>
              <a:xfrm>
                <a:off x="5880036" y="5179711"/>
                <a:ext cx="321868" cy="281972"/>
              </a:xfrm>
              <a:prstGeom prst="rightBrace">
                <a:avLst>
                  <a:gd name="adj1" fmla="val 8333"/>
                  <a:gd name="adj2" fmla="val 50000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Verdana"/>
                  <a:ea typeface="Verdana"/>
                  <a:cs typeface="Verdana"/>
                  <a:sym typeface="Verdana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8" name="テキスト ボックス 247">
                  <a:extLst>
                    <a:ext uri="{FF2B5EF4-FFF2-40B4-BE49-F238E27FC236}">
                      <a16:creationId xmlns:a16="http://schemas.microsoft.com/office/drawing/2014/main" id="{1A1D4B0E-F39F-0C1E-E11C-D85A6990F3A7}"/>
                    </a:ext>
                  </a:extLst>
                </p:cNvPr>
                <p:cNvSpPr txBox="1"/>
                <p:nvPr/>
              </p:nvSpPr>
              <p:spPr>
                <a:xfrm>
                  <a:off x="211263" y="27529646"/>
                  <a:ext cx="8162018" cy="156966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altLang="ja-JP" sz="2400" b="0" i="1" u="none" strike="noStrike" baseline="0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altLang="ja-JP" sz="2400" b="0" i="1" u="none" strike="noStrike" baseline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b="0" i="1" u="none" strike="noStrike" baseline="0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400" b="0" i="1" u="none" strike="noStrike" baseline="0" dirty="0" smtClean="0">
                          <a:latin typeface="Cambria Math" panose="02040503050406030204" pitchFamily="18" charset="0"/>
                        </a:rPr>
                        <m:t>): </m:t>
                      </m:r>
                    </m:oMath>
                  </a14:m>
                  <a:r>
                    <a:rPr lang="ja-JP" altLang="en-US" sz="2400" b="0" i="0" u="none" strike="noStrike" baseline="0" dirty="0">
                      <a:latin typeface="HaranoAjiGothic-Medium-Identity-H"/>
                    </a:rPr>
                    <a:t>時刻</a:t>
                  </a:r>
                  <a14:m>
                    <m:oMath xmlns:m="http://schemas.openxmlformats.org/officeDocument/2006/math">
                      <m:r>
                        <a:rPr lang="en-US" altLang="ja-JP" sz="2400" b="0" i="1" u="none" strike="noStrike" baseline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altLang="ja-JP" sz="2400" b="0" i="1" u="none" strike="noStrike" baseline="0" dirty="0">
                      <a:latin typeface="CMMI10"/>
                    </a:rPr>
                    <a:t> </a:t>
                  </a:r>
                  <a:r>
                    <a:rPr lang="ja-JP" altLang="en-US" sz="2400" b="0" i="0" u="none" strike="noStrike" baseline="0" dirty="0">
                      <a:latin typeface="HaranoAjiGothic-Medium-Identity-H"/>
                    </a:rPr>
                    <a:t>における在宅人数の推定値</a:t>
                  </a:r>
                  <a:r>
                    <a:rPr lang="en-US" altLang="ja-JP" sz="2400" b="0" i="0" u="none" strike="noStrike" baseline="0" dirty="0">
                      <a:latin typeface="CMSS10"/>
                    </a:rPr>
                    <a:t>(</a:t>
                  </a:r>
                  <a:r>
                    <a:rPr lang="ja-JP" altLang="en-US" sz="2400" b="0" i="0" u="none" strike="noStrike" baseline="0" dirty="0">
                      <a:latin typeface="HaranoAjiGothic-Medium-Identity-H"/>
                    </a:rPr>
                    <a:t>人</a:t>
                  </a:r>
                  <a:r>
                    <a:rPr lang="en-US" altLang="ja-JP" sz="2400" b="0" i="0" u="none" strike="noStrike" baseline="0" dirty="0">
                      <a:latin typeface="CMSS10"/>
                    </a:rPr>
                    <a:t>),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u="none" strike="noStrike" baseline="0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400" b="0" i="1" u="none" strike="noStrike" baseline="0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  <m:r>
                        <a:rPr lang="en-US" altLang="ja-JP" sz="2400" b="0" i="1" u="none" strike="noStrike" baseline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b="0" i="1" u="none" strike="noStrike" baseline="0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400" b="0" i="1" u="none" strike="noStrike" baseline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ja-JP" sz="2400" b="0" i="0" u="none" strike="noStrike" baseline="0" dirty="0">
                      <a:latin typeface="CMSS10"/>
                    </a:rPr>
                    <a:t>: </a:t>
                  </a:r>
                  <a:r>
                    <a:rPr lang="ja-JP" altLang="en-US" sz="2400" b="0" i="0" u="none" strike="noStrike" baseline="0" dirty="0">
                      <a:latin typeface="HaranoAjiGothic-Medium-Identity-H"/>
                    </a:rPr>
                    <a:t>時刻</a:t>
                  </a:r>
                  <a14:m>
                    <m:oMath xmlns:m="http://schemas.openxmlformats.org/officeDocument/2006/math">
                      <m:r>
                        <a:rPr lang="en-US" altLang="ja-JP" sz="2400" b="0" i="1" u="none" strike="noStrike" baseline="0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altLang="ja-JP" sz="2400" b="0" i="1" u="none" strike="noStrike" baseline="0" dirty="0">
                      <a:latin typeface="CMMI10"/>
                    </a:rPr>
                    <a:t> </a:t>
                  </a:r>
                  <a:r>
                    <a:rPr lang="ja-JP" altLang="en-US" sz="2400" b="0" i="0" u="none" strike="noStrike" baseline="0" dirty="0">
                      <a:latin typeface="HaranoAjiGothic-Medium-Identity-H"/>
                    </a:rPr>
                    <a:t>を含む日の前後一週間での平均最大消費電力</a:t>
                  </a:r>
                  <a:r>
                    <a:rPr lang="en-US" altLang="ja-JP" sz="2400" b="0" i="0" u="none" strike="noStrike" baseline="0" dirty="0">
                      <a:latin typeface="CMSS10"/>
                    </a:rPr>
                    <a:t>,</a:t>
                  </a:r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u="none" strike="noStrike" baseline="0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ja-JP" sz="2400" b="0" i="1" u="none" strike="noStrike" baseline="0" dirty="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altLang="ja-JP" sz="2400" b="0" i="1" u="none" strike="noStrike" baseline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b="0" i="1" u="none" strike="noStrike" baseline="0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400" b="0" i="1" u="none" strike="noStrike" baseline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ja-JP" sz="2400" b="0" i="0" u="none" strike="noStrike" baseline="0" dirty="0">
                      <a:latin typeface="CMSS10"/>
                    </a:rPr>
                    <a:t>:</a:t>
                  </a:r>
                  <a:r>
                    <a:rPr lang="ja-JP" altLang="en-US" sz="2400" b="0" i="0" u="none" strike="noStrike" baseline="0" dirty="0">
                      <a:latin typeface="HaranoAjiGothic-Medium-Identity-H"/>
                    </a:rPr>
                    <a:t>時刻</a:t>
                  </a:r>
                  <a14:m>
                    <m:oMath xmlns:m="http://schemas.openxmlformats.org/officeDocument/2006/math">
                      <m:r>
                        <a:rPr lang="en-US" altLang="ja-JP" sz="2400" b="0" i="1" u="none" strike="noStrike" baseline="0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400" b="0" i="1" u="none" strike="noStrike" baseline="0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ja-JP" altLang="en-US" sz="2400" b="0" i="0" u="none" strike="noStrike" baseline="0" dirty="0">
                      <a:latin typeface="HaranoAjiGothic-Medium-Identity-H"/>
                    </a:rPr>
                    <a:t>を含む日の前後一週間での平均最小消費電力</a:t>
                  </a:r>
                  <a:r>
                    <a:rPr lang="en-US" altLang="ja-JP" sz="2400" b="0" i="0" u="none" strike="noStrike" baseline="0" dirty="0">
                      <a:latin typeface="CMSS10"/>
                    </a:rPr>
                    <a:t>,</a:t>
                  </a:r>
                </a:p>
                <a:p>
                  <a:pPr algn="ctr"/>
                  <a14:m>
                    <m:oMath xmlns:m="http://schemas.openxmlformats.org/officeDocument/2006/math">
                      <m:r>
                        <a:rPr lang="en-US" altLang="ja-JP" sz="2400" b="0" i="1" u="none" strike="noStrike" baseline="0" dirty="0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ja-JP" sz="2400" b="0" i="1" u="none" strike="noStrike" baseline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ja-JP" sz="2400" b="0" i="1" u="none" strike="noStrike" baseline="0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ja-JP" sz="2400" b="0" i="1" u="none" strike="noStrike" baseline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ja-JP" sz="2400" b="0" i="0" u="none" strike="noStrike" baseline="0" dirty="0">
                      <a:latin typeface="CMSS10"/>
                    </a:rPr>
                    <a:t>: </a:t>
                  </a:r>
                  <a:r>
                    <a:rPr lang="ja-JP" altLang="en-US" sz="2400" b="0" i="0" u="none" strike="noStrike" baseline="0" dirty="0">
                      <a:latin typeface="HaranoAjiGothic-Medium-Identity-H"/>
                    </a:rPr>
                    <a:t>時刻</a:t>
                  </a:r>
                  <a14:m>
                    <m:oMath xmlns:m="http://schemas.openxmlformats.org/officeDocument/2006/math">
                      <m:r>
                        <a:rPr lang="en-US" altLang="ja-JP" sz="2400" b="0" i="1" u="none" strike="noStrike" baseline="0" dirty="0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en-US" altLang="ja-JP" sz="2400" b="0" i="1" u="none" strike="noStrike" baseline="0" dirty="0">
                      <a:latin typeface="CMMI10"/>
                    </a:rPr>
                    <a:t> </a:t>
                  </a:r>
                  <a:r>
                    <a:rPr lang="ja-JP" altLang="en-US" sz="2400" b="0" i="0" u="none" strike="noStrike" baseline="0" dirty="0">
                      <a:latin typeface="HaranoAjiGothic-Medium-Identity-H"/>
                    </a:rPr>
                    <a:t>の消費電力量</a:t>
                  </a:r>
                  <a:r>
                    <a:rPr lang="en-US" altLang="ja-JP" sz="2400" b="0" i="0" u="none" strike="noStrike" baseline="0" dirty="0">
                      <a:latin typeface="CMSS10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ja-JP" sz="2400" b="0" i="1" u="none" strike="noStrike" baseline="0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sz="2400" b="0" i="1" u="none" strike="noStrike" baseline="0" dirty="0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altLang="ja-JP" sz="2400" b="0" i="1" u="none" strike="noStrike" baseline="0" dirty="0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sub>
                      </m:sSub>
                    </m:oMath>
                  </a14:m>
                  <a:r>
                    <a:rPr lang="en-US" altLang="ja-JP" sz="2400" b="0" i="0" u="none" strike="noStrike" baseline="0" dirty="0">
                      <a:latin typeface="CMSS10"/>
                    </a:rPr>
                    <a:t>: </a:t>
                  </a:r>
                  <a:r>
                    <a:rPr lang="ja-JP" altLang="en-US" sz="2400" b="0" i="0" u="none" strike="noStrike" baseline="0" dirty="0">
                      <a:latin typeface="HaranoAjiGothic-Medium-Identity-H"/>
                    </a:rPr>
                    <a:t>世帯人数</a:t>
                  </a:r>
                  <a:endParaRPr kumimoji="1" lang="ja-JP" altLang="en-US" sz="4000" b="1" dirty="0"/>
                </a:p>
              </p:txBody>
            </p:sp>
          </mc:Choice>
          <mc:Fallback xmlns="">
            <p:sp>
              <p:nvSpPr>
                <p:cNvPr id="248" name="テキスト ボックス 247">
                  <a:extLst>
                    <a:ext uri="{FF2B5EF4-FFF2-40B4-BE49-F238E27FC236}">
                      <a16:creationId xmlns:a16="http://schemas.microsoft.com/office/drawing/2014/main" id="{1A1D4B0E-F39F-0C1E-E11C-D85A6990F3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263" y="27529646"/>
                  <a:ext cx="8162018" cy="1569660"/>
                </a:xfrm>
                <a:prstGeom prst="rect">
                  <a:avLst/>
                </a:prstGeom>
                <a:blipFill>
                  <a:blip r:embed="rId19"/>
                  <a:stretch>
                    <a:fillRect t="-3502" r="-224" b="-817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9" name="テキスト ボックス 248">
              <a:extLst>
                <a:ext uri="{FF2B5EF4-FFF2-40B4-BE49-F238E27FC236}">
                  <a16:creationId xmlns:a16="http://schemas.microsoft.com/office/drawing/2014/main" id="{63217B12-0130-DBEF-3F49-43866C411BCE}"/>
                </a:ext>
              </a:extLst>
            </p:cNvPr>
            <p:cNvSpPr txBox="1"/>
            <p:nvPr/>
          </p:nvSpPr>
          <p:spPr>
            <a:xfrm>
              <a:off x="8439067" y="29258891"/>
              <a:ext cx="567469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400" dirty="0"/>
                <a:t>Fig.2: People Estimate (in Home)</a:t>
              </a:r>
            </a:p>
          </p:txBody>
        </p:sp>
        <p:sp>
          <p:nvSpPr>
            <p:cNvPr id="253" name="大かっこ 252">
              <a:extLst>
                <a:ext uri="{FF2B5EF4-FFF2-40B4-BE49-F238E27FC236}">
                  <a16:creationId xmlns:a16="http://schemas.microsoft.com/office/drawing/2014/main" id="{5F9EA717-25A4-A588-380D-AF2C371412B0}"/>
                </a:ext>
              </a:extLst>
            </p:cNvPr>
            <p:cNvSpPr/>
            <p:nvPr/>
          </p:nvSpPr>
          <p:spPr>
            <a:xfrm>
              <a:off x="322183" y="27453034"/>
              <a:ext cx="7999323" cy="1612872"/>
            </a:xfrm>
            <a:prstGeom prst="bracketPair">
              <a:avLst/>
            </a:prstGeom>
            <a:ln w="254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255" name="テキスト ボックス 254">
            <a:extLst>
              <a:ext uri="{FF2B5EF4-FFF2-40B4-BE49-F238E27FC236}">
                <a16:creationId xmlns:a16="http://schemas.microsoft.com/office/drawing/2014/main" id="{DC9F4700-223E-C911-DF5A-D9676293010C}"/>
              </a:ext>
            </a:extLst>
          </p:cNvPr>
          <p:cNvSpPr txBox="1"/>
          <p:nvPr/>
        </p:nvSpPr>
        <p:spPr>
          <a:xfrm>
            <a:off x="6906728" y="26876899"/>
            <a:ext cx="15323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（１）</a:t>
            </a:r>
          </a:p>
        </p:txBody>
      </p:sp>
      <p:pic>
        <p:nvPicPr>
          <p:cNvPr id="257" name="図 256" descr="グラフ, 折れ線グラフ&#10;&#10;自動的に生成された説明">
            <a:extLst>
              <a:ext uri="{FF2B5EF4-FFF2-40B4-BE49-F238E27FC236}">
                <a16:creationId xmlns:a16="http://schemas.microsoft.com/office/drawing/2014/main" id="{9B4010F2-9426-98E6-9A7F-418B97AC937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780" y="30174319"/>
            <a:ext cx="6278481" cy="3329247"/>
          </a:xfrm>
          <a:prstGeom prst="rect">
            <a:avLst/>
          </a:prstGeom>
        </p:spPr>
      </p:pic>
      <p:sp>
        <p:nvSpPr>
          <p:cNvPr id="258" name="テキスト ボックス 257">
            <a:extLst>
              <a:ext uri="{FF2B5EF4-FFF2-40B4-BE49-F238E27FC236}">
                <a16:creationId xmlns:a16="http://schemas.microsoft.com/office/drawing/2014/main" id="{C86EC14B-E887-625E-BA7D-90816564449B}"/>
              </a:ext>
            </a:extLst>
          </p:cNvPr>
          <p:cNvSpPr txBox="1"/>
          <p:nvPr/>
        </p:nvSpPr>
        <p:spPr>
          <a:xfrm>
            <a:off x="8379621" y="33351359"/>
            <a:ext cx="6269639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Fig.3: People Estimate (in Home)</a:t>
            </a:r>
          </a:p>
        </p:txBody>
      </p:sp>
      <p:sp>
        <p:nvSpPr>
          <p:cNvPr id="259" name="テキスト ボックス 258">
            <a:extLst>
              <a:ext uri="{FF2B5EF4-FFF2-40B4-BE49-F238E27FC236}">
                <a16:creationId xmlns:a16="http://schemas.microsoft.com/office/drawing/2014/main" id="{2B7475D4-FD54-AB66-E7A6-EA7E4DCED1BD}"/>
              </a:ext>
            </a:extLst>
          </p:cNvPr>
          <p:cNvSpPr txBox="1"/>
          <p:nvPr/>
        </p:nvSpPr>
        <p:spPr>
          <a:xfrm>
            <a:off x="254444" y="37796933"/>
            <a:ext cx="129691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b="1" dirty="0"/>
              <a:t>■ シミュレーション環境</a:t>
            </a:r>
            <a:endParaRPr kumimoji="1" lang="en-US" altLang="ja-JP" sz="3200" b="1" dirty="0"/>
          </a:p>
          <a:p>
            <a:r>
              <a:rPr kumimoji="1" lang="ja-JP" altLang="en-US" sz="3200" b="1" dirty="0"/>
              <a:t>　</a:t>
            </a:r>
            <a:r>
              <a:rPr kumimoji="1" lang="en-US" altLang="ja-JP" sz="3200" dirty="0"/>
              <a:t>MATLAB/Simulink</a:t>
            </a:r>
            <a:r>
              <a:rPr kumimoji="1" lang="ja-JP" altLang="en-US" sz="3200" dirty="0"/>
              <a:t>上で</a:t>
            </a:r>
            <a:r>
              <a:rPr kumimoji="1" lang="en-US" altLang="ja-JP" sz="3200" dirty="0"/>
              <a:t>PI</a:t>
            </a:r>
            <a:r>
              <a:rPr kumimoji="1" lang="ja-JP" altLang="en-US" sz="3200" dirty="0"/>
              <a:t>制御器によるフィードバックループを組む</a:t>
            </a:r>
            <a:endParaRPr kumimoji="1" lang="en-US" altLang="ja-JP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D140FED-D790-06AF-17C2-8DC4D399FE7F}"/>
                  </a:ext>
                </a:extLst>
              </p:cNvPr>
              <p:cNvSpPr txBox="1"/>
              <p:nvPr/>
            </p:nvSpPr>
            <p:spPr>
              <a:xfrm>
                <a:off x="1935072" y="31616676"/>
                <a:ext cx="5010253" cy="10772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3200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kumimoji="1" lang="en-US" altLang="ja-JP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en-US" altLang="ja-JP" sz="3200" i="1" dirty="0" smtClean="0">
                        <a:latin typeface="Cambria Math" panose="02040503050406030204" pitchFamily="18" charset="0"/>
                      </a:rPr>
                      <m:t>&gt; 20</m:t>
                    </m:r>
                    <m:d>
                      <m:dPr>
                        <m:ctrlPr>
                          <a:rPr kumimoji="1" lang="en-US" altLang="ja-JP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i="1" dirty="0" err="1" smtClean="0">
                            <a:latin typeface="Cambria Math" panose="02040503050406030204" pitchFamily="18" charset="0"/>
                          </a:rPr>
                          <m:t>𝑊h</m:t>
                        </m:r>
                      </m:e>
                    </m:d>
                    <m:r>
                      <a:rPr kumimoji="1" lang="en-US" altLang="ja-JP" sz="32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ja-JP" altLang="en-US" sz="3200" i="1" dirty="0">
                    <a:latin typeface="Cambria Math" panose="02040503050406030204" pitchFamily="18" charset="0"/>
                  </a:rPr>
                  <a:t>･･･</a:t>
                </a:r>
                <a:r>
                  <a:rPr kumimoji="1" lang="en-US" altLang="ja-JP" sz="3200" i="1" dirty="0">
                    <a:latin typeface="Cambria Math" panose="02040503050406030204" pitchFamily="18" charset="0"/>
                  </a:rPr>
                  <a:t> On(1)</a:t>
                </a:r>
                <a:endParaRPr kumimoji="1" lang="en-US" altLang="ja-JP" sz="32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kumimoji="1" lang="en-US" altLang="ja-JP" sz="3200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kumimoji="1" lang="en-US" altLang="ja-JP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kumimoji="1" lang="ja-JP" altLang="en-US" sz="3200" i="1" dirty="0" smtClean="0">
                        <a:latin typeface="Cambria Math" panose="02040503050406030204" pitchFamily="18" charset="0"/>
                      </a:rPr>
                      <m:t>＜</m:t>
                    </m:r>
                    <m:r>
                      <a:rPr kumimoji="1" lang="en-US" altLang="ja-JP" sz="3200" i="1" dirty="0" smtClean="0">
                        <a:latin typeface="Cambria Math" panose="02040503050406030204" pitchFamily="18" charset="0"/>
                      </a:rPr>
                      <m:t> 20</m:t>
                    </m:r>
                    <m:d>
                      <m:dPr>
                        <m:ctrlPr>
                          <a:rPr kumimoji="1" lang="en-US" altLang="ja-JP" sz="32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ja-JP" sz="3200" i="1" dirty="0" err="1">
                            <a:latin typeface="Cambria Math" panose="02040503050406030204" pitchFamily="18" charset="0"/>
                          </a:rPr>
                          <m:t>𝑊h</m:t>
                        </m:r>
                      </m:e>
                    </m:d>
                    <m:r>
                      <a:rPr kumimoji="1" lang="en-US" altLang="ja-JP" sz="32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ja-JP" sz="3200" i="1" dirty="0">
                    <a:latin typeface="Cambria Math" panose="02040503050406030204" pitchFamily="18" charset="0"/>
                  </a:rPr>
                  <a:t> </a:t>
                </a:r>
                <a:r>
                  <a:rPr kumimoji="1" lang="ja-JP" altLang="en-US" sz="3200" i="1" dirty="0">
                    <a:latin typeface="Cambria Math" panose="02040503050406030204" pitchFamily="18" charset="0"/>
                  </a:rPr>
                  <a:t>･･･ </a:t>
                </a:r>
                <a:r>
                  <a:rPr kumimoji="1" lang="en-US" altLang="ja-JP" sz="3200" i="1" dirty="0">
                    <a:latin typeface="Cambria Math" panose="02040503050406030204" pitchFamily="18" charset="0"/>
                  </a:rPr>
                  <a:t>Off(0)</a:t>
                </a:r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D140FED-D790-06AF-17C2-8DC4D399F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072" y="31616676"/>
                <a:ext cx="5010253" cy="1077218"/>
              </a:xfrm>
              <a:prstGeom prst="rect">
                <a:avLst/>
              </a:prstGeom>
              <a:blipFill>
                <a:blip r:embed="rId21"/>
                <a:stretch>
                  <a:fillRect t="-9040" r="-1338" b="-1807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7BA89271-C86C-A420-B765-252E13A9559F}"/>
              </a:ext>
            </a:extLst>
          </p:cNvPr>
          <p:cNvGrpSpPr/>
          <p:nvPr/>
        </p:nvGrpSpPr>
        <p:grpSpPr>
          <a:xfrm>
            <a:off x="15275604" y="29852980"/>
            <a:ext cx="14801140" cy="6079363"/>
            <a:chOff x="15584141" y="29846716"/>
            <a:chExt cx="14691072" cy="5703354"/>
          </a:xfrm>
        </p:grpSpPr>
        <p:pic>
          <p:nvPicPr>
            <p:cNvPr id="5" name="図 4" descr="グラフ, ヒストグラム&#10;&#10;自動的に生成された説明">
              <a:extLst>
                <a:ext uri="{FF2B5EF4-FFF2-40B4-BE49-F238E27FC236}">
                  <a16:creationId xmlns:a16="http://schemas.microsoft.com/office/drawing/2014/main" id="{074FCC80-2602-B944-97EF-FAC7A1C029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37549" y="29846716"/>
              <a:ext cx="7137664" cy="5703354"/>
            </a:xfrm>
            <a:prstGeom prst="rect">
              <a:avLst/>
            </a:prstGeom>
          </p:spPr>
        </p:pic>
        <p:pic>
          <p:nvPicPr>
            <p:cNvPr id="8" name="図 7" descr="グラフ&#10;&#10;自動的に生成された説明">
              <a:extLst>
                <a:ext uri="{FF2B5EF4-FFF2-40B4-BE49-F238E27FC236}">
                  <a16:creationId xmlns:a16="http://schemas.microsoft.com/office/drawing/2014/main" id="{870D312E-94FA-D034-241C-E328CA1594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84141" y="29846716"/>
              <a:ext cx="7553408" cy="5703354"/>
            </a:xfrm>
            <a:prstGeom prst="rect">
              <a:avLst/>
            </a:prstGeom>
          </p:spPr>
        </p:pic>
      </p:grp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595BFEC5-1F3A-0637-BAC4-C29A49F14BCB}"/>
              </a:ext>
            </a:extLst>
          </p:cNvPr>
          <p:cNvSpPr txBox="1"/>
          <p:nvPr/>
        </p:nvSpPr>
        <p:spPr>
          <a:xfrm>
            <a:off x="15295667" y="35904997"/>
            <a:ext cx="758993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Fig.5: </a:t>
            </a:r>
            <a:r>
              <a:rPr kumimoji="1" lang="en-US" altLang="ja-JP" sz="2400" dirty="0" err="1"/>
              <a:t>Temp&amp;Input</a:t>
            </a:r>
            <a:r>
              <a:rPr kumimoji="1" lang="en-US" altLang="ja-JP" sz="2400" dirty="0"/>
              <a:t> (January)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D421E2E-8BB5-BA0D-FF32-E265376DE9BC}"/>
              </a:ext>
            </a:extLst>
          </p:cNvPr>
          <p:cNvSpPr txBox="1"/>
          <p:nvPr/>
        </p:nvSpPr>
        <p:spPr>
          <a:xfrm>
            <a:off x="22486807" y="35902920"/>
            <a:ext cx="758993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Fig.6: </a:t>
            </a:r>
            <a:r>
              <a:rPr kumimoji="1" lang="en-US" altLang="ja-JP" sz="2400" dirty="0" err="1"/>
              <a:t>Temp&amp;Input</a:t>
            </a:r>
            <a:r>
              <a:rPr kumimoji="1" lang="en-US" altLang="ja-JP" sz="2400" dirty="0"/>
              <a:t> (</a:t>
            </a:r>
            <a:r>
              <a:rPr kumimoji="1" lang="en-US" altLang="ja-JP" sz="2400" dirty="0" err="1"/>
              <a:t>Augast</a:t>
            </a:r>
            <a:r>
              <a:rPr kumimoji="1" lang="en-US" altLang="ja-JP" sz="2400" dirty="0"/>
              <a:t>)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6B2DB5F-464D-3287-5EB9-5838AADBCE1E}"/>
              </a:ext>
            </a:extLst>
          </p:cNvPr>
          <p:cNvSpPr txBox="1"/>
          <p:nvPr/>
        </p:nvSpPr>
        <p:spPr>
          <a:xfrm>
            <a:off x="126202" y="32735806"/>
            <a:ext cx="78821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　</a:t>
            </a:r>
            <a:r>
              <a:rPr kumimoji="1" lang="en-US" altLang="ja-JP" sz="3200" dirty="0"/>
              <a:t>Table 1</a:t>
            </a:r>
            <a:r>
              <a:rPr kumimoji="1" lang="ja-JP" altLang="en-US" sz="3200" dirty="0"/>
              <a:t>の割り当て確率で世帯人数を</a:t>
            </a:r>
            <a:endParaRPr kumimoji="1" lang="en-US" altLang="ja-JP" sz="3200" dirty="0"/>
          </a:p>
          <a:p>
            <a:r>
              <a:rPr kumimoji="1" lang="ja-JP" altLang="en-US" sz="3200" dirty="0"/>
              <a:t>　各時間帯の</a:t>
            </a:r>
            <a:r>
              <a:rPr kumimoji="1" lang="en-US" altLang="ja-JP" sz="3200" dirty="0"/>
              <a:t>On</a:t>
            </a:r>
            <a:r>
              <a:rPr kumimoji="1" lang="ja-JP" altLang="en-US" sz="3200" dirty="0"/>
              <a:t>の部屋に振り分け</a:t>
            </a:r>
            <a:endParaRPr kumimoji="1" lang="en-US" altLang="ja-JP" sz="3200" b="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9A658BD-88E1-A094-6FFB-AF3906F17606}"/>
              </a:ext>
            </a:extLst>
          </p:cNvPr>
          <p:cNvSpPr txBox="1"/>
          <p:nvPr/>
        </p:nvSpPr>
        <p:spPr>
          <a:xfrm>
            <a:off x="15292163" y="18675334"/>
            <a:ext cx="14816968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ja-JP" altLang="en-US" sz="3200" b="0" i="0" u="none" strike="noStrike" baseline="0" dirty="0">
                <a:latin typeface="+mj-lt"/>
              </a:rPr>
              <a:t>環境設定を以下のように行う。</a:t>
            </a:r>
            <a:endParaRPr lang="en-US" altLang="ja-JP" sz="3200" b="0" u="none" strike="noStrike" baseline="0" dirty="0">
              <a:latin typeface="CMSY9"/>
            </a:endParaRPr>
          </a:p>
          <a:p>
            <a:pPr algn="l"/>
            <a:r>
              <a:rPr lang="en-US" altLang="ja-JP" sz="3200" b="0" i="1" u="none" strike="noStrike" baseline="0" dirty="0">
                <a:solidFill>
                  <a:srgbClr val="3333B3"/>
                </a:solidFill>
                <a:latin typeface="CMSY9"/>
              </a:rPr>
              <a:t>• </a:t>
            </a:r>
            <a:r>
              <a:rPr lang="ja-JP" altLang="en-US" sz="3200" b="0" i="0" u="none" strike="noStrike" baseline="0" dirty="0">
                <a:solidFill>
                  <a:srgbClr val="000000"/>
                </a:solidFill>
                <a:latin typeface="HaranoAjiGothic-Medium-Identity-H"/>
              </a:rPr>
              <a:t>天候データは北九州市の実天候データ</a:t>
            </a:r>
            <a:r>
              <a:rPr lang="en-US" altLang="ja-JP" sz="3200" b="0" i="0" u="none" strike="noStrike" baseline="0" dirty="0">
                <a:solidFill>
                  <a:srgbClr val="000000"/>
                </a:solidFill>
                <a:latin typeface="CMSS9"/>
              </a:rPr>
              <a:t>(2022/1/1 </a:t>
            </a:r>
            <a:r>
              <a:rPr lang="ja-JP" altLang="en-US" sz="3200" b="0" i="0" u="none" strike="noStrike" baseline="0" dirty="0">
                <a:solidFill>
                  <a:srgbClr val="000000"/>
                </a:solidFill>
                <a:latin typeface="HaranoAjiGothic-Medium-Identity-H"/>
              </a:rPr>
              <a:t>～ </a:t>
            </a:r>
            <a:r>
              <a:rPr lang="en-US" altLang="ja-JP" sz="3200" b="0" i="0" u="none" strike="noStrike" baseline="0" dirty="0">
                <a:solidFill>
                  <a:srgbClr val="000000"/>
                </a:solidFill>
                <a:latin typeface="CMSS9"/>
              </a:rPr>
              <a:t>2022/12/31) </a:t>
            </a:r>
            <a:r>
              <a:rPr lang="ja-JP" altLang="en-US" sz="3200" b="0" i="0" u="none" strike="noStrike" baseline="0" dirty="0">
                <a:solidFill>
                  <a:srgbClr val="000000"/>
                </a:solidFill>
                <a:latin typeface="HaranoAjiGothic-Medium-Identity-H"/>
              </a:rPr>
              <a:t>を使用する．</a:t>
            </a:r>
            <a:endParaRPr lang="en-US" altLang="ja-JP" sz="3200" b="0" i="0" u="none" strike="noStrike" baseline="0" dirty="0">
              <a:solidFill>
                <a:srgbClr val="000000"/>
              </a:solidFill>
              <a:latin typeface="HaranoAjiGothic-Medium-Identity-H"/>
            </a:endParaRPr>
          </a:p>
          <a:p>
            <a:pPr algn="l"/>
            <a:r>
              <a:rPr lang="ja-JP" altLang="en-US" sz="3200" dirty="0">
                <a:solidFill>
                  <a:srgbClr val="000000"/>
                </a:solidFill>
                <a:latin typeface="HaranoAjiGothic-Medium-Identity-H"/>
              </a:rPr>
              <a:t>　→環境パラメータ</a:t>
            </a:r>
            <a:r>
              <a:rPr lang="en-US" altLang="ja-JP" sz="3200" dirty="0">
                <a:solidFill>
                  <a:srgbClr val="000000"/>
                </a:solidFill>
                <a:latin typeface="HaranoAjiGothic-Medium-Identity-H"/>
              </a:rPr>
              <a:t>(</a:t>
            </a:r>
            <a:r>
              <a:rPr lang="en-US" altLang="ja-JP" sz="3200" b="0" i="0" dirty="0">
                <a:solidFill>
                  <a:srgbClr val="222222"/>
                </a:solidFill>
                <a:effectLst/>
                <a:latin typeface="Noto Sans JP"/>
              </a:rPr>
              <a:t>e.g.,</a:t>
            </a:r>
            <a:r>
              <a:rPr lang="ja-JP" altLang="en-US" sz="3200" dirty="0">
                <a:solidFill>
                  <a:srgbClr val="000000"/>
                </a:solidFill>
                <a:latin typeface="HaranoAjiGothic-Medium-Identity-H"/>
              </a:rPr>
              <a:t>外気温</a:t>
            </a:r>
            <a:r>
              <a:rPr lang="en-US" altLang="ja-JP" sz="3200" dirty="0">
                <a:solidFill>
                  <a:srgbClr val="000000"/>
                </a:solidFill>
                <a:latin typeface="HaranoAjiGothic-Medium-Identity-H"/>
              </a:rPr>
              <a:t>, </a:t>
            </a:r>
            <a:r>
              <a:rPr lang="ja-JP" altLang="en-US" sz="3200" dirty="0">
                <a:solidFill>
                  <a:srgbClr val="000000"/>
                </a:solidFill>
                <a:latin typeface="HaranoAjiGothic-Medium-Identity-H"/>
              </a:rPr>
              <a:t>外湿度</a:t>
            </a:r>
            <a:r>
              <a:rPr lang="en-US" altLang="ja-JP" sz="3200" dirty="0">
                <a:solidFill>
                  <a:srgbClr val="000000"/>
                </a:solidFill>
                <a:latin typeface="HaranoAjiGothic-Medium-Identity-H"/>
              </a:rPr>
              <a:t>,</a:t>
            </a:r>
            <a:r>
              <a:rPr lang="ja-JP" altLang="en-US" sz="3200" dirty="0">
                <a:solidFill>
                  <a:srgbClr val="000000"/>
                </a:solidFill>
                <a:latin typeface="HaranoAjiGothic-Medium-Identity-H"/>
              </a:rPr>
              <a:t> 日射量</a:t>
            </a:r>
            <a:r>
              <a:rPr lang="en-US" altLang="ja-JP" sz="3200" dirty="0">
                <a:solidFill>
                  <a:srgbClr val="000000"/>
                </a:solidFill>
                <a:latin typeface="HaranoAjiGothic-Medium-Identity-H"/>
              </a:rPr>
              <a:t>)</a:t>
            </a:r>
            <a:r>
              <a:rPr lang="ja-JP" altLang="en-US" sz="3200" dirty="0">
                <a:solidFill>
                  <a:srgbClr val="000000"/>
                </a:solidFill>
                <a:latin typeface="HaranoAjiGothic-Medium-Identity-H"/>
              </a:rPr>
              <a:t>考慮</a:t>
            </a:r>
            <a:endParaRPr lang="ja-JP" altLang="en-US" sz="3200" b="0" i="0" u="none" strike="noStrike" baseline="0" dirty="0">
              <a:solidFill>
                <a:srgbClr val="000000"/>
              </a:solidFill>
              <a:latin typeface="HaranoAjiGothic-Medium-Identity-H"/>
            </a:endParaRPr>
          </a:p>
          <a:p>
            <a:pPr algn="l"/>
            <a:r>
              <a:rPr lang="en-US" altLang="ja-JP" sz="3200" b="0" i="1" u="none" strike="noStrike" baseline="0" dirty="0">
                <a:solidFill>
                  <a:srgbClr val="3333B3"/>
                </a:solidFill>
                <a:latin typeface="CMSY9"/>
              </a:rPr>
              <a:t>• </a:t>
            </a:r>
            <a:r>
              <a:rPr lang="ja-JP" altLang="en-US" sz="3200" b="0" i="0" u="none" strike="noStrike" baseline="0" dirty="0">
                <a:solidFill>
                  <a:srgbClr val="000000"/>
                </a:solidFill>
                <a:latin typeface="HaranoAjiGothic-Medium-Identity-H"/>
              </a:rPr>
              <a:t>地表面温度には</a:t>
            </a:r>
            <a:r>
              <a:rPr lang="en-US" altLang="ja-JP" sz="3200" b="0" i="0" u="none" strike="noStrike" baseline="0" dirty="0">
                <a:solidFill>
                  <a:srgbClr val="000000"/>
                </a:solidFill>
                <a:latin typeface="CMSS9"/>
              </a:rPr>
              <a:t>JAXA </a:t>
            </a:r>
            <a:r>
              <a:rPr lang="ja-JP" altLang="en-US" sz="3200" b="0" i="0" u="none" strike="noStrike" baseline="0" dirty="0">
                <a:solidFill>
                  <a:srgbClr val="000000"/>
                </a:solidFill>
                <a:latin typeface="HaranoAjiGothic-Medium-Identity-H"/>
              </a:rPr>
              <a:t>の地球観測衛星データにより作成された衛星</a:t>
            </a:r>
            <a:r>
              <a:rPr lang="en-US" altLang="ja-JP" sz="3200" b="0" i="0" u="none" strike="noStrike" baseline="0" dirty="0">
                <a:solidFill>
                  <a:srgbClr val="000000"/>
                </a:solidFill>
                <a:latin typeface="CMSS9"/>
              </a:rPr>
              <a:t>Aqua </a:t>
            </a:r>
          </a:p>
          <a:p>
            <a:pPr algn="l"/>
            <a:r>
              <a:rPr lang="ja-JP" altLang="en-US" sz="3200" dirty="0">
                <a:solidFill>
                  <a:srgbClr val="000000"/>
                </a:solidFill>
                <a:latin typeface="CMSS9"/>
              </a:rPr>
              <a:t>　</a:t>
            </a:r>
            <a:r>
              <a:rPr lang="ja-JP" altLang="en-US" sz="3200" b="0" i="0" u="none" strike="noStrike" baseline="0" dirty="0">
                <a:solidFill>
                  <a:srgbClr val="000000"/>
                </a:solidFill>
                <a:latin typeface="HaranoAjiGothic-Medium-Identity-H"/>
              </a:rPr>
              <a:t>の北九州市データ</a:t>
            </a:r>
            <a:r>
              <a:rPr lang="en-US" altLang="ja-JP" sz="3200" b="0" i="0" u="none" strike="noStrike" baseline="0" dirty="0">
                <a:solidFill>
                  <a:srgbClr val="000000"/>
                </a:solidFill>
                <a:latin typeface="CMSS9"/>
              </a:rPr>
              <a:t>(2021/1/1 </a:t>
            </a:r>
            <a:r>
              <a:rPr lang="ja-JP" altLang="en-US" sz="3200" b="0" i="0" u="none" strike="noStrike" baseline="0" dirty="0">
                <a:solidFill>
                  <a:srgbClr val="000000"/>
                </a:solidFill>
                <a:latin typeface="HaranoAjiGothic-Medium-Identity-H"/>
              </a:rPr>
              <a:t>～ </a:t>
            </a:r>
            <a:r>
              <a:rPr lang="en-US" altLang="ja-JP" sz="3200" b="0" i="0" u="none" strike="noStrike" baseline="0" dirty="0">
                <a:solidFill>
                  <a:srgbClr val="000000"/>
                </a:solidFill>
                <a:latin typeface="CMSS9"/>
              </a:rPr>
              <a:t>2021/12/31) </a:t>
            </a:r>
            <a:r>
              <a:rPr lang="ja-JP" altLang="en-US" sz="3200" b="0" i="0" u="none" strike="noStrike" baseline="0" dirty="0">
                <a:solidFill>
                  <a:srgbClr val="000000"/>
                </a:solidFill>
                <a:latin typeface="HaranoAjiGothic-Medium-Identity-H"/>
              </a:rPr>
              <a:t>を用いる</a:t>
            </a:r>
          </a:p>
          <a:p>
            <a:pPr algn="l"/>
            <a:r>
              <a:rPr lang="en-US" altLang="ja-JP" sz="3200" b="0" i="1" u="none" strike="noStrike" baseline="0" dirty="0">
                <a:solidFill>
                  <a:srgbClr val="3333B3"/>
                </a:solidFill>
                <a:latin typeface="CMSY9"/>
              </a:rPr>
              <a:t>• </a:t>
            </a:r>
            <a:r>
              <a:rPr lang="ja-JP" altLang="en-US" sz="3200" b="0" i="0" u="none" strike="noStrike" baseline="0" dirty="0">
                <a:solidFill>
                  <a:srgbClr val="000000"/>
                </a:solidFill>
                <a:latin typeface="HaranoAjiGothic-Medium-Identity-H"/>
              </a:rPr>
              <a:t>人の熱量は</a:t>
            </a:r>
            <a:r>
              <a:rPr lang="en-US" altLang="ja-JP" sz="3200" b="0" i="0" u="none" strike="noStrike" baseline="0" dirty="0">
                <a:solidFill>
                  <a:srgbClr val="000000"/>
                </a:solidFill>
                <a:latin typeface="CMSS9"/>
              </a:rPr>
              <a:t>100W(</a:t>
            </a:r>
            <a:r>
              <a:rPr lang="ja-JP" altLang="en-US" sz="3200" b="0" i="0" u="none" strike="noStrike" baseline="0" dirty="0">
                <a:solidFill>
                  <a:srgbClr val="000000"/>
                </a:solidFill>
                <a:latin typeface="HaranoAjiGothic-Medium-Identity-H"/>
              </a:rPr>
              <a:t>立っているだけの状態</a:t>
            </a:r>
            <a:r>
              <a:rPr lang="en-US" altLang="ja-JP" sz="3200" b="0" i="0" u="none" strike="noStrike" baseline="0" dirty="0">
                <a:solidFill>
                  <a:srgbClr val="000000"/>
                </a:solidFill>
                <a:latin typeface="CMSS9"/>
              </a:rPr>
              <a:t>) </a:t>
            </a:r>
            <a:r>
              <a:rPr lang="ja-JP" altLang="en-US" sz="3200" b="0" i="0" u="none" strike="noStrike" baseline="0" dirty="0">
                <a:solidFill>
                  <a:srgbClr val="000000"/>
                </a:solidFill>
                <a:latin typeface="HaranoAjiGothic-Medium-Identity-H"/>
              </a:rPr>
              <a:t>で固定とする．</a:t>
            </a:r>
          </a:p>
          <a:p>
            <a:pPr algn="l"/>
            <a:r>
              <a:rPr lang="en-US" altLang="ja-JP" sz="3200" b="0" i="1" u="none" strike="noStrike" baseline="0" dirty="0">
                <a:solidFill>
                  <a:srgbClr val="3333B3"/>
                </a:solidFill>
                <a:latin typeface="CMSY9"/>
              </a:rPr>
              <a:t>• </a:t>
            </a:r>
            <a:r>
              <a:rPr lang="ja-JP" altLang="en-US" sz="3200" b="0" i="0" u="none" strike="noStrike" baseline="0" dirty="0">
                <a:solidFill>
                  <a:srgbClr val="000000"/>
                </a:solidFill>
                <a:latin typeface="HaranoAjiGothic-Medium-Identity-H"/>
              </a:rPr>
              <a:t>シミュレーションの</a:t>
            </a:r>
            <a:r>
              <a:rPr lang="en-US" altLang="ja-JP" sz="3200" b="0" i="0" u="none" strike="noStrike" baseline="0" dirty="0" err="1">
                <a:solidFill>
                  <a:srgbClr val="000000"/>
                </a:solidFill>
                <a:latin typeface="CMSS9"/>
              </a:rPr>
              <a:t>TimeStep</a:t>
            </a:r>
            <a:r>
              <a:rPr lang="en-US" altLang="ja-JP" sz="3200" b="0" i="0" u="none" strike="noStrike" baseline="0" dirty="0">
                <a:solidFill>
                  <a:srgbClr val="000000"/>
                </a:solidFill>
                <a:latin typeface="CMSS9"/>
              </a:rPr>
              <a:t> </a:t>
            </a:r>
            <a:r>
              <a:rPr lang="ja-JP" altLang="en-US" sz="3200" b="0" i="0" u="none" strike="noStrike" baseline="0" dirty="0">
                <a:solidFill>
                  <a:srgbClr val="000000"/>
                </a:solidFill>
                <a:latin typeface="HaranoAjiGothic-Medium-Identity-H"/>
              </a:rPr>
              <a:t>は</a:t>
            </a:r>
            <a:r>
              <a:rPr lang="en-US" altLang="ja-JP" sz="3200" b="0" i="0" u="none" strike="noStrike" baseline="0" dirty="0">
                <a:solidFill>
                  <a:srgbClr val="000000"/>
                </a:solidFill>
                <a:latin typeface="CMSS9"/>
              </a:rPr>
              <a:t>1 </a:t>
            </a:r>
            <a:r>
              <a:rPr lang="ja-JP" altLang="en-US" sz="3200" b="0" i="0" u="none" strike="noStrike" baseline="0" dirty="0">
                <a:solidFill>
                  <a:srgbClr val="000000"/>
                </a:solidFill>
                <a:latin typeface="HaranoAjiGothic-Medium-Identity-H"/>
              </a:rPr>
              <a:t>分</a:t>
            </a:r>
            <a:r>
              <a:rPr lang="en-US" altLang="ja-JP" sz="3200" b="0" i="0" u="none" strike="noStrike" baseline="0" dirty="0">
                <a:solidFill>
                  <a:srgbClr val="000000"/>
                </a:solidFill>
                <a:latin typeface="CMSS9"/>
              </a:rPr>
              <a:t>(</a:t>
            </a:r>
            <a:r>
              <a:rPr lang="en-US" altLang="ja-JP" sz="3200" b="0" i="0" u="none" strike="noStrike" baseline="0" dirty="0" err="1">
                <a:solidFill>
                  <a:srgbClr val="000000"/>
                </a:solidFill>
                <a:latin typeface="CMSS9"/>
              </a:rPr>
              <a:t>EnergyPlus</a:t>
            </a:r>
            <a:r>
              <a:rPr lang="en-US" altLang="ja-JP" sz="3200" b="0" i="0" u="none" strike="noStrike" baseline="0" dirty="0">
                <a:solidFill>
                  <a:srgbClr val="000000"/>
                </a:solidFill>
                <a:latin typeface="CMSS9"/>
              </a:rPr>
              <a:t> </a:t>
            </a:r>
            <a:r>
              <a:rPr lang="ja-JP" altLang="en-US" sz="3200" b="0" i="0" u="none" strike="noStrike" baseline="0" dirty="0">
                <a:solidFill>
                  <a:srgbClr val="000000"/>
                </a:solidFill>
                <a:latin typeface="HaranoAjiGothic-Medium-Identity-H"/>
              </a:rPr>
              <a:t>の最小ステップ</a:t>
            </a:r>
            <a:r>
              <a:rPr lang="en-US" altLang="ja-JP" sz="3200" b="0" i="0" u="none" strike="noStrike" baseline="0" dirty="0">
                <a:solidFill>
                  <a:srgbClr val="000000"/>
                </a:solidFill>
                <a:latin typeface="CMSS9"/>
              </a:rPr>
              <a:t>) </a:t>
            </a:r>
            <a:r>
              <a:rPr lang="ja-JP" altLang="en-US" sz="3200" b="0" i="0" u="none" strike="noStrike" baseline="0" dirty="0">
                <a:solidFill>
                  <a:srgbClr val="000000"/>
                </a:solidFill>
                <a:latin typeface="HaranoAjiGothic-Medium-Identity-H"/>
              </a:rPr>
              <a:t>とする．</a:t>
            </a:r>
            <a:endParaRPr lang="en-US" altLang="ja-JP" sz="3200" dirty="0">
              <a:solidFill>
                <a:srgbClr val="000000"/>
              </a:solidFill>
              <a:latin typeface="HaranoAjiGothic-Medium-Identity-H"/>
            </a:endParaRPr>
          </a:p>
          <a:p>
            <a:pPr algn="l"/>
            <a:r>
              <a:rPr kumimoji="1" lang="en-US" altLang="ja-JP" sz="3200" dirty="0">
                <a:solidFill>
                  <a:srgbClr val="000000"/>
                </a:solidFill>
                <a:latin typeface="HaranoAjiGothic-Medium-Identity-H"/>
              </a:rPr>
              <a:t>1</a:t>
            </a:r>
            <a:r>
              <a:rPr kumimoji="1" lang="ja-JP" altLang="en-US" sz="3200" dirty="0">
                <a:solidFill>
                  <a:srgbClr val="000000"/>
                </a:solidFill>
                <a:latin typeface="HaranoAjiGothic-Medium-Identity-H"/>
              </a:rPr>
              <a:t>月と</a:t>
            </a:r>
            <a:r>
              <a:rPr kumimoji="1" lang="en-US" altLang="ja-JP" sz="3200" dirty="0">
                <a:solidFill>
                  <a:srgbClr val="000000"/>
                </a:solidFill>
                <a:latin typeface="HaranoAjiGothic-Medium-Identity-H"/>
              </a:rPr>
              <a:t>8</a:t>
            </a:r>
            <a:r>
              <a:rPr kumimoji="1" lang="ja-JP" altLang="en-US" sz="3200" dirty="0">
                <a:solidFill>
                  <a:srgbClr val="000000"/>
                </a:solidFill>
                <a:latin typeface="HaranoAjiGothic-Medium-Identity-H"/>
              </a:rPr>
              <a:t>月の電力削減率を算出する</a:t>
            </a:r>
            <a:r>
              <a:rPr kumimoji="1" lang="en-US" altLang="ja-JP" sz="3200" dirty="0">
                <a:solidFill>
                  <a:srgbClr val="000000"/>
                </a:solidFill>
                <a:latin typeface="HaranoAjiGothic-Medium-Identity-H"/>
              </a:rPr>
              <a:t>(Tables 3,4)</a:t>
            </a:r>
            <a:r>
              <a:rPr kumimoji="1" lang="ja-JP" altLang="en-US" sz="3200" dirty="0">
                <a:solidFill>
                  <a:srgbClr val="000000"/>
                </a:solidFill>
                <a:latin typeface="HaranoAjiGothic-Medium-Identity-H"/>
              </a:rPr>
              <a:t>。</a:t>
            </a:r>
            <a:endParaRPr kumimoji="1" lang="en-US" altLang="ja-JP" sz="4800" b="0" i="0" u="none" strike="noStrike" baseline="0" dirty="0">
              <a:solidFill>
                <a:srgbClr val="000000"/>
              </a:solidFill>
              <a:latin typeface="HaranoAjiGothic-Medium-Identity-H"/>
            </a:endParaRPr>
          </a:p>
        </p:txBody>
      </p:sp>
      <p:sp>
        <p:nvSpPr>
          <p:cNvPr id="17" name="左中かっこ 16">
            <a:extLst>
              <a:ext uri="{FF2B5EF4-FFF2-40B4-BE49-F238E27FC236}">
                <a16:creationId xmlns:a16="http://schemas.microsoft.com/office/drawing/2014/main" id="{493E336B-EFA6-A7CE-8334-DF46AC51BFB9}"/>
              </a:ext>
            </a:extLst>
          </p:cNvPr>
          <p:cNvSpPr/>
          <p:nvPr/>
        </p:nvSpPr>
        <p:spPr>
          <a:xfrm>
            <a:off x="1776389" y="31670778"/>
            <a:ext cx="202818" cy="994401"/>
          </a:xfrm>
          <a:prstGeom prst="leftBrac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1F2C68D-E22D-A55A-F68C-2711DE8100B2}"/>
                  </a:ext>
                </a:extLst>
              </p:cNvPr>
              <p:cNvSpPr txBox="1"/>
              <p:nvPr/>
            </p:nvSpPr>
            <p:spPr>
              <a:xfrm>
                <a:off x="16687747" y="16540780"/>
                <a:ext cx="10060497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ja-JP" sz="2400" dirty="0"/>
                  <a:t>Table 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kumimoji="1" lang="en-US" altLang="ja-JP" sz="24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kumimoji="1" lang="en-US" altLang="ja-JP" sz="2400" dirty="0"/>
                  <a:t> </a:t>
                </a:r>
                <a:r>
                  <a:rPr kumimoji="1" lang="en-US" altLang="ja-JP" sz="2400" dirty="0" err="1"/>
                  <a:t>Paramater</a:t>
                </a:r>
                <a:r>
                  <a:rPr kumimoji="1" lang="en-US" altLang="ja-JP" sz="2400" dirty="0"/>
                  <a:t> (Heat 20)</a:t>
                </a:r>
              </a:p>
            </p:txBody>
          </p:sp>
        </mc:Choice>
        <mc:Fallback xmlns="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91F2C68D-E22D-A55A-F68C-2711DE810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87747" y="16540780"/>
                <a:ext cx="10060497" cy="461665"/>
              </a:xfrm>
              <a:prstGeom prst="rect">
                <a:avLst/>
              </a:prstGeom>
              <a:blipFill>
                <a:blip r:embed="rId24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28168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1682</TotalTime>
  <Words>1101</Words>
  <Application>Microsoft Office PowerPoint</Application>
  <PresentationFormat>ユーザー設定</PresentationFormat>
  <Paragraphs>105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17" baseType="lpstr">
      <vt:lpstr>CMMI10</vt:lpstr>
      <vt:lpstr>CMR10</vt:lpstr>
      <vt:lpstr>CMSS10</vt:lpstr>
      <vt:lpstr>CMSS9</vt:lpstr>
      <vt:lpstr>CMSY9</vt:lpstr>
      <vt:lpstr>HaranoAjiGothic-Medium-Identity-H</vt:lpstr>
      <vt:lpstr>Helvetica Neue</vt:lpstr>
      <vt:lpstr>Meiryo UI</vt:lpstr>
      <vt:lpstr>Noto Sans JP</vt:lpstr>
      <vt:lpstr>Aptos</vt:lpstr>
      <vt:lpstr>Aptos Display</vt:lpstr>
      <vt:lpstr>Arial</vt:lpstr>
      <vt:lpstr>Cambria Math</vt:lpstr>
      <vt:lpstr>Constantia</vt:lpstr>
      <vt:lpstr>Verdana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伊東　龍平</dc:creator>
  <cp:lastModifiedBy>伊東　龍平</cp:lastModifiedBy>
  <cp:revision>7</cp:revision>
  <dcterms:created xsi:type="dcterms:W3CDTF">2024-11-20T02:10:26Z</dcterms:created>
  <dcterms:modified xsi:type="dcterms:W3CDTF">2024-11-21T06:19:56Z</dcterms:modified>
</cp:coreProperties>
</file>