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4396E-785A-4A6D-83BE-2A2465AF67B8}" type="datetimeFigureOut">
              <a:rPr lang="en-SE" smtClean="0"/>
              <a:t>07/20/2022</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1D255-238C-450E-8F5D-C3F977804014}" type="slidenum">
              <a:rPr lang="en-SE" smtClean="0"/>
              <a:t>‹#›</a:t>
            </a:fld>
            <a:endParaRPr lang="en-SE"/>
          </a:p>
        </p:txBody>
      </p:sp>
    </p:spTree>
    <p:extLst>
      <p:ext uri="{BB962C8B-B14F-4D97-AF65-F5344CB8AC3E}">
        <p14:creationId xmlns:p14="http://schemas.microsoft.com/office/powerpoint/2010/main" val="137499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https://stats.stackexchange.com/questions/252842/does-shape-parameter-degrees-of-freedom-for-students-t-distribution-in-rug</a:t>
            </a:r>
            <a:endParaRPr lang="en-SE" dirty="0"/>
          </a:p>
        </p:txBody>
      </p:sp>
      <p:sp>
        <p:nvSpPr>
          <p:cNvPr id="4" name="Slide Number Placeholder 3"/>
          <p:cNvSpPr>
            <a:spLocks noGrp="1"/>
          </p:cNvSpPr>
          <p:nvPr>
            <p:ph type="sldNum" sz="quarter" idx="5"/>
          </p:nvPr>
        </p:nvSpPr>
        <p:spPr/>
        <p:txBody>
          <a:bodyPr/>
          <a:lstStyle/>
          <a:p>
            <a:fld id="{3A91D255-238C-450E-8F5D-C3F977804014}" type="slidenum">
              <a:rPr lang="en-SE" smtClean="0"/>
              <a:t>10</a:t>
            </a:fld>
            <a:endParaRPr lang="en-SE"/>
          </a:p>
        </p:txBody>
      </p:sp>
    </p:spTree>
    <p:extLst>
      <p:ext uri="{BB962C8B-B14F-4D97-AF65-F5344CB8AC3E}">
        <p14:creationId xmlns:p14="http://schemas.microsoft.com/office/powerpoint/2010/main" val="246538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B07A-8CE1-08D6-6BD5-D82984D9BB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90473808-564A-B92B-9144-19518FAED3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85CD5DBC-6881-3E09-C821-8298A90324D4}"/>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5" name="Footer Placeholder 4">
            <a:extLst>
              <a:ext uri="{FF2B5EF4-FFF2-40B4-BE49-F238E27FC236}">
                <a16:creationId xmlns:a16="http://schemas.microsoft.com/office/drawing/2014/main" id="{949DAC26-E155-4526-111F-22518EF60120}"/>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9220F648-9238-9671-C8A7-390CDDAE0FC1}"/>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22378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8C48-FC4E-8999-3197-C6BD6118B4D4}"/>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B2DCE28A-4983-534F-DDF3-51F8119EB0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B68C6557-2A82-9E03-55D6-45850F89F377}"/>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5" name="Footer Placeholder 4">
            <a:extLst>
              <a:ext uri="{FF2B5EF4-FFF2-40B4-BE49-F238E27FC236}">
                <a16:creationId xmlns:a16="http://schemas.microsoft.com/office/drawing/2014/main" id="{0A62FEE7-4404-89A4-A919-D31060B4DC79}"/>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94513893-1011-7796-E0AB-A4BAA1ABA2F3}"/>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628143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0A84B6-3DA4-2301-B659-C27A55023C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391D53AB-91B9-D0CE-A157-81AD8D6FC6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7F3D3BB7-DD7A-4395-43FD-41CD2437D0FD}"/>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5" name="Footer Placeholder 4">
            <a:extLst>
              <a:ext uri="{FF2B5EF4-FFF2-40B4-BE49-F238E27FC236}">
                <a16:creationId xmlns:a16="http://schemas.microsoft.com/office/drawing/2014/main" id="{4B702834-FE48-41C1-6CB9-B2A65D41AD95}"/>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359F32AD-49B7-C39F-D71B-FA488259B45E}"/>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107361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7B56-52F3-5403-E2D9-BBF62F475A72}"/>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2020A982-FBA8-A17D-AE8B-FA12D6F58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D099336C-8DF2-ACD3-398B-376F241AF3F8}"/>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5" name="Footer Placeholder 4">
            <a:extLst>
              <a:ext uri="{FF2B5EF4-FFF2-40B4-BE49-F238E27FC236}">
                <a16:creationId xmlns:a16="http://schemas.microsoft.com/office/drawing/2014/main" id="{9B046FCC-A289-FFD6-5954-9F76217E11AC}"/>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4352DA89-1E09-1780-E405-7D50F211102A}"/>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395290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C11D-D657-18F0-2B13-A26CAA3BA7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455F1F92-2865-EE32-A931-E644A473D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6006E7-80A0-84DA-ADFE-3C7FF2FC930F}"/>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5" name="Footer Placeholder 4">
            <a:extLst>
              <a:ext uri="{FF2B5EF4-FFF2-40B4-BE49-F238E27FC236}">
                <a16:creationId xmlns:a16="http://schemas.microsoft.com/office/drawing/2014/main" id="{16C63B62-2745-39B1-C6A8-A51D27CC5B52}"/>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6ECE0BAD-D854-02B5-5DEB-473ED646A710}"/>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36511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A430-895C-4F50-FF45-9FE13E8157BD}"/>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10F91767-D866-4FCE-A42E-D68F2BF8FF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00ECC198-846C-4EA4-13BD-13083251A1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FD47C4E5-FCEC-8948-4EEA-1B6EBDD2FD65}"/>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6" name="Footer Placeholder 5">
            <a:extLst>
              <a:ext uri="{FF2B5EF4-FFF2-40B4-BE49-F238E27FC236}">
                <a16:creationId xmlns:a16="http://schemas.microsoft.com/office/drawing/2014/main" id="{1B1852D8-7550-1656-4E06-A81DE83290C2}"/>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CE06CDC3-CDDE-CCA7-111E-12D347065D9C}"/>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113098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C6DF-F772-504D-1E80-C5C852909A62}"/>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01C67D3B-7BEB-BA1A-9F44-A860E05CAA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BA8F7F-9C6C-58AD-7A18-EC4AB4133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3E48EBE4-8945-447A-74BA-FF6D7F27E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8E1A2-730C-5A24-5C7B-73FD246277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C62B8AB6-780A-7B4A-F613-8FA88C771626}"/>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8" name="Footer Placeholder 7">
            <a:extLst>
              <a:ext uri="{FF2B5EF4-FFF2-40B4-BE49-F238E27FC236}">
                <a16:creationId xmlns:a16="http://schemas.microsoft.com/office/drawing/2014/main" id="{D5F56A40-A7D9-2737-E80D-C59DBD79C96C}"/>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1ABC5DD8-EF9B-6514-76C1-14CEADBEE97C}"/>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415100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370A-9A72-C4D4-5860-CDBA02FA2615}"/>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9360ADA9-85B1-1FF6-8B8A-2E6018488990}"/>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4" name="Footer Placeholder 3">
            <a:extLst>
              <a:ext uri="{FF2B5EF4-FFF2-40B4-BE49-F238E27FC236}">
                <a16:creationId xmlns:a16="http://schemas.microsoft.com/office/drawing/2014/main" id="{CDBBBADB-1068-BCEA-A2D3-53C7DE23EA9C}"/>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AE861A07-0C4A-CFE1-0E17-3D032A165E96}"/>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277835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183334-CC87-C4C7-747F-CABB7B44B1C0}"/>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3" name="Footer Placeholder 2">
            <a:extLst>
              <a:ext uri="{FF2B5EF4-FFF2-40B4-BE49-F238E27FC236}">
                <a16:creationId xmlns:a16="http://schemas.microsoft.com/office/drawing/2014/main" id="{9E6F1740-8D2F-7963-E306-A2893A5B9FE7}"/>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3D3AC367-F8A9-01D9-2715-EA977307C165}"/>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40428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F16F-8B26-D505-9469-B1A4AA7B1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0E1E6811-3F6C-C3C5-9EE0-541E08486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F0007AF3-D732-3BA6-2DFC-887CDEAAC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177F6-9281-8A44-B59A-A86DCE23CD68}"/>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6" name="Footer Placeholder 5">
            <a:extLst>
              <a:ext uri="{FF2B5EF4-FFF2-40B4-BE49-F238E27FC236}">
                <a16:creationId xmlns:a16="http://schemas.microsoft.com/office/drawing/2014/main" id="{F813F2FB-099E-36C3-BC84-A367719C7FDA}"/>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0774E015-59D9-AA5E-8992-D6F71160AFA1}"/>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376101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5E6F-5C39-AF75-F0C1-4F49FE9A2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4E3DEB88-2915-0515-A77E-8AAB56265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6E34E375-02CB-B8C7-F9E9-91CDD4855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2A522-E4AF-F587-3477-DFF76BEA88E3}"/>
              </a:ext>
            </a:extLst>
          </p:cNvPr>
          <p:cNvSpPr>
            <a:spLocks noGrp="1"/>
          </p:cNvSpPr>
          <p:nvPr>
            <p:ph type="dt" sz="half" idx="10"/>
          </p:nvPr>
        </p:nvSpPr>
        <p:spPr/>
        <p:txBody>
          <a:bodyPr/>
          <a:lstStyle/>
          <a:p>
            <a:fld id="{B592C2BA-FE1A-499B-AA1A-E5ABB067B73E}" type="datetimeFigureOut">
              <a:rPr lang="en-SE" smtClean="0"/>
              <a:t>07/20/2022</a:t>
            </a:fld>
            <a:endParaRPr lang="en-SE"/>
          </a:p>
        </p:txBody>
      </p:sp>
      <p:sp>
        <p:nvSpPr>
          <p:cNvPr id="6" name="Footer Placeholder 5">
            <a:extLst>
              <a:ext uri="{FF2B5EF4-FFF2-40B4-BE49-F238E27FC236}">
                <a16:creationId xmlns:a16="http://schemas.microsoft.com/office/drawing/2014/main" id="{B7F97C38-3770-C5BC-207C-9EE35881C2E5}"/>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1F5C879B-6FC6-5535-43CD-A1FD8EB3D0DD}"/>
              </a:ext>
            </a:extLst>
          </p:cNvPr>
          <p:cNvSpPr>
            <a:spLocks noGrp="1"/>
          </p:cNvSpPr>
          <p:nvPr>
            <p:ph type="sldNum" sz="quarter" idx="12"/>
          </p:nvPr>
        </p:nvSpPr>
        <p:spPr/>
        <p:txBody>
          <a:bodyPr/>
          <a:lstStyle/>
          <a:p>
            <a:fld id="{5578C6E5-95B8-48AB-AB9C-1FECEF3D916C}" type="slidenum">
              <a:rPr lang="en-SE" smtClean="0"/>
              <a:t>‹#›</a:t>
            </a:fld>
            <a:endParaRPr lang="en-SE"/>
          </a:p>
        </p:txBody>
      </p:sp>
    </p:spTree>
    <p:extLst>
      <p:ext uri="{BB962C8B-B14F-4D97-AF65-F5344CB8AC3E}">
        <p14:creationId xmlns:p14="http://schemas.microsoft.com/office/powerpoint/2010/main" val="411468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EE9F4-C512-405C-6844-A53CDB094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2E09BEBE-302C-A4D2-F850-686F44AE49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988C2EEC-A408-74D2-E2C4-C351D00C2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2C2BA-FE1A-499B-AA1A-E5ABB067B73E}" type="datetimeFigureOut">
              <a:rPr lang="en-SE" smtClean="0"/>
              <a:t>07/20/2022</a:t>
            </a:fld>
            <a:endParaRPr lang="en-SE"/>
          </a:p>
        </p:txBody>
      </p:sp>
      <p:sp>
        <p:nvSpPr>
          <p:cNvPr id="5" name="Footer Placeholder 4">
            <a:extLst>
              <a:ext uri="{FF2B5EF4-FFF2-40B4-BE49-F238E27FC236}">
                <a16:creationId xmlns:a16="http://schemas.microsoft.com/office/drawing/2014/main" id="{E3065F72-80C7-0766-FB87-F9AD89CC4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A386BC4B-7C62-7ADA-2B27-C90624C9B9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8C6E5-95B8-48AB-AB9C-1FECEF3D916C}" type="slidenum">
              <a:rPr lang="en-SE" smtClean="0"/>
              <a:t>‹#›</a:t>
            </a:fld>
            <a:endParaRPr lang="en-SE"/>
          </a:p>
        </p:txBody>
      </p:sp>
    </p:spTree>
    <p:extLst>
      <p:ext uri="{BB962C8B-B14F-4D97-AF65-F5344CB8AC3E}">
        <p14:creationId xmlns:p14="http://schemas.microsoft.com/office/powerpoint/2010/main" val="8576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2CFC-4C27-F1FC-277D-051AFC33364D}"/>
              </a:ext>
            </a:extLst>
          </p:cNvPr>
          <p:cNvSpPr>
            <a:spLocks noGrp="1"/>
          </p:cNvSpPr>
          <p:nvPr>
            <p:ph type="ctrTitle"/>
          </p:nvPr>
        </p:nvSpPr>
        <p:spPr/>
        <p:txBody>
          <a:bodyPr/>
          <a:lstStyle/>
          <a:p>
            <a:r>
              <a:rPr lang="en-GB" dirty="0"/>
              <a:t>A closer look at S&amp;P 500</a:t>
            </a:r>
            <a:br>
              <a:rPr lang="en-GB" dirty="0"/>
            </a:br>
            <a:r>
              <a:rPr lang="en-GB" dirty="0"/>
              <a:t>Index using GARCH</a:t>
            </a:r>
            <a:endParaRPr lang="en-SE" dirty="0"/>
          </a:p>
        </p:txBody>
      </p:sp>
      <p:sp>
        <p:nvSpPr>
          <p:cNvPr id="3" name="Subtitle 2">
            <a:extLst>
              <a:ext uri="{FF2B5EF4-FFF2-40B4-BE49-F238E27FC236}">
                <a16:creationId xmlns:a16="http://schemas.microsoft.com/office/drawing/2014/main" id="{FA2B26B6-9007-C5C4-0FB6-2BEEEE4DD9E9}"/>
              </a:ext>
            </a:extLst>
          </p:cNvPr>
          <p:cNvSpPr>
            <a:spLocks noGrp="1"/>
          </p:cNvSpPr>
          <p:nvPr>
            <p:ph type="subTitle" idx="1"/>
          </p:nvPr>
        </p:nvSpPr>
        <p:spPr/>
        <p:txBody>
          <a:bodyPr/>
          <a:lstStyle/>
          <a:p>
            <a:r>
              <a:rPr lang="en-GB" dirty="0"/>
              <a:t>Reza Dadfar</a:t>
            </a:r>
            <a:endParaRPr lang="en-SE" dirty="0"/>
          </a:p>
        </p:txBody>
      </p:sp>
      <p:pic>
        <p:nvPicPr>
          <p:cNvPr id="4" name="Picture 3" descr="A picture containing text&#10;&#10;Description automatically generated">
            <a:extLst>
              <a:ext uri="{FF2B5EF4-FFF2-40B4-BE49-F238E27FC236}">
                <a16:creationId xmlns:a16="http://schemas.microsoft.com/office/drawing/2014/main" id="{665DEABB-6B6B-72E8-38D6-A27F5D60E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1633" y="4332816"/>
            <a:ext cx="2163899" cy="1683223"/>
          </a:xfrm>
          <a:prstGeom prst="rect">
            <a:avLst/>
          </a:prstGeom>
        </p:spPr>
      </p:pic>
    </p:spTree>
    <p:extLst>
      <p:ext uri="{BB962C8B-B14F-4D97-AF65-F5344CB8AC3E}">
        <p14:creationId xmlns:p14="http://schemas.microsoft.com/office/powerpoint/2010/main" val="231016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BA8D-D190-7EF6-1B31-E62B898B6720}"/>
              </a:ext>
            </a:extLst>
          </p:cNvPr>
          <p:cNvSpPr>
            <a:spLocks noGrp="1"/>
          </p:cNvSpPr>
          <p:nvPr>
            <p:ph type="title"/>
          </p:nvPr>
        </p:nvSpPr>
        <p:spPr>
          <a:xfrm>
            <a:off x="310342" y="355123"/>
            <a:ext cx="10515600" cy="1325563"/>
          </a:xfrm>
        </p:spPr>
        <p:txBody>
          <a:bodyPr/>
          <a:lstStyle/>
          <a:p>
            <a:r>
              <a:rPr lang="en-GB" dirty="0"/>
              <a:t>Model identification output</a:t>
            </a:r>
            <a:endParaRPr lang="en-SE" dirty="0"/>
          </a:p>
        </p:txBody>
      </p:sp>
      <p:pic>
        <p:nvPicPr>
          <p:cNvPr id="4" name="Content Placeholder 3" descr="A black and white document&#10;&#10;Description automatically generated with low confidence">
            <a:extLst>
              <a:ext uri="{FF2B5EF4-FFF2-40B4-BE49-F238E27FC236}">
                <a16:creationId xmlns:a16="http://schemas.microsoft.com/office/drawing/2014/main" id="{4180CD9F-D023-0B6C-D5D8-7CF85C84577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bwMode="auto">
          <a:xfrm>
            <a:off x="7568740" y="1394293"/>
            <a:ext cx="4348852" cy="5463707"/>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896DD7F3-1606-E379-F3BE-C448AA278D59}"/>
              </a:ext>
            </a:extLst>
          </p:cNvPr>
          <p:cNvSpPr/>
          <p:nvPr/>
        </p:nvSpPr>
        <p:spPr>
          <a:xfrm>
            <a:off x="7518862" y="3429000"/>
            <a:ext cx="3079866" cy="1325563"/>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E"/>
          </a:p>
        </p:txBody>
      </p:sp>
      <p:sp>
        <p:nvSpPr>
          <p:cNvPr id="6" name="Rectangle 5">
            <a:extLst>
              <a:ext uri="{FF2B5EF4-FFF2-40B4-BE49-F238E27FC236}">
                <a16:creationId xmlns:a16="http://schemas.microsoft.com/office/drawing/2014/main" id="{9FBB8C7E-827E-7E3B-3449-0C399596466E}"/>
              </a:ext>
            </a:extLst>
          </p:cNvPr>
          <p:cNvSpPr/>
          <p:nvPr/>
        </p:nvSpPr>
        <p:spPr>
          <a:xfrm>
            <a:off x="7518861" y="5027814"/>
            <a:ext cx="3125587" cy="1252451"/>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E"/>
          </a:p>
        </p:txBody>
      </p:sp>
      <p:sp>
        <p:nvSpPr>
          <p:cNvPr id="7" name="Rectangle 6">
            <a:extLst>
              <a:ext uri="{FF2B5EF4-FFF2-40B4-BE49-F238E27FC236}">
                <a16:creationId xmlns:a16="http://schemas.microsoft.com/office/drawing/2014/main" id="{CE36BFBF-BCF0-EA88-2A94-43F00CD05698}"/>
              </a:ext>
            </a:extLst>
          </p:cNvPr>
          <p:cNvSpPr/>
          <p:nvPr/>
        </p:nvSpPr>
        <p:spPr>
          <a:xfrm>
            <a:off x="7518861" y="6285750"/>
            <a:ext cx="3125587" cy="414250"/>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E"/>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0B0D661-B0F2-95D8-E102-65546477CD3F}"/>
                  </a:ext>
                </a:extLst>
              </p:cNvPr>
              <p:cNvSpPr txBox="1">
                <a:spLocks/>
              </p:cNvSpPr>
              <p:nvPr/>
            </p:nvSpPr>
            <p:spPr>
              <a:xfrm>
                <a:off x="231369" y="1817312"/>
                <a:ext cx="6589223"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dirty="0"/>
                  <a:t>The model parameters are all significant</a:t>
                </a:r>
              </a:p>
              <a:p>
                <a:pPr>
                  <a:lnSpc>
                    <a:spcPct val="150000"/>
                  </a:lnSpc>
                </a:pPr>
                <a:r>
                  <a:rPr lang="en-GB" dirty="0"/>
                  <a:t>Shape parameter:  the higher the shape the fatter the tails!</a:t>
                </a:r>
              </a:p>
              <a:p>
                <a:pPr>
                  <a:lnSpc>
                    <a:spcPct val="150000"/>
                  </a:lnSpc>
                </a:pPr>
                <a:r>
                  <a:rPr lang="en-GB" dirty="0"/>
                  <a:t>Standardised Residual Test</a:t>
                </a:r>
              </a:p>
              <a:p>
                <a:pPr lvl="1">
                  <a:lnSpc>
                    <a:spcPct val="150000"/>
                  </a:lnSpc>
                </a:pPr>
                <a:r>
                  <a:rPr lang="en-GB" dirty="0"/>
                  <a:t>JBT: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r>
                      <a:rPr lang="en-GB" b="0" i="1" smtClean="0">
                        <a:latin typeface="Cambria Math" panose="02040503050406030204" pitchFamily="18" charset="0"/>
                      </a:rPr>
                      <m:t>, </m:t>
                    </m:r>
                    <m:r>
                      <a:rPr lang="en-GB" b="0" i="1" smtClean="0">
                        <a:latin typeface="Cambria Math" panose="02040503050406030204" pitchFamily="18" charset="0"/>
                      </a:rPr>
                      <m:t>𝑆</m:t>
                    </m:r>
                    <m:r>
                      <a:rPr lang="en-GB" b="0" i="1" smtClean="0">
                        <a:latin typeface="Cambria Math" panose="02040503050406030204" pitchFamily="18" charset="0"/>
                      </a:rPr>
                      <m:t>=0, </m:t>
                    </m:r>
                    <m:r>
                      <a:rPr lang="en-GB" b="0" i="1" smtClean="0">
                        <a:latin typeface="Cambria Math" panose="02040503050406030204" pitchFamily="18" charset="0"/>
                      </a:rPr>
                      <m:t>𝐾</m:t>
                    </m:r>
                    <m:r>
                      <a:rPr lang="en-GB" b="0" i="1" smtClean="0">
                        <a:latin typeface="Cambria Math" panose="02040503050406030204" pitchFamily="18" charset="0"/>
                      </a:rPr>
                      <m:t>=3</m:t>
                    </m:r>
                  </m:oMath>
                </a14:m>
                <a:endParaRPr lang="en-GB" dirty="0"/>
              </a:p>
              <a:p>
                <a:pPr lvl="1">
                  <a:lnSpc>
                    <a:spcPct val="150000"/>
                  </a:lnSpc>
                </a:pPr>
                <a:r>
                  <a:rPr lang="en-GB" dirty="0"/>
                  <a:t>SWT: is a test of normality in frequentist statistics.</a:t>
                </a:r>
              </a:p>
              <a:p>
                <a:endParaRPr lang="en-SE" dirty="0"/>
              </a:p>
            </p:txBody>
          </p:sp>
        </mc:Choice>
        <mc:Fallback xmlns="">
          <p:sp>
            <p:nvSpPr>
              <p:cNvPr id="8" name="Content Placeholder 2">
                <a:extLst>
                  <a:ext uri="{FF2B5EF4-FFF2-40B4-BE49-F238E27FC236}">
                    <a16:creationId xmlns:a16="http://schemas.microsoft.com/office/drawing/2014/main" id="{20B0D661-B0F2-95D8-E102-65546477CD3F}"/>
                  </a:ext>
                </a:extLst>
              </p:cNvPr>
              <p:cNvSpPr txBox="1">
                <a:spLocks noRot="1" noChangeAspect="1" noMove="1" noResize="1" noEditPoints="1" noAdjustHandles="1" noChangeArrowheads="1" noChangeShapeType="1" noTextEdit="1"/>
              </p:cNvSpPr>
              <p:nvPr/>
            </p:nvSpPr>
            <p:spPr>
              <a:xfrm>
                <a:off x="231369" y="1817312"/>
                <a:ext cx="6589223" cy="4351338"/>
              </a:xfrm>
              <a:prstGeom prst="rect">
                <a:avLst/>
              </a:prstGeom>
              <a:blipFill>
                <a:blip r:embed="rId4"/>
                <a:stretch>
                  <a:fillRect l="-1480" r="-93"/>
                </a:stretch>
              </a:blipFill>
            </p:spPr>
            <p:txBody>
              <a:bodyPr/>
              <a:lstStyle/>
              <a:p>
                <a:r>
                  <a:rPr lang="en-SE">
                    <a:noFill/>
                  </a:rPr>
                  <a:t> </a:t>
                </a:r>
              </a:p>
            </p:txBody>
          </p:sp>
        </mc:Fallback>
      </mc:AlternateContent>
    </p:spTree>
    <p:extLst>
      <p:ext uri="{BB962C8B-B14F-4D97-AF65-F5344CB8AC3E}">
        <p14:creationId xmlns:p14="http://schemas.microsoft.com/office/powerpoint/2010/main" val="141286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4C89-1C60-0480-6B62-295967FBAC64}"/>
              </a:ext>
            </a:extLst>
          </p:cNvPr>
          <p:cNvSpPr>
            <a:spLocks noGrp="1"/>
          </p:cNvSpPr>
          <p:nvPr>
            <p:ph type="title"/>
          </p:nvPr>
        </p:nvSpPr>
        <p:spPr/>
        <p:txBody>
          <a:bodyPr/>
          <a:lstStyle/>
          <a:p>
            <a:r>
              <a:rPr lang="en-GB" dirty="0"/>
              <a:t>Q-Q Test of the residual</a:t>
            </a:r>
            <a:endParaRPr lang="en-SE" dirty="0"/>
          </a:p>
        </p:txBody>
      </p:sp>
      <p:pic>
        <p:nvPicPr>
          <p:cNvPr id="4" name="Content Placeholder 3" descr="Chart, line chart&#10;&#10;Description automatically generated">
            <a:extLst>
              <a:ext uri="{FF2B5EF4-FFF2-40B4-BE49-F238E27FC236}">
                <a16:creationId xmlns:a16="http://schemas.microsoft.com/office/drawing/2014/main" id="{804B20D9-F4AB-E2DC-35C2-AFE29AE0AEAB}"/>
              </a:ext>
            </a:extLst>
          </p:cNvPr>
          <p:cNvPicPr>
            <a:picLocks noGrp="1" noChangeAspect="1"/>
          </p:cNvPicPr>
          <p:nvPr>
            <p:ph idx="1"/>
          </p:nvPr>
        </p:nvPicPr>
        <p:blipFill>
          <a:blip r:embed="rId2"/>
          <a:stretch>
            <a:fillRect/>
          </a:stretch>
        </p:blipFill>
        <p:spPr>
          <a:xfrm>
            <a:off x="5878533" y="1355955"/>
            <a:ext cx="5942165" cy="5561125"/>
          </a:xfrm>
          <a:prstGeom prst="rect">
            <a:avLst/>
          </a:prstGeom>
        </p:spPr>
      </p:pic>
      <p:sp>
        <p:nvSpPr>
          <p:cNvPr id="5" name="Content Placeholder 2">
            <a:extLst>
              <a:ext uri="{FF2B5EF4-FFF2-40B4-BE49-F238E27FC236}">
                <a16:creationId xmlns:a16="http://schemas.microsoft.com/office/drawing/2014/main" id="{B3E4CF31-8A57-02BA-3D5D-AF15248705B4}"/>
              </a:ext>
            </a:extLst>
          </p:cNvPr>
          <p:cNvSpPr txBox="1">
            <a:spLocks/>
          </p:cNvSpPr>
          <p:nvPr/>
        </p:nvSpPr>
        <p:spPr>
          <a:xfrm>
            <a:off x="838199" y="1825625"/>
            <a:ext cx="51885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dirty="0"/>
              <a:t>Can we considered the residual as normal?</a:t>
            </a:r>
          </a:p>
          <a:p>
            <a:pPr>
              <a:lnSpc>
                <a:spcPct val="150000"/>
              </a:lnSpc>
            </a:pPr>
            <a:r>
              <a:rPr lang="en-GB" dirty="0"/>
              <a:t>Model can be more tuned for example other type of </a:t>
            </a:r>
            <a:r>
              <a:rPr lang="en-GB" dirty="0" err="1"/>
              <a:t>Garch</a:t>
            </a:r>
            <a:r>
              <a:rPr lang="en-GB" dirty="0"/>
              <a:t> model can be used?</a:t>
            </a:r>
            <a:endParaRPr lang="en-SE" dirty="0"/>
          </a:p>
        </p:txBody>
      </p:sp>
    </p:spTree>
    <p:extLst>
      <p:ext uri="{BB962C8B-B14F-4D97-AF65-F5344CB8AC3E}">
        <p14:creationId xmlns:p14="http://schemas.microsoft.com/office/powerpoint/2010/main" val="394026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D09D-3699-FD5A-430C-5C6B08DEA666}"/>
              </a:ext>
            </a:extLst>
          </p:cNvPr>
          <p:cNvSpPr>
            <a:spLocks noGrp="1"/>
          </p:cNvSpPr>
          <p:nvPr>
            <p:ph type="title"/>
          </p:nvPr>
        </p:nvSpPr>
        <p:spPr/>
        <p:txBody>
          <a:bodyPr/>
          <a:lstStyle/>
          <a:p>
            <a:r>
              <a:rPr lang="en-GB" dirty="0"/>
              <a:t>Model Forecast (Using all the data)</a:t>
            </a:r>
            <a:endParaRPr lang="en-SE" dirty="0"/>
          </a:p>
        </p:txBody>
      </p:sp>
      <p:pic>
        <p:nvPicPr>
          <p:cNvPr id="4" name="Content Placeholder 3" descr="A picture containing text, antenna, screenshot&#10;&#10;Description automatically generated">
            <a:extLst>
              <a:ext uri="{FF2B5EF4-FFF2-40B4-BE49-F238E27FC236}">
                <a16:creationId xmlns:a16="http://schemas.microsoft.com/office/drawing/2014/main" id="{B63D3076-4FA7-4125-F25E-994AA8C2A242}"/>
              </a:ext>
            </a:extLst>
          </p:cNvPr>
          <p:cNvPicPr>
            <a:picLocks noGrp="1" noChangeAspect="1"/>
          </p:cNvPicPr>
          <p:nvPr>
            <p:ph idx="1"/>
          </p:nvPr>
        </p:nvPicPr>
        <p:blipFill>
          <a:blip r:embed="rId2"/>
          <a:stretch>
            <a:fillRect/>
          </a:stretch>
        </p:blipFill>
        <p:spPr>
          <a:xfrm>
            <a:off x="5898204" y="2329894"/>
            <a:ext cx="6103293" cy="2544301"/>
          </a:xfrm>
          <a:prstGeom prst="rect">
            <a:avLst/>
          </a:prstGeom>
        </p:spPr>
      </p:pic>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3934DDAB-446C-7724-52DA-AC0885C669D3}"/>
                  </a:ext>
                </a:extLst>
              </p:cNvPr>
              <p:cNvSpPr txBox="1">
                <a:spLocks/>
              </p:cNvSpPr>
              <p:nvPr/>
            </p:nvSpPr>
            <p:spPr>
              <a:xfrm>
                <a:off x="838199" y="1825625"/>
                <a:ext cx="5188527"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dirty="0"/>
                  <a:t>The original signal (black) and the forecast of the volatility, </a:t>
                </a:r>
                <a14:m>
                  <m:oMath xmlns:m="http://schemas.openxmlformats.org/officeDocument/2006/math">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𝜎</m:t>
                            </m:r>
                          </m:e>
                        </m:acc>
                      </m:e>
                      <m:sub>
                        <m:r>
                          <a:rPr lang="en-GB" b="0" i="1" smtClean="0">
                            <a:latin typeface="Cambria Math" panose="02040503050406030204" pitchFamily="18" charset="0"/>
                          </a:rPr>
                          <m:t>𝑡</m:t>
                        </m:r>
                      </m:sub>
                    </m:sSub>
                  </m:oMath>
                </a14:m>
                <a:r>
                  <a:rPr lang="en-GB" dirty="0"/>
                  <a:t> using the identified model in red.</a:t>
                </a:r>
              </a:p>
              <a:p>
                <a:pPr>
                  <a:lnSpc>
                    <a:spcPct val="150000"/>
                  </a:lnSpc>
                </a:pPr>
                <a:r>
                  <a:rPr lang="en-GB" dirty="0"/>
                  <a:t>Satisfactory results for the estimation of the volatility using all the dataset</a:t>
                </a:r>
                <a:endParaRPr lang="en-SE" dirty="0"/>
              </a:p>
            </p:txBody>
          </p:sp>
        </mc:Choice>
        <mc:Fallback xmlns="">
          <p:sp>
            <p:nvSpPr>
              <p:cNvPr id="5" name="Content Placeholder 2">
                <a:extLst>
                  <a:ext uri="{FF2B5EF4-FFF2-40B4-BE49-F238E27FC236}">
                    <a16:creationId xmlns:a16="http://schemas.microsoft.com/office/drawing/2014/main" id="{3934DDAB-446C-7724-52DA-AC0885C669D3}"/>
                  </a:ext>
                </a:extLst>
              </p:cNvPr>
              <p:cNvSpPr txBox="1">
                <a:spLocks noRot="1" noChangeAspect="1" noMove="1" noResize="1" noEditPoints="1" noAdjustHandles="1" noChangeArrowheads="1" noChangeShapeType="1" noTextEdit="1"/>
              </p:cNvSpPr>
              <p:nvPr/>
            </p:nvSpPr>
            <p:spPr>
              <a:xfrm>
                <a:off x="838199" y="1825625"/>
                <a:ext cx="5188527" cy="4351338"/>
              </a:xfrm>
              <a:prstGeom prst="rect">
                <a:avLst/>
              </a:prstGeom>
              <a:blipFill>
                <a:blip r:embed="rId3"/>
                <a:stretch>
                  <a:fillRect l="-1995" r="-1174" b="-3782"/>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B6BBFC8A-A392-3127-0B7D-8D6EE3F40A72}"/>
              </a:ext>
            </a:extLst>
          </p:cNvPr>
          <p:cNvSpPr txBox="1"/>
          <p:nvPr/>
        </p:nvSpPr>
        <p:spPr>
          <a:xfrm>
            <a:off x="6096694" y="4922116"/>
            <a:ext cx="6095306" cy="369332"/>
          </a:xfrm>
          <a:prstGeom prst="rect">
            <a:avLst/>
          </a:prstGeom>
          <a:noFill/>
        </p:spPr>
        <p:txBody>
          <a:bodyPr wrap="square">
            <a:spAutoFit/>
          </a:bodyPr>
          <a:lstStyle/>
          <a:p>
            <a:pPr algn="ctr">
              <a:spcAft>
                <a:spcPts val="1000"/>
              </a:spcAft>
            </a:pPr>
            <a:r>
              <a:rPr lang="en-GB" sz="1800" i="1" dirty="0">
                <a:solidFill>
                  <a:srgbClr val="44546A"/>
                </a:solidFill>
                <a:effectLst/>
                <a:latin typeface="Calibri Light" panose="020F0302020204030204" pitchFamily="34" charset="0"/>
                <a:ea typeface="Calibri" panose="020F0502020204030204" pitchFamily="34" charset="0"/>
                <a:cs typeface="Arial" panose="020B0604020202020204" pitchFamily="34" charset="0"/>
              </a:rPr>
              <a:t>The log return and the estimated volatility are shown in one plot</a:t>
            </a:r>
            <a:endParaRPr lang="en-SE"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2689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15A8-A03F-C509-473F-8086C65B1FF5}"/>
              </a:ext>
            </a:extLst>
          </p:cNvPr>
          <p:cNvSpPr>
            <a:spLocks noGrp="1"/>
          </p:cNvSpPr>
          <p:nvPr>
            <p:ph type="title"/>
          </p:nvPr>
        </p:nvSpPr>
        <p:spPr/>
        <p:txBody>
          <a:bodyPr/>
          <a:lstStyle/>
          <a:p>
            <a:r>
              <a:rPr lang="en-GB" dirty="0"/>
              <a:t>Model forecast use only half of the data</a:t>
            </a:r>
            <a:endParaRPr lang="en-SE" dirty="0"/>
          </a:p>
        </p:txBody>
      </p:sp>
      <p:pic>
        <p:nvPicPr>
          <p:cNvPr id="4" name="Content Placeholder 3">
            <a:extLst>
              <a:ext uri="{FF2B5EF4-FFF2-40B4-BE49-F238E27FC236}">
                <a16:creationId xmlns:a16="http://schemas.microsoft.com/office/drawing/2014/main" id="{B02C4BEC-0CF5-08B3-AF72-D54EFF03D83E}"/>
              </a:ext>
            </a:extLst>
          </p:cNvPr>
          <p:cNvPicPr>
            <a:picLocks noGrp="1" noChangeAspect="1"/>
          </p:cNvPicPr>
          <p:nvPr>
            <p:ph idx="1"/>
          </p:nvPr>
        </p:nvPicPr>
        <p:blipFill>
          <a:blip r:embed="rId2"/>
          <a:stretch>
            <a:fillRect/>
          </a:stretch>
        </p:blipFill>
        <p:spPr>
          <a:xfrm>
            <a:off x="5634446" y="2130525"/>
            <a:ext cx="5719354" cy="2138750"/>
          </a:xfrm>
          <a:prstGeom prst="rect">
            <a:avLst/>
          </a:prstGeom>
        </p:spPr>
      </p:pic>
      <p:pic>
        <p:nvPicPr>
          <p:cNvPr id="5" name="Picture 4">
            <a:extLst>
              <a:ext uri="{FF2B5EF4-FFF2-40B4-BE49-F238E27FC236}">
                <a16:creationId xmlns:a16="http://schemas.microsoft.com/office/drawing/2014/main" id="{C16A935F-438D-8A7F-6FAF-9D08444A0581}"/>
              </a:ext>
            </a:extLst>
          </p:cNvPr>
          <p:cNvPicPr>
            <a:picLocks noChangeAspect="1"/>
          </p:cNvPicPr>
          <p:nvPr/>
        </p:nvPicPr>
        <p:blipFill>
          <a:blip r:embed="rId3"/>
          <a:stretch>
            <a:fillRect/>
          </a:stretch>
        </p:blipFill>
        <p:spPr>
          <a:xfrm>
            <a:off x="5634446" y="4478427"/>
            <a:ext cx="5731510" cy="2281555"/>
          </a:xfrm>
          <a:prstGeom prst="rect">
            <a:avLst/>
          </a:prstGeom>
        </p:spPr>
      </p:pic>
      <p:sp>
        <p:nvSpPr>
          <p:cNvPr id="6" name="Content Placeholder 2">
            <a:extLst>
              <a:ext uri="{FF2B5EF4-FFF2-40B4-BE49-F238E27FC236}">
                <a16:creationId xmlns:a16="http://schemas.microsoft.com/office/drawing/2014/main" id="{48308084-91DE-9129-0EF6-B18BFBD93609}"/>
              </a:ext>
            </a:extLst>
          </p:cNvPr>
          <p:cNvSpPr txBox="1">
            <a:spLocks/>
          </p:cNvSpPr>
          <p:nvPr/>
        </p:nvSpPr>
        <p:spPr>
          <a:xfrm>
            <a:off x="393468" y="1883814"/>
            <a:ext cx="51885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dirty="0"/>
              <a:t>The volatility estimation using half of the data (rolling window with length 1)</a:t>
            </a:r>
          </a:p>
          <a:p>
            <a:pPr>
              <a:lnSpc>
                <a:spcPct val="150000"/>
              </a:lnSpc>
            </a:pPr>
            <a:r>
              <a:rPr lang="en-GB" dirty="0"/>
              <a:t>The log return </a:t>
            </a:r>
            <a:r>
              <a:rPr lang="en-GB" dirty="0" err="1"/>
              <a:t>forecase</a:t>
            </a:r>
            <a:r>
              <a:rPr lang="en-GB" dirty="0"/>
              <a:t> using the final model (rolling window of length 1)</a:t>
            </a:r>
            <a:endParaRPr lang="en-SE" dirty="0"/>
          </a:p>
        </p:txBody>
      </p:sp>
    </p:spTree>
    <p:extLst>
      <p:ext uri="{BB962C8B-B14F-4D97-AF65-F5344CB8AC3E}">
        <p14:creationId xmlns:p14="http://schemas.microsoft.com/office/powerpoint/2010/main" val="245323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51D-8C9C-8518-1A0C-E80C6731924E}"/>
              </a:ext>
            </a:extLst>
          </p:cNvPr>
          <p:cNvSpPr>
            <a:spLocks noGrp="1"/>
          </p:cNvSpPr>
          <p:nvPr>
            <p:ph type="title"/>
          </p:nvPr>
        </p:nvSpPr>
        <p:spPr/>
        <p:txBody>
          <a:bodyPr/>
          <a:lstStyle/>
          <a:p>
            <a:r>
              <a:rPr lang="en-GB" dirty="0"/>
              <a:t>Conclusion</a:t>
            </a:r>
            <a:endParaRPr lang="en-SE" dirty="0"/>
          </a:p>
        </p:txBody>
      </p:sp>
      <p:sp>
        <p:nvSpPr>
          <p:cNvPr id="3" name="Content Placeholder 2">
            <a:extLst>
              <a:ext uri="{FF2B5EF4-FFF2-40B4-BE49-F238E27FC236}">
                <a16:creationId xmlns:a16="http://schemas.microsoft.com/office/drawing/2014/main" id="{C8B064E1-B6EA-9324-FD92-31B6A2F46FB8}"/>
              </a:ext>
            </a:extLst>
          </p:cNvPr>
          <p:cNvSpPr>
            <a:spLocks noGrp="1"/>
          </p:cNvSpPr>
          <p:nvPr>
            <p:ph idx="1"/>
          </p:nvPr>
        </p:nvSpPr>
        <p:spPr/>
        <p:txBody>
          <a:bodyPr>
            <a:normAutofit fontScale="92500"/>
          </a:bodyPr>
          <a:lstStyle/>
          <a:p>
            <a:pPr>
              <a:lnSpc>
                <a:spcPct val="200000"/>
              </a:lnSpc>
            </a:pPr>
            <a:r>
              <a:rPr lang="en-GB" dirty="0"/>
              <a:t>S&amp;P 500 index log-return is model using </a:t>
            </a:r>
            <a:r>
              <a:rPr lang="en-GB" dirty="0" err="1"/>
              <a:t>Garch</a:t>
            </a:r>
            <a:endParaRPr lang="en-GB" dirty="0"/>
          </a:p>
          <a:p>
            <a:pPr>
              <a:lnSpc>
                <a:spcPct val="200000"/>
              </a:lnSpc>
            </a:pPr>
            <a:r>
              <a:rPr lang="en-GB"/>
              <a:t>The GARCH </a:t>
            </a:r>
            <a:r>
              <a:rPr lang="en-GB" dirty="0"/>
              <a:t>model is identified using R.</a:t>
            </a:r>
          </a:p>
          <a:p>
            <a:pPr>
              <a:lnSpc>
                <a:spcPct val="200000"/>
              </a:lnSpc>
            </a:pPr>
            <a:r>
              <a:rPr lang="en-GB" dirty="0"/>
              <a:t>The volatility is predicted using </a:t>
            </a:r>
            <a:r>
              <a:rPr lang="en-GB" dirty="0" err="1"/>
              <a:t>Garch</a:t>
            </a:r>
            <a:r>
              <a:rPr lang="en-GB" dirty="0"/>
              <a:t> with Good accuracy</a:t>
            </a:r>
          </a:p>
          <a:p>
            <a:pPr>
              <a:lnSpc>
                <a:spcPct val="200000"/>
              </a:lnSpc>
            </a:pPr>
            <a:r>
              <a:rPr lang="en-GB" dirty="0"/>
              <a:t>More effort is required to accurately predict the log-price information.</a:t>
            </a:r>
            <a:endParaRPr lang="en-SE" dirty="0"/>
          </a:p>
        </p:txBody>
      </p:sp>
    </p:spTree>
    <p:extLst>
      <p:ext uri="{BB962C8B-B14F-4D97-AF65-F5344CB8AC3E}">
        <p14:creationId xmlns:p14="http://schemas.microsoft.com/office/powerpoint/2010/main" val="176407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B095-4614-EB8A-BFB7-9A0C09B8AA45}"/>
              </a:ext>
            </a:extLst>
          </p:cNvPr>
          <p:cNvSpPr>
            <a:spLocks noGrp="1"/>
          </p:cNvSpPr>
          <p:nvPr>
            <p:ph type="title"/>
          </p:nvPr>
        </p:nvSpPr>
        <p:spPr/>
        <p:txBody>
          <a:bodyPr/>
          <a:lstStyle/>
          <a:p>
            <a:r>
              <a:rPr lang="en-GB" dirty="0"/>
              <a:t>Content</a:t>
            </a:r>
            <a:endParaRPr lang="en-SE" dirty="0"/>
          </a:p>
        </p:txBody>
      </p:sp>
      <p:sp>
        <p:nvSpPr>
          <p:cNvPr id="3" name="Content Placeholder 2">
            <a:extLst>
              <a:ext uri="{FF2B5EF4-FFF2-40B4-BE49-F238E27FC236}">
                <a16:creationId xmlns:a16="http://schemas.microsoft.com/office/drawing/2014/main" id="{B4C662E9-C58A-F8A5-D393-AB99667D4009}"/>
              </a:ext>
            </a:extLst>
          </p:cNvPr>
          <p:cNvSpPr>
            <a:spLocks noGrp="1"/>
          </p:cNvSpPr>
          <p:nvPr>
            <p:ph idx="1"/>
          </p:nvPr>
        </p:nvSpPr>
        <p:spPr/>
        <p:txBody>
          <a:bodyPr/>
          <a:lstStyle/>
          <a:p>
            <a:pPr marL="571500" indent="-571500">
              <a:lnSpc>
                <a:spcPct val="200000"/>
              </a:lnSpc>
              <a:buFont typeface="+mj-lt"/>
              <a:buAutoNum type="romanUcPeriod"/>
            </a:pPr>
            <a:r>
              <a:rPr lang="en-GB" dirty="0"/>
              <a:t>Motivation</a:t>
            </a:r>
          </a:p>
          <a:p>
            <a:pPr marL="571500" indent="-571500">
              <a:lnSpc>
                <a:spcPct val="200000"/>
              </a:lnSpc>
              <a:buFont typeface="+mj-lt"/>
              <a:buAutoNum type="romanUcPeriod"/>
            </a:pPr>
            <a:r>
              <a:rPr lang="en-GB" dirty="0"/>
              <a:t>Time series characteristics</a:t>
            </a:r>
          </a:p>
          <a:p>
            <a:pPr marL="571500" indent="-571500">
              <a:lnSpc>
                <a:spcPct val="200000"/>
              </a:lnSpc>
              <a:buFont typeface="+mj-lt"/>
              <a:buAutoNum type="romanUcPeriod"/>
            </a:pPr>
            <a:r>
              <a:rPr lang="en-GB" dirty="0"/>
              <a:t>Model Selection</a:t>
            </a:r>
          </a:p>
          <a:p>
            <a:pPr marL="571500" indent="-571500">
              <a:lnSpc>
                <a:spcPct val="200000"/>
              </a:lnSpc>
              <a:buFont typeface="+mj-lt"/>
              <a:buAutoNum type="romanUcPeriod"/>
            </a:pPr>
            <a:r>
              <a:rPr lang="en-GB" dirty="0"/>
              <a:t>Forecast</a:t>
            </a:r>
            <a:endParaRPr lang="en-SE" dirty="0"/>
          </a:p>
        </p:txBody>
      </p:sp>
    </p:spTree>
    <p:extLst>
      <p:ext uri="{BB962C8B-B14F-4D97-AF65-F5344CB8AC3E}">
        <p14:creationId xmlns:p14="http://schemas.microsoft.com/office/powerpoint/2010/main" val="286632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7EA9-BA7B-EF3A-3803-6961FC1A53EF}"/>
              </a:ext>
            </a:extLst>
          </p:cNvPr>
          <p:cNvSpPr>
            <a:spLocks noGrp="1"/>
          </p:cNvSpPr>
          <p:nvPr>
            <p:ph type="title"/>
          </p:nvPr>
        </p:nvSpPr>
        <p:spPr/>
        <p:txBody>
          <a:bodyPr/>
          <a:lstStyle/>
          <a:p>
            <a:r>
              <a:rPr lang="en-GB" dirty="0"/>
              <a:t>Motivation</a:t>
            </a:r>
            <a:endParaRPr lang="en-SE" dirty="0"/>
          </a:p>
        </p:txBody>
      </p:sp>
      <p:sp>
        <p:nvSpPr>
          <p:cNvPr id="3" name="Content Placeholder 2">
            <a:extLst>
              <a:ext uri="{FF2B5EF4-FFF2-40B4-BE49-F238E27FC236}">
                <a16:creationId xmlns:a16="http://schemas.microsoft.com/office/drawing/2014/main" id="{411C1887-4070-9ACC-A8AA-C55BD1C23B06}"/>
              </a:ext>
            </a:extLst>
          </p:cNvPr>
          <p:cNvSpPr>
            <a:spLocks noGrp="1"/>
          </p:cNvSpPr>
          <p:nvPr>
            <p:ph idx="1"/>
          </p:nvPr>
        </p:nvSpPr>
        <p:spPr/>
        <p:txBody>
          <a:bodyPr/>
          <a:lstStyle/>
          <a:p>
            <a:pPr algn="just">
              <a:lnSpc>
                <a:spcPct val="150000"/>
              </a:lnSpc>
            </a:pPr>
            <a:r>
              <a:rPr lang="en-GB" dirty="0"/>
              <a:t>Goal: Understanding and analysis of the underlying mechanism of stock </a:t>
            </a:r>
            <a:r>
              <a:rPr lang="en-GB"/>
              <a:t>market price</a:t>
            </a:r>
            <a:r>
              <a:rPr lang="en-GB" dirty="0"/>
              <a:t>. </a:t>
            </a:r>
          </a:p>
          <a:p>
            <a:pPr algn="just">
              <a:lnSpc>
                <a:spcPct val="150000"/>
              </a:lnSpc>
            </a:pPr>
            <a:r>
              <a:rPr lang="en-GB" dirty="0"/>
              <a:t>Specification: The non-constant volatility of the stock returns demands for special models to predict the stock price characteristics.</a:t>
            </a:r>
          </a:p>
          <a:p>
            <a:pPr algn="just">
              <a:lnSpc>
                <a:spcPct val="150000"/>
              </a:lnSpc>
            </a:pPr>
            <a:r>
              <a:rPr lang="en-GB" dirty="0"/>
              <a:t>Suggestion: analyse the underlying price evolution of the S&amp;P 500 index and forecast the volatility and the return using GARCH model. </a:t>
            </a:r>
            <a:endParaRPr lang="en-SE" dirty="0"/>
          </a:p>
        </p:txBody>
      </p:sp>
    </p:spTree>
    <p:extLst>
      <p:ext uri="{BB962C8B-B14F-4D97-AF65-F5344CB8AC3E}">
        <p14:creationId xmlns:p14="http://schemas.microsoft.com/office/powerpoint/2010/main" val="274281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6352-205E-8FF6-6A93-2BC3CF49F082}"/>
              </a:ext>
            </a:extLst>
          </p:cNvPr>
          <p:cNvSpPr>
            <a:spLocks noGrp="1"/>
          </p:cNvSpPr>
          <p:nvPr>
            <p:ph type="title"/>
          </p:nvPr>
        </p:nvSpPr>
        <p:spPr/>
        <p:txBody>
          <a:bodyPr/>
          <a:lstStyle/>
          <a:p>
            <a:r>
              <a:rPr lang="en-GB" dirty="0"/>
              <a:t>S&amp;P 500 Price evolution, Yahoo </a:t>
            </a:r>
            <a:r>
              <a:rPr lang="en-GB" dirty="0" err="1"/>
              <a:t>finace</a:t>
            </a:r>
            <a:endParaRPr lang="en-SE" dirty="0"/>
          </a:p>
        </p:txBody>
      </p:sp>
      <p:pic>
        <p:nvPicPr>
          <p:cNvPr id="4" name="Content Placeholder 3" descr="Chart, line chart&#10;&#10;Description automatically generated">
            <a:extLst>
              <a:ext uri="{FF2B5EF4-FFF2-40B4-BE49-F238E27FC236}">
                <a16:creationId xmlns:a16="http://schemas.microsoft.com/office/drawing/2014/main" id="{1DC4F6BC-9BFF-6DA6-41C1-931E445D5064}"/>
              </a:ext>
            </a:extLst>
          </p:cNvPr>
          <p:cNvPicPr>
            <a:picLocks noGrp="1" noChangeAspect="1"/>
          </p:cNvPicPr>
          <p:nvPr>
            <p:ph idx="1"/>
          </p:nvPr>
        </p:nvPicPr>
        <p:blipFill>
          <a:blip r:embed="rId2"/>
          <a:stretch>
            <a:fillRect/>
          </a:stretch>
        </p:blipFill>
        <p:spPr>
          <a:xfrm>
            <a:off x="709875" y="1503408"/>
            <a:ext cx="9487342" cy="4351338"/>
          </a:xfrm>
          <a:prstGeom prst="rect">
            <a:avLst/>
          </a:prstGeom>
        </p:spPr>
      </p:pic>
      <p:sp>
        <p:nvSpPr>
          <p:cNvPr id="6" name="TextBox 5">
            <a:extLst>
              <a:ext uri="{FF2B5EF4-FFF2-40B4-BE49-F238E27FC236}">
                <a16:creationId xmlns:a16="http://schemas.microsoft.com/office/drawing/2014/main" id="{93818E7B-4AFB-F2FE-9F9D-0160793FB7A3}"/>
              </a:ext>
            </a:extLst>
          </p:cNvPr>
          <p:cNvSpPr txBox="1"/>
          <p:nvPr/>
        </p:nvSpPr>
        <p:spPr>
          <a:xfrm>
            <a:off x="1925780" y="5986195"/>
            <a:ext cx="8485909" cy="369332"/>
          </a:xfrm>
          <a:prstGeom prst="rect">
            <a:avLst/>
          </a:prstGeom>
          <a:noFill/>
        </p:spPr>
        <p:txBody>
          <a:bodyPr wrap="square">
            <a:spAutoFit/>
          </a:bodyPr>
          <a:lstStyle/>
          <a:p>
            <a:r>
              <a:rPr lang="en-GB" dirty="0"/>
              <a:t>S&amp;P 500 price from 2015 to 2020 (i.e.  GSCP is the ticker symbol for the S&amp;P 500)</a:t>
            </a:r>
            <a:endParaRPr lang="en-SE" dirty="0"/>
          </a:p>
        </p:txBody>
      </p:sp>
      <p:sp>
        <p:nvSpPr>
          <p:cNvPr id="8" name="TextBox 7">
            <a:extLst>
              <a:ext uri="{FF2B5EF4-FFF2-40B4-BE49-F238E27FC236}">
                <a16:creationId xmlns:a16="http://schemas.microsoft.com/office/drawing/2014/main" id="{A1219500-6E82-5938-261D-160927728CB1}"/>
              </a:ext>
            </a:extLst>
          </p:cNvPr>
          <p:cNvSpPr txBox="1"/>
          <p:nvPr/>
        </p:nvSpPr>
        <p:spPr>
          <a:xfrm>
            <a:off x="1632550" y="1623352"/>
            <a:ext cx="6095306" cy="584775"/>
          </a:xfrm>
          <a:prstGeom prst="rect">
            <a:avLst/>
          </a:prstGeom>
          <a:noFill/>
        </p:spPr>
        <p:txBody>
          <a:bodyPr wrap="square">
            <a:spAutoFit/>
          </a:bodyPr>
          <a:lstStyle/>
          <a:p>
            <a:r>
              <a:rPr lang="en-GB" sz="3200" dirty="0">
                <a:solidFill>
                  <a:schemeClr val="accent2">
                    <a:lumMod val="75000"/>
                  </a:schemeClr>
                </a:solidFill>
              </a:rPr>
              <a:t>Stationary?</a:t>
            </a:r>
            <a:endParaRPr lang="en-SE" dirty="0">
              <a:solidFill>
                <a:schemeClr val="accent2">
                  <a:lumMod val="75000"/>
                </a:schemeClr>
              </a:solidFill>
            </a:endParaRPr>
          </a:p>
        </p:txBody>
      </p:sp>
    </p:spTree>
    <p:extLst>
      <p:ext uri="{BB962C8B-B14F-4D97-AF65-F5344CB8AC3E}">
        <p14:creationId xmlns:p14="http://schemas.microsoft.com/office/powerpoint/2010/main" val="336048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345C-4BFC-D372-6EC8-C6BD1475409B}"/>
              </a:ext>
            </a:extLst>
          </p:cNvPr>
          <p:cNvSpPr>
            <a:spLocks noGrp="1"/>
          </p:cNvSpPr>
          <p:nvPr>
            <p:ph type="title"/>
          </p:nvPr>
        </p:nvSpPr>
        <p:spPr>
          <a:xfrm>
            <a:off x="501535" y="365125"/>
            <a:ext cx="10515600" cy="1325563"/>
          </a:xfrm>
        </p:spPr>
        <p:txBody>
          <a:bodyPr/>
          <a:lstStyle/>
          <a:p>
            <a:r>
              <a:rPr lang="en-GB" dirty="0"/>
              <a:t>S&amp;P 500 log-return and log-return squared</a:t>
            </a:r>
            <a:endParaRPr lang="en-SE" dirty="0"/>
          </a:p>
        </p:txBody>
      </p:sp>
      <p:sp>
        <p:nvSpPr>
          <p:cNvPr id="3" name="Content Placeholder 2">
            <a:extLst>
              <a:ext uri="{FF2B5EF4-FFF2-40B4-BE49-F238E27FC236}">
                <a16:creationId xmlns:a16="http://schemas.microsoft.com/office/drawing/2014/main" id="{5D099611-4E99-231C-5C35-679CBF164FEA}"/>
              </a:ext>
            </a:extLst>
          </p:cNvPr>
          <p:cNvSpPr>
            <a:spLocks noGrp="1"/>
          </p:cNvSpPr>
          <p:nvPr>
            <p:ph idx="1"/>
          </p:nvPr>
        </p:nvSpPr>
        <p:spPr>
          <a:xfrm>
            <a:off x="303416" y="1647099"/>
            <a:ext cx="5548744" cy="4351338"/>
          </a:xfrm>
        </p:spPr>
        <p:txBody>
          <a:bodyPr>
            <a:normAutofit/>
          </a:bodyPr>
          <a:lstStyle/>
          <a:p>
            <a:pPr>
              <a:lnSpc>
                <a:spcPct val="100000"/>
              </a:lnSpc>
            </a:pPr>
            <a:r>
              <a:rPr lang="en-GB" sz="2400" dirty="0"/>
              <a:t>ARMA models are based on the assumption of a constant conditional variance</a:t>
            </a:r>
          </a:p>
          <a:p>
            <a:pPr>
              <a:lnSpc>
                <a:spcPct val="100000"/>
              </a:lnSpc>
            </a:pPr>
            <a:r>
              <a:rPr lang="en-GB" sz="2400" dirty="0"/>
              <a:t>Models such as the autoregressive conditionally heteroscedastic or ARCH were developed to model changes in volatility, (i.e. generalization, GARCH)</a:t>
            </a:r>
          </a:p>
          <a:p>
            <a:pPr>
              <a:lnSpc>
                <a:spcPct val="100000"/>
              </a:lnSpc>
            </a:pPr>
            <a:r>
              <a:rPr lang="en-GB" sz="2400" dirty="0"/>
              <a:t>Mathematical representation</a:t>
            </a:r>
          </a:p>
          <a:p>
            <a:pPr algn="just">
              <a:lnSpc>
                <a:spcPct val="107000"/>
              </a:lnSpc>
              <a:spcAft>
                <a:spcPts val="800"/>
              </a:spcAft>
            </a:pPr>
            <a:endParaRPr lang="en-SE"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pPr>
            <a:endParaRPr lang="en-SE" dirty="0"/>
          </a:p>
        </p:txBody>
      </p:sp>
      <p:pic>
        <p:nvPicPr>
          <p:cNvPr id="4" name="Picture 3">
            <a:extLst>
              <a:ext uri="{FF2B5EF4-FFF2-40B4-BE49-F238E27FC236}">
                <a16:creationId xmlns:a16="http://schemas.microsoft.com/office/drawing/2014/main" id="{1CD1BC27-EEAA-7D4E-E5C5-2F7D11E5A6D2}"/>
              </a:ext>
            </a:extLst>
          </p:cNvPr>
          <p:cNvPicPr>
            <a:picLocks noChangeAspect="1"/>
          </p:cNvPicPr>
          <p:nvPr/>
        </p:nvPicPr>
        <p:blipFill>
          <a:blip r:embed="rId2"/>
          <a:stretch>
            <a:fillRect/>
          </a:stretch>
        </p:blipFill>
        <p:spPr>
          <a:xfrm>
            <a:off x="5807829" y="1414549"/>
            <a:ext cx="5731510" cy="2468793"/>
          </a:xfrm>
          <a:prstGeom prst="rect">
            <a:avLst/>
          </a:prstGeom>
        </p:spPr>
      </p:pic>
      <p:pic>
        <p:nvPicPr>
          <p:cNvPr id="5" name="Picture 4" descr="Chart&#10;&#10;Description automatically generated with medium confidence">
            <a:extLst>
              <a:ext uri="{FF2B5EF4-FFF2-40B4-BE49-F238E27FC236}">
                <a16:creationId xmlns:a16="http://schemas.microsoft.com/office/drawing/2014/main" id="{F602252B-264D-58B9-6838-11FA17DC4FC4}"/>
              </a:ext>
            </a:extLst>
          </p:cNvPr>
          <p:cNvPicPr>
            <a:picLocks noChangeAspect="1"/>
          </p:cNvPicPr>
          <p:nvPr/>
        </p:nvPicPr>
        <p:blipFill>
          <a:blip r:embed="rId3"/>
          <a:stretch>
            <a:fillRect/>
          </a:stretch>
        </p:blipFill>
        <p:spPr>
          <a:xfrm>
            <a:off x="5852160" y="3831080"/>
            <a:ext cx="5730240" cy="2251460"/>
          </a:xfrm>
          <a:prstGeom prst="rect">
            <a:avLst/>
          </a:prstGeom>
        </p:spPr>
      </p:pic>
      <p:sp>
        <p:nvSpPr>
          <p:cNvPr id="7" name="TextBox 6">
            <a:extLst>
              <a:ext uri="{FF2B5EF4-FFF2-40B4-BE49-F238E27FC236}">
                <a16:creationId xmlns:a16="http://schemas.microsoft.com/office/drawing/2014/main" id="{6CA73CEB-53AB-8A20-99F1-EFB1B9197D51}"/>
              </a:ext>
            </a:extLst>
          </p:cNvPr>
          <p:cNvSpPr txBox="1"/>
          <p:nvPr/>
        </p:nvSpPr>
        <p:spPr>
          <a:xfrm>
            <a:off x="6015643" y="6176963"/>
            <a:ext cx="6096000" cy="369332"/>
          </a:xfrm>
          <a:prstGeom prst="rect">
            <a:avLst/>
          </a:prstGeom>
          <a:noFill/>
        </p:spPr>
        <p:txBody>
          <a:bodyPr wrap="square">
            <a:spAutoFit/>
          </a:bodyPr>
          <a:lstStyle/>
          <a:p>
            <a:pPr algn="ctr">
              <a:spcAft>
                <a:spcPts val="1000"/>
              </a:spcAft>
            </a:pPr>
            <a:r>
              <a:rPr lang="en-GB" sz="1800" i="1" dirty="0">
                <a:solidFill>
                  <a:srgbClr val="44546A"/>
                </a:solidFill>
                <a:effectLst/>
                <a:latin typeface="Calibri Light" panose="020F0302020204030204" pitchFamily="34" charset="0"/>
                <a:ea typeface="Calibri" panose="020F0502020204030204" pitchFamily="34" charset="0"/>
                <a:cs typeface="Arial" panose="020B0604020202020204" pitchFamily="34" charset="0"/>
              </a:rPr>
              <a:t>Log return and log return square for S&amp;P 500 from 2015 to 2020</a:t>
            </a:r>
            <a:endParaRPr lang="en-SE" sz="18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C88FB97-AEAA-21B1-0232-1C9E1EDB73B3}"/>
                  </a:ext>
                </a:extLst>
              </p:cNvPr>
              <p:cNvSpPr txBox="1"/>
              <p:nvPr/>
            </p:nvSpPr>
            <p:spPr>
              <a:xfrm>
                <a:off x="575341" y="5056328"/>
                <a:ext cx="3926002" cy="1436547"/>
              </a:xfrm>
              <a:prstGeom prst="rect">
                <a:avLst/>
              </a:prstGeom>
              <a:noFill/>
            </p:spPr>
            <p:txBody>
              <a:bodyPr wrap="square">
                <a:spAutoFit/>
              </a:bodyPr>
              <a:lstStyle/>
              <a:p>
                <a:pPr algn="just">
                  <a:lnSpc>
                    <a:spcPct val="107000"/>
                  </a:lnSpc>
                  <a:spcAft>
                    <a:spcPts val="800"/>
                  </a:spcAft>
                </a:pPr>
                <a14:m>
                  <m:oMathPara xmlns:m="http://schemas.openxmlformats.org/officeDocument/2006/math">
                    <m:oMathParaPr>
                      <m:jc m:val="left"/>
                    </m:oMathParaPr>
                    <m:oMath xmlns:m="http://schemas.openxmlformats.org/officeDocument/2006/math">
                      <m:sSub>
                        <m:sSubPr>
                          <m:ctrlPr>
                            <a:rPr lang="en-SE" sz="1800" i="1" smtClean="0">
                              <a:effectLst/>
                              <a:latin typeface="Cambria Math" panose="02040503050406030204" pitchFamily="18" charset="0"/>
                              <a:ea typeface="Calibri" panose="020F0502020204030204" pitchFamily="34" charset="0"/>
                              <a:cs typeface="Calibri Light" panose="020F0302020204030204" pitchFamily="34" charset="0"/>
                            </a:rPr>
                          </m:ctrlPr>
                        </m:sSubPr>
                        <m:e>
                          <m:r>
                            <a:rPr lang="en-GB" sz="1800" i="1">
                              <a:effectLst/>
                              <a:latin typeface="Cambria Math" panose="02040503050406030204" pitchFamily="18" charset="0"/>
                              <a:ea typeface="Calibri" panose="020F0502020204030204" pitchFamily="34" charset="0"/>
                              <a:cs typeface="Calibri Light" panose="020F0302020204030204" pitchFamily="34" charset="0"/>
                            </a:rPr>
                            <m:t>𝑟</m:t>
                          </m:r>
                        </m:e>
                        <m:sub>
                          <m:r>
                            <a:rPr lang="en-GB" sz="1800" i="1">
                              <a:effectLst/>
                              <a:latin typeface="Cambria Math" panose="02040503050406030204" pitchFamily="18" charset="0"/>
                              <a:ea typeface="Calibri" panose="020F0502020204030204" pitchFamily="34" charset="0"/>
                              <a:cs typeface="Calibri Light" panose="020F0302020204030204" pitchFamily="34" charset="0"/>
                            </a:rPr>
                            <m:t>𝑡</m:t>
                          </m:r>
                        </m:sub>
                      </m:sSub>
                      <m:r>
                        <a:rPr lang="en-GB" sz="1800" i="1">
                          <a:effectLst/>
                          <a:latin typeface="Cambria Math" panose="02040503050406030204" pitchFamily="18" charset="0"/>
                          <a:ea typeface="Calibri" panose="020F0502020204030204" pitchFamily="34" charset="0"/>
                          <a:cs typeface="Calibri Light" panose="020F0302020204030204" pitchFamily="34" charset="0"/>
                        </a:rPr>
                        <m:t>=</m:t>
                      </m:r>
                      <m:sSub>
                        <m:sSubPr>
                          <m:ctrlPr>
                            <a:rPr lang="en-SE" sz="1800" i="1">
                              <a:effectLst/>
                              <a:latin typeface="Cambria Math" panose="02040503050406030204" pitchFamily="18" charset="0"/>
                              <a:ea typeface="Calibri" panose="020F0502020204030204" pitchFamily="34" charset="0"/>
                              <a:cs typeface="Calibri Light" panose="020F0302020204030204" pitchFamily="34" charset="0"/>
                            </a:rPr>
                          </m:ctrlPr>
                        </m:sSubPr>
                        <m:e>
                          <m:r>
                            <a:rPr lang="en-GB" sz="1800" i="1">
                              <a:effectLst/>
                              <a:latin typeface="Cambria Math" panose="02040503050406030204" pitchFamily="18" charset="0"/>
                              <a:ea typeface="Calibri" panose="020F0502020204030204" pitchFamily="34" charset="0"/>
                              <a:cs typeface="Calibri Light" panose="020F0302020204030204" pitchFamily="34" charset="0"/>
                            </a:rPr>
                            <m:t>𝜇</m:t>
                          </m:r>
                          <m:r>
                            <a:rPr lang="en-GB" sz="1800" i="1">
                              <a:effectLst/>
                              <a:latin typeface="Cambria Math" panose="02040503050406030204" pitchFamily="18" charset="0"/>
                              <a:ea typeface="Calibri" panose="020F0502020204030204" pitchFamily="34" charset="0"/>
                              <a:cs typeface="Calibri Light" panose="020F0302020204030204" pitchFamily="34" charset="0"/>
                            </a:rPr>
                            <m:t>+</m:t>
                          </m:r>
                          <m:r>
                            <a:rPr lang="en-GB" sz="1800" i="1">
                              <a:effectLst/>
                              <a:latin typeface="Cambria Math" panose="02040503050406030204" pitchFamily="18" charset="0"/>
                              <a:ea typeface="Calibri" panose="020F0502020204030204" pitchFamily="34" charset="0"/>
                              <a:cs typeface="Calibri Light" panose="020F0302020204030204" pitchFamily="34" charset="0"/>
                            </a:rPr>
                            <m:t>𝜎</m:t>
                          </m:r>
                        </m:e>
                        <m:sub>
                          <m:r>
                            <a:rPr lang="en-GB" sz="1800" i="1">
                              <a:effectLst/>
                              <a:latin typeface="Cambria Math" panose="02040503050406030204" pitchFamily="18" charset="0"/>
                              <a:ea typeface="Calibri" panose="020F0502020204030204" pitchFamily="34" charset="0"/>
                              <a:cs typeface="Calibri Light" panose="020F0302020204030204" pitchFamily="34" charset="0"/>
                            </a:rPr>
                            <m:t>𝑡</m:t>
                          </m:r>
                        </m:sub>
                      </m:sSub>
                      <m:sSub>
                        <m:sSubPr>
                          <m:ctrlPr>
                            <a:rPr lang="en-SE" sz="1800" i="1">
                              <a:effectLst/>
                              <a:latin typeface="Cambria Math" panose="02040503050406030204" pitchFamily="18" charset="0"/>
                              <a:ea typeface="Calibri" panose="020F0502020204030204" pitchFamily="34" charset="0"/>
                              <a:cs typeface="Calibri Light" panose="020F0302020204030204" pitchFamily="34" charset="0"/>
                            </a:rPr>
                          </m:ctrlPr>
                        </m:sSubPr>
                        <m:e>
                          <m:r>
                            <a:rPr lang="en-GB" sz="1800" i="1">
                              <a:effectLst/>
                              <a:latin typeface="Cambria Math" panose="02040503050406030204" pitchFamily="18" charset="0"/>
                              <a:ea typeface="Calibri" panose="020F0502020204030204" pitchFamily="34" charset="0"/>
                              <a:cs typeface="Calibri Light" panose="020F0302020204030204" pitchFamily="34" charset="0"/>
                            </a:rPr>
                            <m:t>𝜖</m:t>
                          </m:r>
                        </m:e>
                        <m:sub>
                          <m:r>
                            <a:rPr lang="en-GB" sz="1800" i="1">
                              <a:effectLst/>
                              <a:latin typeface="Cambria Math" panose="02040503050406030204" pitchFamily="18" charset="0"/>
                              <a:ea typeface="Calibri" panose="020F0502020204030204" pitchFamily="34" charset="0"/>
                              <a:cs typeface="Calibri Light" panose="020F0302020204030204" pitchFamily="34" charset="0"/>
                            </a:rPr>
                            <m:t>𝑡</m:t>
                          </m:r>
                        </m:sub>
                      </m:sSub>
                    </m:oMath>
                  </m:oMathPara>
                </a14:m>
                <a:endParaRPr lang="en-SE"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14:m>
                  <m:oMathPara xmlns:m="http://schemas.openxmlformats.org/officeDocument/2006/math">
                    <m:oMathParaPr>
                      <m:jc m:val="left"/>
                    </m:oMathParaPr>
                    <m:oMath xmlns:m="http://schemas.openxmlformats.org/officeDocument/2006/math">
                      <m:sSubSup>
                        <m:sSubSupPr>
                          <m:ctrlPr>
                            <a:rPr lang="en-SE" sz="1800" i="1">
                              <a:effectLst/>
                              <a:latin typeface="Cambria Math" panose="02040503050406030204" pitchFamily="18" charset="0"/>
                              <a:ea typeface="Calibri" panose="020F0502020204030204" pitchFamily="34" charset="0"/>
                              <a:cs typeface="Calibri Light" panose="020F0302020204030204" pitchFamily="34" charset="0"/>
                            </a:rPr>
                          </m:ctrlPr>
                        </m:sSubSupPr>
                        <m:e>
                          <m:r>
                            <a:rPr lang="en-GB" sz="1800" i="1">
                              <a:effectLst/>
                              <a:latin typeface="Cambria Math" panose="02040503050406030204" pitchFamily="18" charset="0"/>
                              <a:ea typeface="Calibri" panose="020F0502020204030204" pitchFamily="34" charset="0"/>
                              <a:cs typeface="Calibri Light" panose="020F0302020204030204" pitchFamily="34" charset="0"/>
                            </a:rPr>
                            <m:t>𝜎</m:t>
                          </m:r>
                        </m:e>
                        <m:sub>
                          <m:r>
                            <a:rPr lang="en-GB" sz="1800" i="1">
                              <a:effectLst/>
                              <a:latin typeface="Cambria Math" panose="02040503050406030204" pitchFamily="18" charset="0"/>
                              <a:ea typeface="Calibri" panose="020F0502020204030204" pitchFamily="34" charset="0"/>
                              <a:cs typeface="Calibri Light" panose="020F0302020204030204" pitchFamily="34" charset="0"/>
                            </a:rPr>
                            <m:t>𝑡</m:t>
                          </m:r>
                        </m:sub>
                        <m:sup>
                          <m:r>
                            <a:rPr lang="en-GB" sz="1800" i="1">
                              <a:effectLst/>
                              <a:latin typeface="Cambria Math" panose="02040503050406030204" pitchFamily="18" charset="0"/>
                              <a:ea typeface="Calibri" panose="020F0502020204030204" pitchFamily="34" charset="0"/>
                              <a:cs typeface="Calibri Light" panose="020F0302020204030204" pitchFamily="34" charset="0"/>
                            </a:rPr>
                            <m:t>2</m:t>
                          </m:r>
                        </m:sup>
                      </m:sSubSup>
                      <m:r>
                        <a:rPr lang="en-GB" sz="1800" i="1">
                          <a:effectLst/>
                          <a:latin typeface="Cambria Math" panose="02040503050406030204" pitchFamily="18" charset="0"/>
                          <a:ea typeface="Calibri" panose="020F0502020204030204" pitchFamily="34" charset="0"/>
                          <a:cs typeface="Calibri Light" panose="020F0302020204030204" pitchFamily="34" charset="0"/>
                        </a:rPr>
                        <m:t>=</m:t>
                      </m:r>
                      <m:r>
                        <a:rPr lang="en-GB" sz="1800" i="1">
                          <a:effectLst/>
                          <a:latin typeface="Cambria Math" panose="02040503050406030204" pitchFamily="18" charset="0"/>
                          <a:ea typeface="Calibri" panose="020F0502020204030204" pitchFamily="34" charset="0"/>
                          <a:cs typeface="Calibri Light" panose="020F0302020204030204" pitchFamily="34" charset="0"/>
                        </a:rPr>
                        <m:t>𝜔</m:t>
                      </m:r>
                      <m:r>
                        <a:rPr lang="en-GB" sz="1800" i="1">
                          <a:effectLst/>
                          <a:latin typeface="Cambria Math" panose="02040503050406030204" pitchFamily="18" charset="0"/>
                          <a:ea typeface="Calibri" panose="020F0502020204030204" pitchFamily="34" charset="0"/>
                          <a:cs typeface="Calibri Light" panose="020F0302020204030204" pitchFamily="34" charset="0"/>
                        </a:rPr>
                        <m:t>+</m:t>
                      </m:r>
                      <m:nary>
                        <m:naryPr>
                          <m:chr m:val="∑"/>
                          <m:limLoc m:val="undOvr"/>
                          <m:ctrlPr>
                            <a:rPr lang="en-SE" sz="1800" i="1">
                              <a:effectLst/>
                              <a:latin typeface="Cambria Math" panose="02040503050406030204" pitchFamily="18" charset="0"/>
                              <a:ea typeface="Calibri" panose="020F0502020204030204" pitchFamily="34" charset="0"/>
                              <a:cs typeface="Calibri Light" panose="020F0302020204030204" pitchFamily="34" charset="0"/>
                            </a:rPr>
                          </m:ctrlPr>
                        </m:naryPr>
                        <m:sub>
                          <m:r>
                            <a:rPr lang="en-GB" sz="1800" i="1">
                              <a:effectLst/>
                              <a:latin typeface="Cambria Math" panose="02040503050406030204" pitchFamily="18" charset="0"/>
                              <a:ea typeface="Calibri" panose="020F0502020204030204" pitchFamily="34" charset="0"/>
                              <a:cs typeface="Calibri Light" panose="020F0302020204030204" pitchFamily="34" charset="0"/>
                            </a:rPr>
                            <m:t>𝑗</m:t>
                          </m:r>
                          <m:r>
                            <a:rPr lang="en-GB" sz="1800" i="1">
                              <a:effectLst/>
                              <a:latin typeface="Cambria Math" panose="02040503050406030204" pitchFamily="18" charset="0"/>
                              <a:ea typeface="Calibri" panose="020F0502020204030204" pitchFamily="34" charset="0"/>
                              <a:cs typeface="Calibri Light" panose="020F0302020204030204" pitchFamily="34" charset="0"/>
                            </a:rPr>
                            <m:t>=1</m:t>
                          </m:r>
                        </m:sub>
                        <m:sup>
                          <m:r>
                            <a:rPr lang="en-GB" sz="1800" i="1">
                              <a:effectLst/>
                              <a:latin typeface="Cambria Math" panose="02040503050406030204" pitchFamily="18" charset="0"/>
                              <a:ea typeface="Calibri" panose="020F0502020204030204" pitchFamily="34" charset="0"/>
                              <a:cs typeface="Calibri Light" panose="020F0302020204030204" pitchFamily="34" charset="0"/>
                            </a:rPr>
                            <m:t>𝑝</m:t>
                          </m:r>
                        </m:sup>
                        <m:e>
                          <m:sSub>
                            <m:sSubPr>
                              <m:ctrlPr>
                                <a:rPr lang="en-SE" sz="1800" i="1">
                                  <a:effectLst/>
                                  <a:latin typeface="Cambria Math" panose="02040503050406030204" pitchFamily="18" charset="0"/>
                                  <a:ea typeface="Calibri" panose="020F0502020204030204" pitchFamily="34" charset="0"/>
                                  <a:cs typeface="Calibri Light" panose="020F0302020204030204" pitchFamily="34" charset="0"/>
                                </a:rPr>
                              </m:ctrlPr>
                            </m:sSubPr>
                            <m:e>
                              <m:r>
                                <a:rPr lang="en-GB" sz="1800" i="1">
                                  <a:effectLst/>
                                  <a:latin typeface="Cambria Math" panose="02040503050406030204" pitchFamily="18" charset="0"/>
                                  <a:ea typeface="Calibri" panose="020F0502020204030204" pitchFamily="34" charset="0"/>
                                  <a:cs typeface="Calibri Light" panose="020F0302020204030204" pitchFamily="34" charset="0"/>
                                </a:rPr>
                                <m:t>𝛼</m:t>
                              </m:r>
                            </m:e>
                            <m:sub>
                              <m:r>
                                <a:rPr lang="en-GB" sz="1800" i="1">
                                  <a:effectLst/>
                                  <a:latin typeface="Cambria Math" panose="02040503050406030204" pitchFamily="18" charset="0"/>
                                  <a:ea typeface="Calibri" panose="020F0502020204030204" pitchFamily="34" charset="0"/>
                                  <a:cs typeface="Calibri Light" panose="020F0302020204030204" pitchFamily="34" charset="0"/>
                                </a:rPr>
                                <m:t>𝑗</m:t>
                              </m:r>
                            </m:sub>
                          </m:sSub>
                          <m:sSubSup>
                            <m:sSubSupPr>
                              <m:ctrlPr>
                                <a:rPr lang="en-SE" sz="1800" i="1">
                                  <a:effectLst/>
                                  <a:latin typeface="Cambria Math" panose="02040503050406030204" pitchFamily="18" charset="0"/>
                                  <a:ea typeface="Calibri" panose="020F0502020204030204" pitchFamily="34" charset="0"/>
                                  <a:cs typeface="Calibri Light" panose="020F0302020204030204" pitchFamily="34" charset="0"/>
                                </a:rPr>
                              </m:ctrlPr>
                            </m:sSubSupPr>
                            <m:e>
                              <m:r>
                                <a:rPr lang="en-GB" sz="1800" i="1">
                                  <a:effectLst/>
                                  <a:latin typeface="Cambria Math" panose="02040503050406030204" pitchFamily="18" charset="0"/>
                                  <a:ea typeface="Calibri" panose="020F0502020204030204" pitchFamily="34" charset="0"/>
                                  <a:cs typeface="Calibri Light" panose="020F0302020204030204" pitchFamily="34" charset="0"/>
                                </a:rPr>
                                <m:t>𝑟</m:t>
                              </m:r>
                            </m:e>
                            <m:sub>
                              <m:r>
                                <a:rPr lang="en-GB" sz="1800" i="1">
                                  <a:effectLst/>
                                  <a:latin typeface="Cambria Math" panose="02040503050406030204" pitchFamily="18" charset="0"/>
                                  <a:ea typeface="Calibri" panose="020F0502020204030204" pitchFamily="34" charset="0"/>
                                  <a:cs typeface="Calibri Light" panose="020F0302020204030204" pitchFamily="34" charset="0"/>
                                </a:rPr>
                                <m:t>𝑡</m:t>
                              </m:r>
                              <m:r>
                                <a:rPr lang="en-GB" sz="1800" i="1">
                                  <a:effectLst/>
                                  <a:latin typeface="Cambria Math" panose="02040503050406030204" pitchFamily="18" charset="0"/>
                                  <a:ea typeface="Calibri" panose="020F0502020204030204" pitchFamily="34" charset="0"/>
                                  <a:cs typeface="Calibri Light" panose="020F0302020204030204" pitchFamily="34" charset="0"/>
                                </a:rPr>
                                <m:t>−</m:t>
                              </m:r>
                              <m:r>
                                <a:rPr lang="en-GB" sz="1800" i="1">
                                  <a:effectLst/>
                                  <a:latin typeface="Cambria Math" panose="02040503050406030204" pitchFamily="18" charset="0"/>
                                  <a:ea typeface="Calibri" panose="020F0502020204030204" pitchFamily="34" charset="0"/>
                                  <a:cs typeface="Calibri Light" panose="020F0302020204030204" pitchFamily="34" charset="0"/>
                                </a:rPr>
                                <m:t>𝑗</m:t>
                              </m:r>
                            </m:sub>
                            <m:sup>
                              <m:r>
                                <a:rPr lang="en-GB" sz="1800" i="1">
                                  <a:effectLst/>
                                  <a:latin typeface="Cambria Math" panose="02040503050406030204" pitchFamily="18" charset="0"/>
                                  <a:ea typeface="Calibri" panose="020F0502020204030204" pitchFamily="34" charset="0"/>
                                  <a:cs typeface="Calibri Light" panose="020F0302020204030204" pitchFamily="34" charset="0"/>
                                </a:rPr>
                                <m:t>2</m:t>
                              </m:r>
                            </m:sup>
                          </m:sSubSup>
                        </m:e>
                      </m:nary>
                      <m:r>
                        <a:rPr lang="en-GB" sz="1800" i="1">
                          <a:effectLst/>
                          <a:latin typeface="Cambria Math" panose="02040503050406030204" pitchFamily="18" charset="0"/>
                          <a:ea typeface="Calibri" panose="020F0502020204030204" pitchFamily="34" charset="0"/>
                          <a:cs typeface="Calibri Light" panose="020F0302020204030204" pitchFamily="34" charset="0"/>
                        </a:rPr>
                        <m:t>+</m:t>
                      </m:r>
                      <m:nary>
                        <m:naryPr>
                          <m:chr m:val="∑"/>
                          <m:limLoc m:val="undOvr"/>
                          <m:ctrlPr>
                            <a:rPr lang="en-SE" sz="1800" i="1">
                              <a:effectLst/>
                              <a:latin typeface="Cambria Math" panose="02040503050406030204" pitchFamily="18" charset="0"/>
                              <a:ea typeface="Calibri" panose="020F0502020204030204" pitchFamily="34" charset="0"/>
                              <a:cs typeface="Calibri Light" panose="020F0302020204030204" pitchFamily="34" charset="0"/>
                            </a:rPr>
                          </m:ctrlPr>
                        </m:naryPr>
                        <m:sub>
                          <m:r>
                            <a:rPr lang="en-GB" sz="1800" i="1">
                              <a:effectLst/>
                              <a:latin typeface="Cambria Math" panose="02040503050406030204" pitchFamily="18" charset="0"/>
                              <a:ea typeface="Calibri" panose="020F0502020204030204" pitchFamily="34" charset="0"/>
                              <a:cs typeface="Calibri Light" panose="020F0302020204030204" pitchFamily="34" charset="0"/>
                            </a:rPr>
                            <m:t>𝑗</m:t>
                          </m:r>
                          <m:r>
                            <a:rPr lang="en-GB" sz="1800" i="1">
                              <a:effectLst/>
                              <a:latin typeface="Cambria Math" panose="02040503050406030204" pitchFamily="18" charset="0"/>
                              <a:ea typeface="Calibri" panose="020F0502020204030204" pitchFamily="34" charset="0"/>
                              <a:cs typeface="Calibri Light" panose="020F0302020204030204" pitchFamily="34" charset="0"/>
                            </a:rPr>
                            <m:t>=1</m:t>
                          </m:r>
                        </m:sub>
                        <m:sup>
                          <m:r>
                            <a:rPr lang="en-GB" sz="1800" i="1">
                              <a:effectLst/>
                              <a:latin typeface="Cambria Math" panose="02040503050406030204" pitchFamily="18" charset="0"/>
                              <a:ea typeface="Calibri" panose="020F0502020204030204" pitchFamily="34" charset="0"/>
                              <a:cs typeface="Calibri Light" panose="020F0302020204030204" pitchFamily="34" charset="0"/>
                            </a:rPr>
                            <m:t>𝑞</m:t>
                          </m:r>
                        </m:sup>
                        <m:e>
                          <m:sSub>
                            <m:sSubPr>
                              <m:ctrlPr>
                                <a:rPr lang="en-SE" sz="1800" i="1">
                                  <a:effectLst/>
                                  <a:latin typeface="Cambria Math" panose="02040503050406030204" pitchFamily="18" charset="0"/>
                                  <a:ea typeface="Calibri" panose="020F0502020204030204" pitchFamily="34" charset="0"/>
                                  <a:cs typeface="Calibri Light" panose="020F0302020204030204" pitchFamily="34" charset="0"/>
                                </a:rPr>
                              </m:ctrlPr>
                            </m:sSubPr>
                            <m:e>
                              <m:r>
                                <a:rPr lang="en-GB" sz="1800" i="1">
                                  <a:effectLst/>
                                  <a:latin typeface="Cambria Math" panose="02040503050406030204" pitchFamily="18" charset="0"/>
                                  <a:ea typeface="Calibri" panose="020F0502020204030204" pitchFamily="34" charset="0"/>
                                  <a:cs typeface="Calibri Light" panose="020F0302020204030204" pitchFamily="34" charset="0"/>
                                </a:rPr>
                                <m:t>𝛽</m:t>
                              </m:r>
                            </m:e>
                            <m:sub>
                              <m:r>
                                <a:rPr lang="en-GB" sz="1800" i="1">
                                  <a:effectLst/>
                                  <a:latin typeface="Cambria Math" panose="02040503050406030204" pitchFamily="18" charset="0"/>
                                  <a:ea typeface="Calibri" panose="020F0502020204030204" pitchFamily="34" charset="0"/>
                                  <a:cs typeface="Calibri Light" panose="020F0302020204030204" pitchFamily="34" charset="0"/>
                                </a:rPr>
                                <m:t>𝑗</m:t>
                              </m:r>
                            </m:sub>
                          </m:sSub>
                          <m:sSubSup>
                            <m:sSubSupPr>
                              <m:ctrlPr>
                                <a:rPr lang="en-SE" sz="1800" i="1">
                                  <a:effectLst/>
                                  <a:latin typeface="Cambria Math" panose="02040503050406030204" pitchFamily="18" charset="0"/>
                                  <a:ea typeface="Calibri" panose="020F0502020204030204" pitchFamily="34" charset="0"/>
                                  <a:cs typeface="Calibri Light" panose="020F0302020204030204" pitchFamily="34" charset="0"/>
                                </a:rPr>
                              </m:ctrlPr>
                            </m:sSubSupPr>
                            <m:e>
                              <m:r>
                                <a:rPr lang="en-GB" sz="1800" i="1">
                                  <a:effectLst/>
                                  <a:latin typeface="Cambria Math" panose="02040503050406030204" pitchFamily="18" charset="0"/>
                                  <a:ea typeface="Calibri" panose="020F0502020204030204" pitchFamily="34" charset="0"/>
                                  <a:cs typeface="Calibri Light" panose="020F0302020204030204" pitchFamily="34" charset="0"/>
                                </a:rPr>
                                <m:t>𝜎</m:t>
                              </m:r>
                            </m:e>
                            <m:sub>
                              <m:r>
                                <a:rPr lang="en-GB" sz="1800" i="1">
                                  <a:effectLst/>
                                  <a:latin typeface="Cambria Math" panose="02040503050406030204" pitchFamily="18" charset="0"/>
                                  <a:ea typeface="Calibri" panose="020F0502020204030204" pitchFamily="34" charset="0"/>
                                  <a:cs typeface="Calibri Light" panose="020F0302020204030204" pitchFamily="34" charset="0"/>
                                </a:rPr>
                                <m:t>𝑡</m:t>
                              </m:r>
                              <m:r>
                                <a:rPr lang="en-GB" sz="1800" i="1">
                                  <a:effectLst/>
                                  <a:latin typeface="Cambria Math" panose="02040503050406030204" pitchFamily="18" charset="0"/>
                                  <a:ea typeface="Calibri" panose="020F0502020204030204" pitchFamily="34" charset="0"/>
                                  <a:cs typeface="Calibri Light" panose="020F0302020204030204" pitchFamily="34" charset="0"/>
                                </a:rPr>
                                <m:t>−</m:t>
                              </m:r>
                              <m:r>
                                <a:rPr lang="en-GB" sz="1800" i="1">
                                  <a:effectLst/>
                                  <a:latin typeface="Cambria Math" panose="02040503050406030204" pitchFamily="18" charset="0"/>
                                  <a:ea typeface="Calibri" panose="020F0502020204030204" pitchFamily="34" charset="0"/>
                                  <a:cs typeface="Calibri Light" panose="020F0302020204030204" pitchFamily="34" charset="0"/>
                                </a:rPr>
                                <m:t>𝑗</m:t>
                              </m:r>
                            </m:sub>
                            <m:sup>
                              <m:r>
                                <a:rPr lang="en-GB" sz="1800" i="1">
                                  <a:effectLst/>
                                  <a:latin typeface="Cambria Math" panose="02040503050406030204" pitchFamily="18" charset="0"/>
                                  <a:ea typeface="Calibri" panose="020F0502020204030204" pitchFamily="34" charset="0"/>
                                  <a:cs typeface="Calibri Light" panose="020F0302020204030204" pitchFamily="34" charset="0"/>
                                </a:rPr>
                                <m:t>2</m:t>
                              </m:r>
                            </m:sup>
                          </m:sSubSup>
                        </m:e>
                      </m:nary>
                    </m:oMath>
                  </m:oMathPara>
                </a14:m>
                <a:endParaRPr lang="en-SE" dirty="0"/>
              </a:p>
            </p:txBody>
          </p:sp>
        </mc:Choice>
        <mc:Fallback xmlns="">
          <p:sp>
            <p:nvSpPr>
              <p:cNvPr id="9" name="TextBox 8">
                <a:extLst>
                  <a:ext uri="{FF2B5EF4-FFF2-40B4-BE49-F238E27FC236}">
                    <a16:creationId xmlns:a16="http://schemas.microsoft.com/office/drawing/2014/main" id="{6C88FB97-AEAA-21B1-0232-1C9E1EDB73B3}"/>
                  </a:ext>
                </a:extLst>
              </p:cNvPr>
              <p:cNvSpPr txBox="1">
                <a:spLocks noRot="1" noChangeAspect="1" noMove="1" noResize="1" noEditPoints="1" noAdjustHandles="1" noChangeArrowheads="1" noChangeShapeType="1" noTextEdit="1"/>
              </p:cNvSpPr>
              <p:nvPr/>
            </p:nvSpPr>
            <p:spPr>
              <a:xfrm>
                <a:off x="575341" y="5056328"/>
                <a:ext cx="3926002" cy="1436547"/>
              </a:xfrm>
              <a:prstGeom prst="rect">
                <a:avLst/>
              </a:prstGeom>
              <a:blipFill>
                <a:blip r:embed="rId4"/>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08346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40D8-130E-1F3D-85D1-506C2EEF0CE1}"/>
              </a:ext>
            </a:extLst>
          </p:cNvPr>
          <p:cNvSpPr>
            <a:spLocks noGrp="1"/>
          </p:cNvSpPr>
          <p:nvPr>
            <p:ph type="title"/>
          </p:nvPr>
        </p:nvSpPr>
        <p:spPr>
          <a:xfrm>
            <a:off x="482889" y="365124"/>
            <a:ext cx="10515600" cy="1325563"/>
          </a:xfrm>
        </p:spPr>
        <p:txBody>
          <a:bodyPr/>
          <a:lstStyle/>
          <a:p>
            <a:r>
              <a:rPr lang="en-GB" dirty="0"/>
              <a:t>The log-return correlation functions</a:t>
            </a:r>
            <a:endParaRPr lang="en-SE" dirty="0"/>
          </a:p>
        </p:txBody>
      </p:sp>
      <p:sp>
        <p:nvSpPr>
          <p:cNvPr id="3" name="Content Placeholder 2">
            <a:extLst>
              <a:ext uri="{FF2B5EF4-FFF2-40B4-BE49-F238E27FC236}">
                <a16:creationId xmlns:a16="http://schemas.microsoft.com/office/drawing/2014/main" id="{45D92061-893F-A5DA-9106-5F9DEFF41ED5}"/>
              </a:ext>
            </a:extLst>
          </p:cNvPr>
          <p:cNvSpPr>
            <a:spLocks noGrp="1"/>
          </p:cNvSpPr>
          <p:nvPr>
            <p:ph idx="1"/>
          </p:nvPr>
        </p:nvSpPr>
        <p:spPr>
          <a:xfrm>
            <a:off x="482889" y="1825624"/>
            <a:ext cx="4626429" cy="4351338"/>
          </a:xfrm>
        </p:spPr>
        <p:txBody>
          <a:bodyPr/>
          <a:lstStyle/>
          <a:p>
            <a:pPr>
              <a:lnSpc>
                <a:spcPct val="150000"/>
              </a:lnSpc>
            </a:pPr>
            <a:r>
              <a:rPr lang="en-GB" dirty="0"/>
              <a:t>Auto correlation and partial auto correlation for the log-return is shown.</a:t>
            </a:r>
          </a:p>
          <a:p>
            <a:pPr>
              <a:lnSpc>
                <a:spcPct val="150000"/>
              </a:lnSpc>
            </a:pPr>
            <a:r>
              <a:rPr lang="en-GB" dirty="0"/>
              <a:t>ARMA model or white noise?</a:t>
            </a:r>
          </a:p>
        </p:txBody>
      </p:sp>
      <p:pic>
        <p:nvPicPr>
          <p:cNvPr id="4" name="Picture 3">
            <a:extLst>
              <a:ext uri="{FF2B5EF4-FFF2-40B4-BE49-F238E27FC236}">
                <a16:creationId xmlns:a16="http://schemas.microsoft.com/office/drawing/2014/main" id="{82E34F4A-A111-5A27-D0F5-9A3E934E85D0}"/>
              </a:ext>
            </a:extLst>
          </p:cNvPr>
          <p:cNvPicPr>
            <a:picLocks noChangeAspect="1"/>
          </p:cNvPicPr>
          <p:nvPr/>
        </p:nvPicPr>
        <p:blipFill rotWithShape="1">
          <a:blip r:embed="rId2"/>
          <a:srcRect b="10146"/>
          <a:stretch/>
        </p:blipFill>
        <p:spPr bwMode="auto">
          <a:xfrm>
            <a:off x="5740689" y="1690687"/>
            <a:ext cx="5731510" cy="206706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172FBEE2-5F9F-CFF3-F0E8-6EA06886B451}"/>
              </a:ext>
            </a:extLst>
          </p:cNvPr>
          <p:cNvPicPr>
            <a:picLocks noChangeAspect="1"/>
          </p:cNvPicPr>
          <p:nvPr/>
        </p:nvPicPr>
        <p:blipFill rotWithShape="1">
          <a:blip r:embed="rId3"/>
          <a:srcRect b="12318"/>
          <a:stretch/>
        </p:blipFill>
        <p:spPr bwMode="auto">
          <a:xfrm>
            <a:off x="5740689" y="3853995"/>
            <a:ext cx="5730240" cy="21331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860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A103-05F3-B97B-F7D1-80920E2B608E}"/>
              </a:ext>
            </a:extLst>
          </p:cNvPr>
          <p:cNvSpPr>
            <a:spLocks noGrp="1"/>
          </p:cNvSpPr>
          <p:nvPr>
            <p:ph type="title"/>
          </p:nvPr>
        </p:nvSpPr>
        <p:spPr>
          <a:xfrm>
            <a:off x="381000" y="365125"/>
            <a:ext cx="10515600" cy="1325563"/>
          </a:xfrm>
        </p:spPr>
        <p:txBody>
          <a:bodyPr/>
          <a:lstStyle/>
          <a:p>
            <a:r>
              <a:rPr lang="en-GB" dirty="0"/>
              <a:t>The log-return squared correlation functions</a:t>
            </a:r>
            <a:endParaRPr lang="en-SE" dirty="0"/>
          </a:p>
        </p:txBody>
      </p:sp>
      <p:sp>
        <p:nvSpPr>
          <p:cNvPr id="3" name="Content Placeholder 2">
            <a:extLst>
              <a:ext uri="{FF2B5EF4-FFF2-40B4-BE49-F238E27FC236}">
                <a16:creationId xmlns:a16="http://schemas.microsoft.com/office/drawing/2014/main" id="{ED8C4FAE-6402-9F33-B0F2-6BF1C5EC9ACC}"/>
              </a:ext>
            </a:extLst>
          </p:cNvPr>
          <p:cNvSpPr>
            <a:spLocks noGrp="1"/>
          </p:cNvSpPr>
          <p:nvPr>
            <p:ph idx="1"/>
          </p:nvPr>
        </p:nvSpPr>
        <p:spPr>
          <a:xfrm>
            <a:off x="380999" y="1825625"/>
            <a:ext cx="4685607" cy="4351338"/>
          </a:xfrm>
        </p:spPr>
        <p:txBody>
          <a:bodyPr/>
          <a:lstStyle/>
          <a:p>
            <a:pPr>
              <a:lnSpc>
                <a:spcPct val="150000"/>
              </a:lnSpc>
            </a:pPr>
            <a:r>
              <a:rPr lang="en-GB" dirty="0"/>
              <a:t>Auto correlation and partial auto correlation for the log-return is shown.</a:t>
            </a:r>
          </a:p>
          <a:p>
            <a:pPr>
              <a:lnSpc>
                <a:spcPct val="150000"/>
              </a:lnSpc>
            </a:pPr>
            <a:r>
              <a:rPr lang="en-GB" dirty="0"/>
              <a:t>ARMA model or white noise?</a:t>
            </a:r>
          </a:p>
          <a:p>
            <a:endParaRPr lang="en-SE" dirty="0"/>
          </a:p>
        </p:txBody>
      </p:sp>
      <p:pic>
        <p:nvPicPr>
          <p:cNvPr id="4" name="Picture 3">
            <a:extLst>
              <a:ext uri="{FF2B5EF4-FFF2-40B4-BE49-F238E27FC236}">
                <a16:creationId xmlns:a16="http://schemas.microsoft.com/office/drawing/2014/main" id="{BA8F9ADF-399B-B842-258B-DE7371DA6496}"/>
              </a:ext>
            </a:extLst>
          </p:cNvPr>
          <p:cNvPicPr>
            <a:picLocks noChangeAspect="1"/>
          </p:cNvPicPr>
          <p:nvPr/>
        </p:nvPicPr>
        <p:blipFill rotWithShape="1">
          <a:blip r:embed="rId2"/>
          <a:srcRect b="11581"/>
          <a:stretch/>
        </p:blipFill>
        <p:spPr bwMode="auto">
          <a:xfrm>
            <a:off x="5482244" y="1920932"/>
            <a:ext cx="6259483" cy="214597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E7F7580F-6D65-2DDB-296F-1D3AF59DADA3}"/>
              </a:ext>
            </a:extLst>
          </p:cNvPr>
          <p:cNvPicPr>
            <a:picLocks noChangeAspect="1"/>
          </p:cNvPicPr>
          <p:nvPr/>
        </p:nvPicPr>
        <p:blipFill>
          <a:blip r:embed="rId3"/>
          <a:stretch>
            <a:fillRect/>
          </a:stretch>
        </p:blipFill>
        <p:spPr>
          <a:xfrm>
            <a:off x="5466110" y="4169955"/>
            <a:ext cx="6344891" cy="2209074"/>
          </a:xfrm>
          <a:prstGeom prst="rect">
            <a:avLst/>
          </a:prstGeom>
        </p:spPr>
      </p:pic>
    </p:spTree>
    <p:extLst>
      <p:ext uri="{BB962C8B-B14F-4D97-AF65-F5344CB8AC3E}">
        <p14:creationId xmlns:p14="http://schemas.microsoft.com/office/powerpoint/2010/main" val="317326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A33D-19DD-3D1A-A14E-E9BB81EC6779}"/>
              </a:ext>
            </a:extLst>
          </p:cNvPr>
          <p:cNvSpPr>
            <a:spLocks noGrp="1"/>
          </p:cNvSpPr>
          <p:nvPr>
            <p:ph type="title"/>
          </p:nvPr>
        </p:nvSpPr>
        <p:spPr>
          <a:xfrm>
            <a:off x="493222" y="359483"/>
            <a:ext cx="10515600" cy="1325563"/>
          </a:xfrm>
        </p:spPr>
        <p:txBody>
          <a:bodyPr/>
          <a:lstStyle/>
          <a:p>
            <a:r>
              <a:rPr lang="en-GB" dirty="0"/>
              <a:t>Box-</a:t>
            </a:r>
            <a:r>
              <a:rPr lang="en-GB" dirty="0" err="1"/>
              <a:t>Ljung</a:t>
            </a:r>
            <a:r>
              <a:rPr lang="en-GB" dirty="0"/>
              <a:t> test</a:t>
            </a:r>
            <a:endParaRPr lang="en-SE" dirty="0"/>
          </a:p>
        </p:txBody>
      </p:sp>
      <p:graphicFrame>
        <p:nvGraphicFramePr>
          <p:cNvPr id="4" name="Content Placeholder 3">
            <a:extLst>
              <a:ext uri="{FF2B5EF4-FFF2-40B4-BE49-F238E27FC236}">
                <a16:creationId xmlns:a16="http://schemas.microsoft.com/office/drawing/2014/main" id="{A4DF654E-EC3A-F1FA-7C35-76F2289DE51C}"/>
              </a:ext>
            </a:extLst>
          </p:cNvPr>
          <p:cNvGraphicFramePr>
            <a:graphicFrameLocks noGrp="1"/>
          </p:cNvGraphicFramePr>
          <p:nvPr>
            <p:ph idx="1"/>
            <p:extLst>
              <p:ext uri="{D42A27DB-BD31-4B8C-83A1-F6EECF244321}">
                <p14:modId xmlns:p14="http://schemas.microsoft.com/office/powerpoint/2010/main" val="3405667147"/>
              </p:ext>
            </p:extLst>
          </p:nvPr>
        </p:nvGraphicFramePr>
        <p:xfrm>
          <a:off x="6082309" y="1936865"/>
          <a:ext cx="5725160" cy="2562109"/>
        </p:xfrm>
        <a:graphic>
          <a:graphicData uri="http://schemas.openxmlformats.org/drawingml/2006/table">
            <a:tbl>
              <a:tblPr firstRow="1" firstCol="1" bandRow="1">
                <a:tableStyleId>{D7AC3CCA-C797-4891-BE02-D94E43425B78}</a:tableStyleId>
              </a:tblPr>
              <a:tblGrid>
                <a:gridCol w="650999">
                  <a:extLst>
                    <a:ext uri="{9D8B030D-6E8A-4147-A177-3AD203B41FA5}">
                      <a16:colId xmlns:a16="http://schemas.microsoft.com/office/drawing/2014/main" val="2006477694"/>
                    </a:ext>
                  </a:extLst>
                </a:gridCol>
                <a:gridCol w="2635135">
                  <a:extLst>
                    <a:ext uri="{9D8B030D-6E8A-4147-A177-3AD203B41FA5}">
                      <a16:colId xmlns:a16="http://schemas.microsoft.com/office/drawing/2014/main" val="2932649707"/>
                    </a:ext>
                  </a:extLst>
                </a:gridCol>
                <a:gridCol w="2439026">
                  <a:extLst>
                    <a:ext uri="{9D8B030D-6E8A-4147-A177-3AD203B41FA5}">
                      <a16:colId xmlns:a16="http://schemas.microsoft.com/office/drawing/2014/main" val="677471022"/>
                    </a:ext>
                  </a:extLst>
                </a:gridCol>
              </a:tblGrid>
              <a:tr h="569422">
                <a:tc gridSpan="3">
                  <a:txBody>
                    <a:bodyPr/>
                    <a:lstStyle/>
                    <a:p>
                      <a:pPr algn="ctr"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SE" sz="2000" dirty="0">
                          <a:effectLst/>
                        </a:rPr>
                        <a:t>Box-</a:t>
                      </a:r>
                      <a:r>
                        <a:rPr lang="en-SE" sz="2000" dirty="0" err="1">
                          <a:effectLst/>
                        </a:rPr>
                        <a:t>Ljung</a:t>
                      </a:r>
                      <a:r>
                        <a:rPr lang="en-SE" sz="2000" dirty="0">
                          <a:effectLst/>
                        </a:rPr>
                        <a:t> test</a:t>
                      </a:r>
                      <a:endParaRPr lang="en-SE"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en-SE"/>
                    </a:p>
                  </a:txBody>
                  <a:tcPr/>
                </a:tc>
                <a:tc hMerge="1">
                  <a:txBody>
                    <a:bodyPr/>
                    <a:lstStyle/>
                    <a:p>
                      <a:endParaRPr lang="en-SE"/>
                    </a:p>
                  </a:txBody>
                  <a:tcPr/>
                </a:tc>
                <a:extLst>
                  <a:ext uri="{0D108BD9-81ED-4DB2-BD59-A6C34878D82A}">
                    <a16:rowId xmlns:a16="http://schemas.microsoft.com/office/drawing/2014/main" val="1658642627"/>
                  </a:ext>
                </a:extLst>
              </a:tr>
              <a:tr h="486295">
                <a:tc>
                  <a:txBody>
                    <a:bodyPr/>
                    <a:lstStyle/>
                    <a:p>
                      <a:pPr algn="ctr">
                        <a:lnSpc>
                          <a:spcPct val="107000"/>
                        </a:lnSpc>
                        <a:spcAft>
                          <a:spcPts val="800"/>
                        </a:spcAft>
                      </a:pPr>
                      <a:r>
                        <a:rPr lang="en-GB" sz="1100" dirty="0">
                          <a:effectLst/>
                        </a:rPr>
                        <a:t>lag</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dirty="0">
                          <a:effectLst/>
                        </a:rPr>
                        <a:t>Log-return</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a:effectLst/>
                        </a:rPr>
                        <a:t>Log-return squared</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17885214"/>
                  </a:ext>
                </a:extLst>
              </a:tr>
              <a:tr h="376598">
                <a:tc>
                  <a:txBody>
                    <a:bodyPr/>
                    <a:lstStyle/>
                    <a:p>
                      <a:pPr algn="ctr">
                        <a:lnSpc>
                          <a:spcPct val="107000"/>
                        </a:lnSpc>
                        <a:spcAft>
                          <a:spcPts val="800"/>
                        </a:spcAft>
                      </a:pPr>
                      <a:r>
                        <a:rPr lang="en-GB" sz="1100">
                          <a:effectLst/>
                        </a:rPr>
                        <a:t>1</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dirty="0">
                          <a:effectLst/>
                        </a:rPr>
                        <a:t>X-squared = 64.131p-value = 1.11e-15</a:t>
                      </a:r>
                      <a:endParaRPr lang="en-SE" sz="1100" dirty="0">
                        <a:effectLst/>
                        <a:latin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E" sz="1100" dirty="0">
                          <a:effectLst/>
                        </a:rPr>
                        <a:t>X-squared = 371.64 p-value &lt; 2.2e-16</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35419633"/>
                  </a:ext>
                </a:extLst>
              </a:tr>
              <a:tr h="376598">
                <a:tc>
                  <a:txBody>
                    <a:bodyPr/>
                    <a:lstStyle/>
                    <a:p>
                      <a:pPr algn="ctr">
                        <a:lnSpc>
                          <a:spcPct val="107000"/>
                        </a:lnSpc>
                        <a:spcAft>
                          <a:spcPts val="800"/>
                        </a:spcAft>
                      </a:pPr>
                      <a:r>
                        <a:rPr lang="en-GB" sz="1100">
                          <a:effectLst/>
                        </a:rPr>
                        <a:t>2</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dirty="0">
                          <a:effectLst/>
                        </a:rPr>
                        <a:t>X-squared = 89.191p-value &lt; 2.2e-16</a:t>
                      </a:r>
                      <a:endParaRPr lang="en-SE" sz="1100" dirty="0">
                        <a:effectLst/>
                        <a:latin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E" sz="1100" dirty="0">
                          <a:effectLst/>
                        </a:rPr>
                        <a:t>X-squared = 817.53 p-value &lt; 2.2e-16</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54650051"/>
                  </a:ext>
                </a:extLst>
              </a:tr>
              <a:tr h="376598">
                <a:tc>
                  <a:txBody>
                    <a:bodyPr/>
                    <a:lstStyle/>
                    <a:p>
                      <a:pPr algn="ctr">
                        <a:lnSpc>
                          <a:spcPct val="107000"/>
                        </a:lnSpc>
                        <a:spcAft>
                          <a:spcPts val="800"/>
                        </a:spcAft>
                      </a:pPr>
                      <a:r>
                        <a:rPr lang="en-GB" sz="1100">
                          <a:effectLst/>
                        </a:rPr>
                        <a:t>3</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E" sz="1100" dirty="0">
                          <a:effectLst/>
                        </a:rPr>
                        <a:t>X-squared = 89.24 p-value &lt; 2.2e-16</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E" sz="1100" dirty="0">
                          <a:effectLst/>
                        </a:rPr>
                        <a:t>X-squared = 986.19 p-value &lt; 2.2e-16</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26677000"/>
                  </a:ext>
                </a:extLst>
              </a:tr>
              <a:tr h="376598">
                <a:tc>
                  <a:txBody>
                    <a:bodyPr/>
                    <a:lstStyle/>
                    <a:p>
                      <a:pPr algn="ctr">
                        <a:lnSpc>
                          <a:spcPct val="107000"/>
                        </a:lnSpc>
                        <a:spcAft>
                          <a:spcPts val="800"/>
                        </a:spcAft>
                      </a:pPr>
                      <a:r>
                        <a:rPr lang="en-GB" sz="1100">
                          <a:effectLst/>
                        </a:rPr>
                        <a:t>6</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E" sz="1100" dirty="0">
                          <a:effectLst/>
                        </a:rPr>
                        <a:t>X-squared = 144.33 p-value &lt; 2.2e-16</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SE" sz="1100" dirty="0">
                          <a:effectLst/>
                        </a:rPr>
                        <a:t>X-squared = 1519.9 p-value &lt; 2.2e-16</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3405591"/>
                  </a:ext>
                </a:extLst>
              </a:tr>
            </a:tbl>
          </a:graphicData>
        </a:graphic>
      </p:graphicFrame>
      <p:sp>
        <p:nvSpPr>
          <p:cNvPr id="6" name="TextBox 5">
            <a:extLst>
              <a:ext uri="{FF2B5EF4-FFF2-40B4-BE49-F238E27FC236}">
                <a16:creationId xmlns:a16="http://schemas.microsoft.com/office/drawing/2014/main" id="{636CB77D-55EC-5BB6-7F3E-BFC30857CF04}"/>
              </a:ext>
            </a:extLst>
          </p:cNvPr>
          <p:cNvSpPr txBox="1"/>
          <p:nvPr/>
        </p:nvSpPr>
        <p:spPr>
          <a:xfrm>
            <a:off x="6019419" y="4498974"/>
            <a:ext cx="6095306" cy="369332"/>
          </a:xfrm>
          <a:prstGeom prst="rect">
            <a:avLst/>
          </a:prstGeom>
          <a:noFill/>
        </p:spPr>
        <p:txBody>
          <a:bodyPr wrap="square">
            <a:spAutoFit/>
          </a:bodyPr>
          <a:lstStyle/>
          <a:p>
            <a:r>
              <a:rPr lang="en-GB" sz="1800" dirty="0">
                <a:solidFill>
                  <a:schemeClr val="bg1">
                    <a:lumMod val="50000"/>
                  </a:schemeClr>
                </a:solidFill>
                <a:effectLst/>
                <a:latin typeface="Calibri Light" panose="020F0302020204030204" pitchFamily="34" charset="0"/>
                <a:ea typeface="Calibri" panose="020F0502020204030204" pitchFamily="34" charset="0"/>
              </a:rPr>
              <a:t>Box </a:t>
            </a:r>
            <a:r>
              <a:rPr lang="en-GB" sz="1800" dirty="0" err="1">
                <a:solidFill>
                  <a:schemeClr val="bg1">
                    <a:lumMod val="50000"/>
                  </a:schemeClr>
                </a:solidFill>
                <a:effectLst/>
                <a:latin typeface="Calibri Light" panose="020F0302020204030204" pitchFamily="34" charset="0"/>
                <a:ea typeface="Calibri" panose="020F0502020204030204" pitchFamily="34" charset="0"/>
              </a:rPr>
              <a:t>Ljung</a:t>
            </a:r>
            <a:r>
              <a:rPr lang="en-GB" sz="1800" dirty="0">
                <a:solidFill>
                  <a:schemeClr val="bg1">
                    <a:lumMod val="50000"/>
                  </a:schemeClr>
                </a:solidFill>
                <a:effectLst/>
                <a:latin typeface="Calibri Light" panose="020F0302020204030204" pitchFamily="34" charset="0"/>
                <a:ea typeface="Calibri" panose="020F0502020204030204" pitchFamily="34" charset="0"/>
              </a:rPr>
              <a:t> test on return and return squared using different lags.</a:t>
            </a:r>
            <a:endParaRPr lang="en-SE" dirty="0">
              <a:solidFill>
                <a:schemeClr val="bg1">
                  <a:lumMod val="50000"/>
                </a:schemeClr>
              </a:solidFill>
            </a:endParaRPr>
          </a:p>
        </p:txBody>
      </p:sp>
      <p:sp>
        <p:nvSpPr>
          <p:cNvPr id="7" name="Content Placeholder 2">
            <a:extLst>
              <a:ext uri="{FF2B5EF4-FFF2-40B4-BE49-F238E27FC236}">
                <a16:creationId xmlns:a16="http://schemas.microsoft.com/office/drawing/2014/main" id="{B23D35C9-4171-4D24-4DED-D897B9DC9EEE}"/>
              </a:ext>
            </a:extLst>
          </p:cNvPr>
          <p:cNvSpPr txBox="1">
            <a:spLocks/>
          </p:cNvSpPr>
          <p:nvPr/>
        </p:nvSpPr>
        <p:spPr>
          <a:xfrm>
            <a:off x="231370" y="1817312"/>
            <a:ext cx="57251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dirty="0"/>
              <a:t>Box-</a:t>
            </a:r>
            <a:r>
              <a:rPr lang="en-GB" dirty="0" err="1"/>
              <a:t>Ljung</a:t>
            </a:r>
            <a:r>
              <a:rPr lang="en-GB" dirty="0"/>
              <a:t> test is a type of statistical test of whether any of a group of autocorrelations of a time series are different from zero [1]. </a:t>
            </a:r>
          </a:p>
          <a:p>
            <a:endParaRPr lang="en-SE" dirty="0"/>
          </a:p>
        </p:txBody>
      </p:sp>
      <p:sp>
        <p:nvSpPr>
          <p:cNvPr id="9" name="TextBox 8">
            <a:extLst>
              <a:ext uri="{FF2B5EF4-FFF2-40B4-BE49-F238E27FC236}">
                <a16:creationId xmlns:a16="http://schemas.microsoft.com/office/drawing/2014/main" id="{2205AAE4-49F2-0C34-E0F7-131FFC6AC09B}"/>
              </a:ext>
            </a:extLst>
          </p:cNvPr>
          <p:cNvSpPr txBox="1"/>
          <p:nvPr/>
        </p:nvSpPr>
        <p:spPr>
          <a:xfrm>
            <a:off x="3666952" y="6542701"/>
            <a:ext cx="6095306" cy="261610"/>
          </a:xfrm>
          <a:prstGeom prst="rect">
            <a:avLst/>
          </a:prstGeom>
          <a:noFill/>
        </p:spPr>
        <p:txBody>
          <a:bodyPr wrap="square">
            <a:spAutoFit/>
          </a:bodyPr>
          <a:lstStyle/>
          <a:p>
            <a:r>
              <a:rPr lang="en-GB" sz="1100" dirty="0">
                <a:solidFill>
                  <a:schemeClr val="bg1">
                    <a:lumMod val="65000"/>
                  </a:schemeClr>
                </a:solidFill>
              </a:rPr>
              <a:t>[1] https://en.wikipedia.org/wiki/Ljung%E2%80%93Box_test</a:t>
            </a:r>
            <a:endParaRPr lang="en-SE" sz="1100" dirty="0">
              <a:solidFill>
                <a:schemeClr val="bg1">
                  <a:lumMod val="65000"/>
                </a:schemeClr>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48EE4C-36E4-5A96-6955-BF634DB8377C}"/>
                  </a:ext>
                </a:extLst>
              </p:cNvPr>
              <p:cNvSpPr txBox="1"/>
              <p:nvPr/>
            </p:nvSpPr>
            <p:spPr>
              <a:xfrm>
                <a:off x="259912" y="5371944"/>
                <a:ext cx="11519015" cy="923330"/>
              </a:xfrm>
              <a:prstGeom prst="rect">
                <a:avLst/>
              </a:prstGeom>
              <a:noFill/>
            </p:spPr>
            <p:txBody>
              <a:bodyPr wrap="square">
                <a:spAutoFit/>
              </a:bodyPr>
              <a:lstStyle/>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oMath>
                </a14:m>
                <a:r>
                  <a:rPr lang="en-GB" dirty="0"/>
                  <a:t>: The data are independently distributed (i.e. the correlations in the population from which the sample is taken are 0, so that any observed correlations in the data result from randomness of the sampling process) [1].</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𝑎</m:t>
                        </m:r>
                      </m:sub>
                    </m:sSub>
                  </m:oMath>
                </a14:m>
                <a:r>
                  <a:rPr lang="en-GB" dirty="0"/>
                  <a:t>: The data are not independently distributed; they exhibit serial correlation [1].</a:t>
                </a:r>
                <a:endParaRPr lang="en-SE" dirty="0"/>
              </a:p>
            </p:txBody>
          </p:sp>
        </mc:Choice>
        <mc:Fallback xmlns="">
          <p:sp>
            <p:nvSpPr>
              <p:cNvPr id="11" name="TextBox 10">
                <a:extLst>
                  <a:ext uri="{FF2B5EF4-FFF2-40B4-BE49-F238E27FC236}">
                    <a16:creationId xmlns:a16="http://schemas.microsoft.com/office/drawing/2014/main" id="{5E48EE4C-36E4-5A96-6955-BF634DB8377C}"/>
                  </a:ext>
                </a:extLst>
              </p:cNvPr>
              <p:cNvSpPr txBox="1">
                <a:spLocks noRot="1" noChangeAspect="1" noMove="1" noResize="1" noEditPoints="1" noAdjustHandles="1" noChangeArrowheads="1" noChangeShapeType="1" noTextEdit="1"/>
              </p:cNvSpPr>
              <p:nvPr/>
            </p:nvSpPr>
            <p:spPr>
              <a:xfrm>
                <a:off x="259912" y="5371944"/>
                <a:ext cx="11519015" cy="923330"/>
              </a:xfrm>
              <a:prstGeom prst="rect">
                <a:avLst/>
              </a:prstGeom>
              <a:blipFill>
                <a:blip r:embed="rId2"/>
                <a:stretch>
                  <a:fillRect l="-476" t="-3289" b="-9211"/>
                </a:stretch>
              </a:blipFill>
            </p:spPr>
            <p:txBody>
              <a:bodyPr/>
              <a:lstStyle/>
              <a:p>
                <a:r>
                  <a:rPr lang="en-SE">
                    <a:noFill/>
                  </a:rPr>
                  <a:t> </a:t>
                </a:r>
              </a:p>
            </p:txBody>
          </p:sp>
        </mc:Fallback>
      </mc:AlternateContent>
    </p:spTree>
    <p:extLst>
      <p:ext uri="{BB962C8B-B14F-4D97-AF65-F5344CB8AC3E}">
        <p14:creationId xmlns:p14="http://schemas.microsoft.com/office/powerpoint/2010/main" val="361746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363C-54D5-C3A4-17A0-AB8DBF51246E}"/>
              </a:ext>
            </a:extLst>
          </p:cNvPr>
          <p:cNvSpPr>
            <a:spLocks noGrp="1"/>
          </p:cNvSpPr>
          <p:nvPr>
            <p:ph type="title"/>
          </p:nvPr>
        </p:nvSpPr>
        <p:spPr>
          <a:xfrm>
            <a:off x="397625" y="364604"/>
            <a:ext cx="10515600" cy="1325563"/>
          </a:xfrm>
        </p:spPr>
        <p:txBody>
          <a:bodyPr/>
          <a:lstStyle/>
          <a:p>
            <a:r>
              <a:rPr lang="en-GB" dirty="0"/>
              <a:t>Model Selection</a:t>
            </a:r>
            <a:endParaRPr lang="en-SE" dirty="0"/>
          </a:p>
        </p:txBody>
      </p:sp>
      <p:graphicFrame>
        <p:nvGraphicFramePr>
          <p:cNvPr id="4" name="Content Placeholder 3">
            <a:extLst>
              <a:ext uri="{FF2B5EF4-FFF2-40B4-BE49-F238E27FC236}">
                <a16:creationId xmlns:a16="http://schemas.microsoft.com/office/drawing/2014/main" id="{54E30795-C2A6-92AA-36EF-948FE936DDFD}"/>
              </a:ext>
            </a:extLst>
          </p:cNvPr>
          <p:cNvGraphicFramePr>
            <a:graphicFrameLocks noGrp="1"/>
          </p:cNvGraphicFramePr>
          <p:nvPr>
            <p:ph idx="1"/>
            <p:extLst>
              <p:ext uri="{D42A27DB-BD31-4B8C-83A1-F6EECF244321}">
                <p14:modId xmlns:p14="http://schemas.microsoft.com/office/powerpoint/2010/main" val="2854091706"/>
              </p:ext>
            </p:extLst>
          </p:nvPr>
        </p:nvGraphicFramePr>
        <p:xfrm>
          <a:off x="6209376" y="1817833"/>
          <a:ext cx="5725160" cy="3060163"/>
        </p:xfrm>
        <a:graphic>
          <a:graphicData uri="http://schemas.openxmlformats.org/drawingml/2006/table">
            <a:tbl>
              <a:tblPr firstRow="1" firstCol="1" bandRow="1">
                <a:tableStyleId>{D7AC3CCA-C797-4891-BE02-D94E43425B78}</a:tableStyleId>
              </a:tblPr>
              <a:tblGrid>
                <a:gridCol w="1430020">
                  <a:extLst>
                    <a:ext uri="{9D8B030D-6E8A-4147-A177-3AD203B41FA5}">
                      <a16:colId xmlns:a16="http://schemas.microsoft.com/office/drawing/2014/main" val="4173187237"/>
                    </a:ext>
                  </a:extLst>
                </a:gridCol>
                <a:gridCol w="1313411">
                  <a:extLst>
                    <a:ext uri="{9D8B030D-6E8A-4147-A177-3AD203B41FA5}">
                      <a16:colId xmlns:a16="http://schemas.microsoft.com/office/drawing/2014/main" val="4073707612"/>
                    </a:ext>
                  </a:extLst>
                </a:gridCol>
                <a:gridCol w="1101436">
                  <a:extLst>
                    <a:ext uri="{9D8B030D-6E8A-4147-A177-3AD203B41FA5}">
                      <a16:colId xmlns:a16="http://schemas.microsoft.com/office/drawing/2014/main" val="484449666"/>
                    </a:ext>
                  </a:extLst>
                </a:gridCol>
                <a:gridCol w="897774">
                  <a:extLst>
                    <a:ext uri="{9D8B030D-6E8A-4147-A177-3AD203B41FA5}">
                      <a16:colId xmlns:a16="http://schemas.microsoft.com/office/drawing/2014/main" val="3576527837"/>
                    </a:ext>
                  </a:extLst>
                </a:gridCol>
                <a:gridCol w="982519">
                  <a:extLst>
                    <a:ext uri="{9D8B030D-6E8A-4147-A177-3AD203B41FA5}">
                      <a16:colId xmlns:a16="http://schemas.microsoft.com/office/drawing/2014/main" val="3205665886"/>
                    </a:ext>
                  </a:extLst>
                </a:gridCol>
              </a:tblGrid>
              <a:tr h="562002">
                <a:tc>
                  <a:txBody>
                    <a:bodyPr/>
                    <a:lstStyle/>
                    <a:p>
                      <a:pPr algn="ctr">
                        <a:lnSpc>
                          <a:spcPct val="107000"/>
                        </a:lnSpc>
                        <a:spcAft>
                          <a:spcPts val="800"/>
                        </a:spcAft>
                      </a:pPr>
                      <a:r>
                        <a:rPr lang="en-GB" sz="1100" dirty="0">
                          <a:effectLst/>
                        </a:rPr>
                        <a:t>Model</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a:effectLst/>
                        </a:rPr>
                        <a:t>Error distribution</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a:effectLst/>
                        </a:rPr>
                        <a:t>Log-Likelihood</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a:effectLst/>
                        </a:rPr>
                        <a:t>AIC</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a:effectLst/>
                        </a:rPr>
                        <a:t>Coefficient</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47901369"/>
                  </a:ext>
                </a:extLst>
              </a:tr>
              <a:tr h="454805">
                <a:tc>
                  <a:txBody>
                    <a:bodyPr/>
                    <a:lstStyle/>
                    <a:p>
                      <a:pPr algn="ctr">
                        <a:lnSpc>
                          <a:spcPct val="107000"/>
                        </a:lnSpc>
                        <a:spcAft>
                          <a:spcPts val="800"/>
                        </a:spcAft>
                      </a:pPr>
                      <a:r>
                        <a:rPr lang="en-GB" sz="1000" dirty="0">
                          <a:effectLst/>
                        </a:rPr>
                        <a:t>ARMA(0,0), </a:t>
                      </a:r>
                      <a:r>
                        <a:rPr lang="en-GB" sz="1000" dirty="0" err="1">
                          <a:effectLst/>
                        </a:rPr>
                        <a:t>Garch</a:t>
                      </a:r>
                      <a:r>
                        <a:rPr lang="en-GB" sz="1000" dirty="0">
                          <a:effectLst/>
                        </a:rPr>
                        <a:t>(1,0)</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a:effectLst/>
                        </a:rPr>
                        <a:t>normal</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a:effectLst/>
                        </a:rPr>
                        <a:t>4458.822</a:t>
                      </a:r>
                      <a:endParaRPr lang="en-SE" sz="1100">
                        <a:effectLst/>
                        <a:latin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a:effectLst/>
                        </a:rPr>
                        <a:t>-6.538257</a:t>
                      </a:r>
                      <a:endParaRPr lang="en-SE" sz="1100">
                        <a:effectLst/>
                        <a:latin typeface="Calibri" panose="020F0502020204030204" pitchFamily="34" charset="0"/>
                        <a:cs typeface="Arial" panose="020B0604020202020204" pitchFamily="34" charset="0"/>
                      </a:endParaRPr>
                    </a:p>
                  </a:txBody>
                  <a:tcPr marL="68580" marR="68580" marT="0" marB="0" anchor="ctr"/>
                </a:tc>
                <a:tc>
                  <a:txBody>
                    <a:bodyPr/>
                    <a:lstStyle/>
                    <a:p>
                      <a:pPr algn="ctr"/>
                      <a:r>
                        <a:rPr lang="en-GB" sz="1100">
                          <a:effectLst/>
                        </a:rPr>
                        <a:t>significant</a:t>
                      </a:r>
                      <a:endParaRPr lang="en-SE" sz="1100">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74828746"/>
                  </a:ext>
                </a:extLst>
              </a:tr>
              <a:tr h="510839">
                <a:tc>
                  <a:txBody>
                    <a:bodyPr/>
                    <a:lstStyle/>
                    <a:p>
                      <a:pPr algn="ctr">
                        <a:lnSpc>
                          <a:spcPct val="107000"/>
                        </a:lnSpc>
                        <a:spcAft>
                          <a:spcPts val="800"/>
                        </a:spcAft>
                      </a:pPr>
                      <a:r>
                        <a:rPr lang="en-GB" sz="1000" dirty="0">
                          <a:effectLst/>
                        </a:rPr>
                        <a:t>ARMA (0,0), </a:t>
                      </a:r>
                      <a:r>
                        <a:rPr lang="en-GB" sz="1000" dirty="0" err="1">
                          <a:effectLst/>
                        </a:rPr>
                        <a:t>Garch</a:t>
                      </a:r>
                      <a:r>
                        <a:rPr lang="en-GB" sz="1000" dirty="0">
                          <a:effectLst/>
                        </a:rPr>
                        <a:t>(1,1)</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dirty="0">
                          <a:effectLst/>
                        </a:rPr>
                        <a:t>normal</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a:effectLst/>
                        </a:rPr>
                        <a:t>4667.197</a:t>
                      </a:r>
                      <a:endParaRPr lang="en-SE" sz="1100">
                        <a:effectLst/>
                        <a:latin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a:effectLst/>
                        </a:rPr>
                        <a:t>-6.842549</a:t>
                      </a:r>
                      <a:endParaRPr lang="en-SE" sz="1100">
                        <a:effectLst/>
                        <a:latin typeface="Calibri" panose="020F0502020204030204" pitchFamily="34" charset="0"/>
                        <a:cs typeface="Arial" panose="020B0604020202020204" pitchFamily="34" charset="0"/>
                      </a:endParaRPr>
                    </a:p>
                  </a:txBody>
                  <a:tcPr marL="68580" marR="68580" marT="0" marB="0" anchor="ctr"/>
                </a:tc>
                <a:tc>
                  <a:txBody>
                    <a:bodyPr/>
                    <a:lstStyle/>
                    <a:p>
                      <a:pPr algn="ctr"/>
                      <a:r>
                        <a:rPr lang="en-GB" sz="1100">
                          <a:effectLst/>
                        </a:rPr>
                        <a:t>significant</a:t>
                      </a:r>
                      <a:endParaRPr lang="en-SE" sz="1100">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51298768"/>
                  </a:ext>
                </a:extLst>
              </a:tr>
              <a:tr h="510839">
                <a:tc>
                  <a:txBody>
                    <a:bodyPr/>
                    <a:lstStyle/>
                    <a:p>
                      <a:pPr algn="ctr">
                        <a:lnSpc>
                          <a:spcPct val="107000"/>
                        </a:lnSpc>
                        <a:spcAft>
                          <a:spcPts val="800"/>
                        </a:spcAft>
                      </a:pPr>
                      <a:r>
                        <a:rPr lang="en-GB" sz="1000">
                          <a:effectLst/>
                        </a:rPr>
                        <a:t>ARMA (0,0), Garch(1,1)</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a:effectLst/>
                        </a:rPr>
                        <a:t>t-distribution</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dirty="0">
                          <a:effectLst/>
                        </a:rPr>
                        <a:t>4724.502</a:t>
                      </a:r>
                      <a:endParaRPr lang="en-SE" sz="1100" dirty="0">
                        <a:effectLst/>
                        <a:latin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a:effectLst/>
                        </a:rPr>
                        <a:t>-6.925167</a:t>
                      </a:r>
                      <a:endParaRPr lang="en-SE" sz="1100">
                        <a:effectLst/>
                        <a:latin typeface="Calibri" panose="020F0502020204030204" pitchFamily="34" charset="0"/>
                        <a:cs typeface="Arial" panose="020B0604020202020204" pitchFamily="34" charset="0"/>
                      </a:endParaRPr>
                    </a:p>
                  </a:txBody>
                  <a:tcPr marL="68580" marR="68580" marT="0" marB="0" anchor="ctr"/>
                </a:tc>
                <a:tc>
                  <a:txBody>
                    <a:bodyPr/>
                    <a:lstStyle/>
                    <a:p>
                      <a:pPr algn="ctr"/>
                      <a:r>
                        <a:rPr lang="en-GB" sz="1100">
                          <a:effectLst/>
                        </a:rPr>
                        <a:t>significant</a:t>
                      </a:r>
                      <a:endParaRPr lang="en-SE" sz="1100">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26515365"/>
                  </a:ext>
                </a:extLst>
              </a:tr>
              <a:tr h="510839">
                <a:tc>
                  <a:txBody>
                    <a:bodyPr/>
                    <a:lstStyle/>
                    <a:p>
                      <a:pPr algn="ctr">
                        <a:lnSpc>
                          <a:spcPct val="107000"/>
                        </a:lnSpc>
                        <a:spcAft>
                          <a:spcPts val="800"/>
                        </a:spcAft>
                      </a:pPr>
                      <a:r>
                        <a:rPr lang="en-GB" sz="1000">
                          <a:effectLst/>
                        </a:rPr>
                        <a:t>ARMA (1,0), Garch(1,1)</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a:effectLst/>
                        </a:rPr>
                        <a:t>t-distribution</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dirty="0">
                          <a:effectLst/>
                        </a:rPr>
                        <a:t>4729.616</a:t>
                      </a:r>
                      <a:endParaRPr lang="en-SE" sz="1100" dirty="0">
                        <a:effectLst/>
                        <a:latin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dirty="0">
                          <a:effectLst/>
                        </a:rPr>
                        <a:t>-6.931205</a:t>
                      </a:r>
                      <a:endParaRPr lang="en-SE" sz="1100" dirty="0">
                        <a:effectLst/>
                        <a:latin typeface="Calibri" panose="020F0502020204030204" pitchFamily="34" charset="0"/>
                        <a:cs typeface="Arial" panose="020B0604020202020204" pitchFamily="34" charset="0"/>
                      </a:endParaRPr>
                    </a:p>
                  </a:txBody>
                  <a:tcPr marL="68580" marR="68580" marT="0" marB="0" anchor="ctr"/>
                </a:tc>
                <a:tc>
                  <a:txBody>
                    <a:bodyPr/>
                    <a:lstStyle/>
                    <a:p>
                      <a:pPr algn="ctr"/>
                      <a:r>
                        <a:rPr lang="en-GB" sz="1100">
                          <a:effectLst/>
                        </a:rPr>
                        <a:t>significant</a:t>
                      </a:r>
                      <a:endParaRPr lang="en-SE" sz="1100">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44470649"/>
                  </a:ext>
                </a:extLst>
              </a:tr>
              <a:tr h="510839">
                <a:tc>
                  <a:txBody>
                    <a:bodyPr/>
                    <a:lstStyle/>
                    <a:p>
                      <a:pPr algn="ctr">
                        <a:lnSpc>
                          <a:spcPct val="107000"/>
                        </a:lnSpc>
                        <a:spcAft>
                          <a:spcPts val="800"/>
                        </a:spcAft>
                      </a:pPr>
                      <a:r>
                        <a:rPr lang="en-GB" sz="1000">
                          <a:effectLst/>
                        </a:rPr>
                        <a:t>ARMA (1,0), Garch(2,1)</a:t>
                      </a:r>
                      <a:endParaRPr lang="en-SE"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n-GB" sz="1100" dirty="0">
                          <a:effectLst/>
                        </a:rPr>
                        <a:t>t-distribution</a:t>
                      </a:r>
                      <a:endParaRPr lang="en-SE"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a:effectLst/>
                        </a:rPr>
                        <a:t>4729.849 </a:t>
                      </a:r>
                      <a:endParaRPr lang="en-SE" sz="1100">
                        <a:effectLst/>
                        <a:latin typeface="Calibri" panose="020F0502020204030204" pitchFamily="34" charset="0"/>
                        <a:cs typeface="Arial" panose="020B0604020202020204" pitchFamily="34" charset="0"/>
                      </a:endParaRPr>
                    </a:p>
                  </a:txBody>
                  <a:tcPr marL="68580" marR="68580" marT="0" marB="0" anchor="ctr"/>
                </a:tc>
                <a:tc>
                  <a:txBody>
                    <a:bodyPr/>
                    <a:lstStyle/>
                    <a:p>
                      <a:pPr algn="ctr"/>
                      <a:r>
                        <a:rPr lang="en-SE" sz="1100" dirty="0">
                          <a:effectLst/>
                        </a:rPr>
                        <a:t>-6.930080</a:t>
                      </a:r>
                      <a:endParaRPr lang="en-SE" sz="1100" dirty="0">
                        <a:effectLst/>
                        <a:latin typeface="Calibri" panose="020F0502020204030204" pitchFamily="34" charset="0"/>
                        <a:cs typeface="Arial" panose="020B0604020202020204" pitchFamily="34" charset="0"/>
                      </a:endParaRPr>
                    </a:p>
                  </a:txBody>
                  <a:tcPr marL="68580" marR="68580" marT="0" marB="0" anchor="ctr"/>
                </a:tc>
                <a:tc>
                  <a:txBody>
                    <a:bodyPr/>
                    <a:lstStyle/>
                    <a:p>
                      <a:pPr algn="ctr"/>
                      <a:r>
                        <a:rPr lang="en-GB" sz="1100" dirty="0">
                          <a:effectLst/>
                        </a:rPr>
                        <a:t> not significant</a:t>
                      </a:r>
                      <a:endParaRPr lang="en-SE" sz="1100" dirty="0">
                        <a:effectLst/>
                        <a:latin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92677712"/>
                  </a:ext>
                </a:extLst>
              </a:tr>
            </a:tbl>
          </a:graphicData>
        </a:graphic>
      </p:graphicFrame>
      <p:sp>
        <p:nvSpPr>
          <p:cNvPr id="6" name="TextBox 5">
            <a:extLst>
              <a:ext uri="{FF2B5EF4-FFF2-40B4-BE49-F238E27FC236}">
                <a16:creationId xmlns:a16="http://schemas.microsoft.com/office/drawing/2014/main" id="{BF9E13DB-02DC-56DC-05CC-2B3EB11EF700}"/>
              </a:ext>
            </a:extLst>
          </p:cNvPr>
          <p:cNvSpPr txBox="1"/>
          <p:nvPr/>
        </p:nvSpPr>
        <p:spPr>
          <a:xfrm>
            <a:off x="6096694" y="5005141"/>
            <a:ext cx="6095306" cy="646331"/>
          </a:xfrm>
          <a:prstGeom prst="rect">
            <a:avLst/>
          </a:prstGeom>
          <a:noFill/>
        </p:spPr>
        <p:txBody>
          <a:bodyPr wrap="square">
            <a:spAutoFit/>
          </a:bodyPr>
          <a:lstStyle/>
          <a:p>
            <a:r>
              <a:rPr lang="en-GB" dirty="0">
                <a:solidFill>
                  <a:schemeClr val="bg1">
                    <a:lumMod val="50000"/>
                  </a:schemeClr>
                </a:solidFill>
              </a:rPr>
              <a:t>Different ARMA model for the mean and </a:t>
            </a:r>
            <a:r>
              <a:rPr lang="en-GB" dirty="0" err="1">
                <a:solidFill>
                  <a:schemeClr val="bg1">
                    <a:lumMod val="50000"/>
                  </a:schemeClr>
                </a:solidFill>
              </a:rPr>
              <a:t>Garch</a:t>
            </a:r>
            <a:r>
              <a:rPr lang="en-GB" dirty="0">
                <a:solidFill>
                  <a:schemeClr val="bg1">
                    <a:lumMod val="50000"/>
                  </a:schemeClr>
                </a:solidFill>
              </a:rPr>
              <a:t> model for the residual</a:t>
            </a:r>
            <a:endParaRPr lang="en-SE" dirty="0">
              <a:solidFill>
                <a:schemeClr val="bg1">
                  <a:lumMod val="50000"/>
                </a:schemeClr>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DC9F3B15-71D1-88EF-A607-EBC7DD4CECFB}"/>
                  </a:ext>
                </a:extLst>
              </p:cNvPr>
              <p:cNvSpPr txBox="1">
                <a:spLocks/>
              </p:cNvSpPr>
              <p:nvPr/>
            </p:nvSpPr>
            <p:spPr>
              <a:xfrm>
                <a:off x="231370" y="1817312"/>
                <a:ext cx="57251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dirty="0"/>
                  <a:t>Grid search results to get the best model to describe the underlying dynamics of S&amp;P 500.</a:t>
                </a:r>
              </a:p>
              <a:p>
                <a:pPr>
                  <a:lnSpc>
                    <a:spcPct val="150000"/>
                  </a:lnSpc>
                </a:pPr>
                <a:r>
                  <a:rPr lang="en-GB" dirty="0"/>
                  <a:t>Assume an ARMA model for the dynamics of the mean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𝜇</m:t>
                        </m:r>
                      </m:e>
                      <m:sub>
                        <m:r>
                          <a:rPr lang="en-GB" b="0" i="1" smtClean="0">
                            <a:latin typeface="Cambria Math" panose="02040503050406030204" pitchFamily="18" charset="0"/>
                          </a:rPr>
                          <m:t>𝑡</m:t>
                        </m:r>
                      </m:sub>
                    </m:sSub>
                  </m:oMath>
                </a14:m>
                <a:r>
                  <a:rPr lang="en-GB" dirty="0"/>
                  <a:t> and </a:t>
                </a:r>
                <a:r>
                  <a:rPr lang="en-GB" dirty="0" err="1"/>
                  <a:t>Garch</a:t>
                </a:r>
                <a:r>
                  <a:rPr lang="en-GB" dirty="0"/>
                  <a:t> model for the residual, </a:t>
                </a:r>
                <a14:m>
                  <m:oMath xmlns:m="http://schemas.openxmlformats.org/officeDocument/2006/math">
                    <m:sSub>
                      <m:sSubPr>
                        <m:ctrlPr>
                          <a:rPr lang="en-SE" i="1">
                            <a:latin typeface="Cambria Math" panose="02040503050406030204" pitchFamily="18" charset="0"/>
                            <a:ea typeface="Calibri" panose="020F0502020204030204" pitchFamily="34" charset="0"/>
                            <a:cs typeface="Calibri Light" panose="020F0302020204030204" pitchFamily="34" charset="0"/>
                          </a:rPr>
                        </m:ctrlPr>
                      </m:sSubPr>
                      <m:e>
                        <m:r>
                          <a:rPr lang="en-GB" i="1">
                            <a:latin typeface="Cambria Math" panose="02040503050406030204" pitchFamily="18" charset="0"/>
                            <a:ea typeface="Calibri" panose="020F0502020204030204" pitchFamily="34" charset="0"/>
                            <a:cs typeface="Calibri Light" panose="020F0302020204030204" pitchFamily="34" charset="0"/>
                          </a:rPr>
                          <m:t>𝑟</m:t>
                        </m:r>
                      </m:e>
                      <m:sub>
                        <m:r>
                          <a:rPr lang="en-GB" i="1">
                            <a:latin typeface="Cambria Math" panose="02040503050406030204" pitchFamily="18" charset="0"/>
                            <a:ea typeface="Calibri" panose="020F0502020204030204" pitchFamily="34" charset="0"/>
                            <a:cs typeface="Calibri Light" panose="020F0302020204030204" pitchFamily="34" charset="0"/>
                          </a:rPr>
                          <m:t>𝑡</m:t>
                        </m:r>
                      </m:sub>
                    </m:sSub>
                    <m:r>
                      <a:rPr lang="en-GB" b="0" i="1" smtClean="0">
                        <a:latin typeface="Cambria Math" panose="02040503050406030204" pitchFamily="18" charset="0"/>
                        <a:ea typeface="Calibri" panose="020F0502020204030204" pitchFamily="34" charset="0"/>
                        <a:cs typeface="Calibri Light" panose="020F0302020204030204" pitchFamily="34" charset="0"/>
                      </a:rPr>
                      <m:t>−</m:t>
                    </m:r>
                    <m:sSub>
                      <m:sSubPr>
                        <m:ctrlPr>
                          <a:rPr lang="en-SE" i="1">
                            <a:latin typeface="Cambria Math" panose="02040503050406030204" pitchFamily="18" charset="0"/>
                            <a:ea typeface="Calibri" panose="020F0502020204030204" pitchFamily="34" charset="0"/>
                            <a:cs typeface="Calibri Light" panose="020F0302020204030204" pitchFamily="34" charset="0"/>
                          </a:rPr>
                        </m:ctrlPr>
                      </m:sSubPr>
                      <m:e>
                        <m:r>
                          <a:rPr lang="en-GB" i="1">
                            <a:latin typeface="Cambria Math" panose="02040503050406030204" pitchFamily="18" charset="0"/>
                            <a:ea typeface="Calibri" panose="020F0502020204030204" pitchFamily="34" charset="0"/>
                            <a:cs typeface="Calibri Light" panose="020F0302020204030204" pitchFamily="34" charset="0"/>
                          </a:rPr>
                          <m:t>𝜇</m:t>
                        </m:r>
                      </m:e>
                      <m:sub>
                        <m:r>
                          <a:rPr lang="en-GB" i="1">
                            <a:latin typeface="Cambria Math" panose="02040503050406030204" pitchFamily="18" charset="0"/>
                            <a:ea typeface="Calibri" panose="020F0502020204030204" pitchFamily="34" charset="0"/>
                            <a:cs typeface="Calibri Light" panose="020F0302020204030204" pitchFamily="34" charset="0"/>
                          </a:rPr>
                          <m:t>𝑡</m:t>
                        </m:r>
                      </m:sub>
                    </m:sSub>
                  </m:oMath>
                </a14:m>
                <a:endParaRPr lang="en-GB" dirty="0"/>
              </a:p>
              <a:p>
                <a:endParaRPr lang="en-SE" dirty="0"/>
              </a:p>
            </p:txBody>
          </p:sp>
        </mc:Choice>
        <mc:Fallback xmlns="">
          <p:sp>
            <p:nvSpPr>
              <p:cNvPr id="7" name="Content Placeholder 2">
                <a:extLst>
                  <a:ext uri="{FF2B5EF4-FFF2-40B4-BE49-F238E27FC236}">
                    <a16:creationId xmlns:a16="http://schemas.microsoft.com/office/drawing/2014/main" id="{DC9F3B15-71D1-88EF-A607-EBC7DD4CECFB}"/>
                  </a:ext>
                </a:extLst>
              </p:cNvPr>
              <p:cNvSpPr txBox="1">
                <a:spLocks noRot="1" noChangeAspect="1" noMove="1" noResize="1" noEditPoints="1" noAdjustHandles="1" noChangeArrowheads="1" noChangeShapeType="1" noTextEdit="1"/>
              </p:cNvSpPr>
              <p:nvPr/>
            </p:nvSpPr>
            <p:spPr>
              <a:xfrm>
                <a:off x="231370" y="1817312"/>
                <a:ext cx="5725160" cy="4351338"/>
              </a:xfrm>
              <a:prstGeom prst="rect">
                <a:avLst/>
              </a:prstGeom>
              <a:blipFill>
                <a:blip r:embed="rId2"/>
                <a:stretch>
                  <a:fillRect l="-1917"/>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874856F8-A87D-616C-6F29-C529B9C8CF00}"/>
              </a:ext>
            </a:extLst>
          </p:cNvPr>
          <p:cNvPicPr>
            <a:picLocks noChangeAspect="1"/>
          </p:cNvPicPr>
          <p:nvPr/>
        </p:nvPicPr>
        <p:blipFill>
          <a:blip r:embed="rId3"/>
          <a:stretch>
            <a:fillRect/>
          </a:stretch>
        </p:blipFill>
        <p:spPr>
          <a:xfrm>
            <a:off x="6147261" y="1316850"/>
            <a:ext cx="5932510" cy="436890"/>
          </a:xfrm>
          <a:prstGeom prst="rect">
            <a:avLst/>
          </a:prstGeom>
        </p:spPr>
      </p:pic>
      <p:sp>
        <p:nvSpPr>
          <p:cNvPr id="10" name="Rectangle 9">
            <a:extLst>
              <a:ext uri="{FF2B5EF4-FFF2-40B4-BE49-F238E27FC236}">
                <a16:creationId xmlns:a16="http://schemas.microsoft.com/office/drawing/2014/main" id="{8A16FA78-E2C1-AC7E-38DF-BEC750218DE1}"/>
              </a:ext>
            </a:extLst>
          </p:cNvPr>
          <p:cNvSpPr/>
          <p:nvPr/>
        </p:nvSpPr>
        <p:spPr>
          <a:xfrm>
            <a:off x="6096000" y="3803073"/>
            <a:ext cx="5932510" cy="646331"/>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E"/>
          </a:p>
        </p:txBody>
      </p:sp>
    </p:spTree>
    <p:extLst>
      <p:ext uri="{BB962C8B-B14F-4D97-AF65-F5344CB8AC3E}">
        <p14:creationId xmlns:p14="http://schemas.microsoft.com/office/powerpoint/2010/main" val="151570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760</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A closer look at S&amp;P 500 Index using GARCH</vt:lpstr>
      <vt:lpstr>Content</vt:lpstr>
      <vt:lpstr>Motivation</vt:lpstr>
      <vt:lpstr>S&amp;P 500 Price evolution, Yahoo finace</vt:lpstr>
      <vt:lpstr>S&amp;P 500 log-return and log-return squared</vt:lpstr>
      <vt:lpstr>The log-return correlation functions</vt:lpstr>
      <vt:lpstr>The log-return squared correlation functions</vt:lpstr>
      <vt:lpstr>Box-Ljung test</vt:lpstr>
      <vt:lpstr>Model Selection</vt:lpstr>
      <vt:lpstr>Model identification output</vt:lpstr>
      <vt:lpstr>Q-Q Test of the residual</vt:lpstr>
      <vt:lpstr>Model Forecast (Using all the data)</vt:lpstr>
      <vt:lpstr>Model forecast use only half of the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closer look at S&amp;P 500 Index using GARCH</dc:title>
  <dc:creator>Reza Dadfar</dc:creator>
  <cp:lastModifiedBy>Dadfar, Reza</cp:lastModifiedBy>
  <cp:revision>51</cp:revision>
  <dcterms:created xsi:type="dcterms:W3CDTF">2022-05-16T18:40:16Z</dcterms:created>
  <dcterms:modified xsi:type="dcterms:W3CDTF">2022-07-20T15:11:56Z</dcterms:modified>
</cp:coreProperties>
</file>