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2" r:id="rId2"/>
    <p:sldId id="257" r:id="rId3"/>
    <p:sldId id="272" r:id="rId4"/>
    <p:sldId id="274" r:id="rId5"/>
    <p:sldId id="275" r:id="rId6"/>
    <p:sldId id="280" r:id="rId7"/>
    <p:sldId id="270" r:id="rId8"/>
    <p:sldId id="281" r:id="rId9"/>
    <p:sldId id="282" r:id="rId10"/>
    <p:sldId id="283" r:id="rId11"/>
    <p:sldId id="284" r:id="rId12"/>
    <p:sldId id="261"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706" autoAdjust="0"/>
  </p:normalViewPr>
  <p:slideViewPr>
    <p:cSldViewPr snapToGrid="0">
      <p:cViewPr varScale="1">
        <p:scale>
          <a:sx n="98" d="100"/>
          <a:sy n="98" d="100"/>
        </p:scale>
        <p:origin x="84" y="558"/>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7/31/2020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7/31/2020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7/31/2020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7/31/2020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7/31/2020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7/31/2020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7/31/2020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7/31/2020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7/31/2020</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Analysis - Trends of Sports Market in Istanbul and Predicting the Next Trend</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p:txBody>
          <a:bodyPr>
            <a:normAutofit fontScale="92500" lnSpcReduction="10000"/>
          </a:bodyPr>
          <a:lstStyle/>
          <a:p>
            <a:r>
              <a:rPr lang="en-US" dirty="0"/>
              <a:t>Created By: </a:t>
            </a:r>
            <a:r>
              <a:rPr lang="en-US" dirty="0" err="1"/>
              <a:t>resat</a:t>
            </a:r>
            <a:r>
              <a:rPr lang="en-US" dirty="0"/>
              <a:t> Caner Bas</a:t>
            </a:r>
          </a:p>
          <a:p>
            <a:r>
              <a:rPr lang="en-US" dirty="0"/>
              <a:t>Date: 31.07.2020</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Data</a:t>
            </a:r>
          </a:p>
        </p:txBody>
      </p:sp>
      <p:sp>
        <p:nvSpPr>
          <p:cNvPr id="8" name="Rectangle 2">
            <a:extLst>
              <a:ext uri="{FF2B5EF4-FFF2-40B4-BE49-F238E27FC236}">
                <a16:creationId xmlns:a16="http://schemas.microsoft.com/office/drawing/2014/main" id="{2816AC30-54B6-46AF-81E3-9E69D17C3C72}"/>
              </a:ext>
            </a:extLst>
          </p:cNvPr>
          <p:cNvSpPr>
            <a:spLocks noChangeArrowheads="1"/>
          </p:cNvSpPr>
          <p:nvPr/>
        </p:nvSpPr>
        <p:spPr bwMode="auto">
          <a:xfrm>
            <a:off x="3529012" y="21088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A6058E2-2F57-4A37-86DA-ADF7E0B4E486}"/>
              </a:ext>
            </a:extLst>
          </p:cNvPr>
          <p:cNvGraphicFramePr>
            <a:graphicFrameLocks noChangeAspect="1"/>
          </p:cNvGraphicFramePr>
          <p:nvPr>
            <p:extLst>
              <p:ext uri="{D42A27DB-BD31-4B8C-83A1-F6EECF244321}">
                <p14:modId xmlns:p14="http://schemas.microsoft.com/office/powerpoint/2010/main" val="3189322055"/>
              </p:ext>
            </p:extLst>
          </p:nvPr>
        </p:nvGraphicFramePr>
        <p:xfrm>
          <a:off x="1524000" y="1811810"/>
          <a:ext cx="4703304" cy="3527478"/>
        </p:xfrm>
        <a:graphic>
          <a:graphicData uri="http://schemas.openxmlformats.org/presentationml/2006/ole">
            <mc:AlternateContent xmlns:mc="http://schemas.openxmlformats.org/markup-compatibility/2006">
              <mc:Choice xmlns:v="urn:schemas-microsoft-com:vml" Requires="v">
                <p:oleObj spid="_x0000_s1037" r:id="rId3" imgW="6214250" imgH="4665889" progId="Unknown">
                  <p:embed/>
                </p:oleObj>
              </mc:Choice>
              <mc:Fallback>
                <p:oleObj r:id="rId3" imgW="6214250" imgH="4665889" progId="Unknown">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11810"/>
                        <a:ext cx="4703304" cy="3527478"/>
                      </a:xfrm>
                      <a:prstGeom prst="rect">
                        <a:avLst/>
                      </a:prstGeom>
                      <a:noFill/>
                    </p:spPr>
                  </p:pic>
                </p:oleObj>
              </mc:Fallback>
            </mc:AlternateContent>
          </a:graphicData>
        </a:graphic>
      </p:graphicFrame>
      <p:sp>
        <p:nvSpPr>
          <p:cNvPr id="10" name="Rectangle 4">
            <a:extLst>
              <a:ext uri="{FF2B5EF4-FFF2-40B4-BE49-F238E27FC236}">
                <a16:creationId xmlns:a16="http://schemas.microsoft.com/office/drawing/2014/main" id="{2BADADBC-EEE2-406F-996A-40E6C8E76673}"/>
              </a:ext>
            </a:extLst>
          </p:cNvPr>
          <p:cNvSpPr>
            <a:spLocks noChangeArrowheads="1"/>
          </p:cNvSpPr>
          <p:nvPr/>
        </p:nvSpPr>
        <p:spPr bwMode="auto">
          <a:xfrm>
            <a:off x="3376612" y="378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1FEC2F78-5BF0-4FD0-A10A-69B10AF286D7}"/>
              </a:ext>
            </a:extLst>
          </p:cNvPr>
          <p:cNvGraphicFramePr>
            <a:graphicFrameLocks noChangeAspect="1"/>
          </p:cNvGraphicFramePr>
          <p:nvPr>
            <p:extLst>
              <p:ext uri="{D42A27DB-BD31-4B8C-83A1-F6EECF244321}">
                <p14:modId xmlns:p14="http://schemas.microsoft.com/office/powerpoint/2010/main" val="4117554894"/>
              </p:ext>
            </p:extLst>
          </p:nvPr>
        </p:nvGraphicFramePr>
        <p:xfrm>
          <a:off x="7469995" y="1811810"/>
          <a:ext cx="4005234" cy="3437066"/>
        </p:xfrm>
        <a:graphic>
          <a:graphicData uri="http://schemas.openxmlformats.org/presentationml/2006/ole">
            <mc:AlternateContent xmlns:mc="http://schemas.openxmlformats.org/markup-compatibility/2006">
              <mc:Choice xmlns:v="urn:schemas-microsoft-com:vml" Requires="v">
                <p:oleObj spid="_x0000_s1038" r:id="rId5" imgW="5437469" imgH="4665889" progId="Unknown">
                  <p:embed/>
                </p:oleObj>
              </mc:Choice>
              <mc:Fallback>
                <p:oleObj r:id="rId5" imgW="5437469" imgH="4665889" progId="Unknown">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995" y="1811810"/>
                        <a:ext cx="4005234" cy="3437066"/>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4A4D3FCB-0CA0-4F53-A8B9-BA2609275697}"/>
              </a:ext>
            </a:extLst>
          </p:cNvPr>
          <p:cNvSpPr txBox="1"/>
          <p:nvPr/>
        </p:nvSpPr>
        <p:spPr>
          <a:xfrm>
            <a:off x="1523879" y="5632315"/>
            <a:ext cx="4703304" cy="369332"/>
          </a:xfrm>
          <a:prstGeom prst="rect">
            <a:avLst/>
          </a:prstGeom>
          <a:noFill/>
        </p:spPr>
        <p:txBody>
          <a:bodyPr wrap="square" rtlCol="0">
            <a:spAutoFit/>
          </a:bodyPr>
          <a:lstStyle/>
          <a:p>
            <a:pPr algn="ctr"/>
            <a:r>
              <a:rPr lang="en-US" dirty="0"/>
              <a:t>Venue distribution over time</a:t>
            </a:r>
          </a:p>
        </p:txBody>
      </p:sp>
      <p:sp>
        <p:nvSpPr>
          <p:cNvPr id="13" name="TextBox 12">
            <a:extLst>
              <a:ext uri="{FF2B5EF4-FFF2-40B4-BE49-F238E27FC236}">
                <a16:creationId xmlns:a16="http://schemas.microsoft.com/office/drawing/2014/main" id="{FE15965A-5CB4-4268-BC5A-3EA09245C3E0}"/>
              </a:ext>
            </a:extLst>
          </p:cNvPr>
          <p:cNvSpPr txBox="1"/>
          <p:nvPr/>
        </p:nvSpPr>
        <p:spPr>
          <a:xfrm>
            <a:off x="7469995" y="5632315"/>
            <a:ext cx="4005234" cy="369332"/>
          </a:xfrm>
          <a:prstGeom prst="rect">
            <a:avLst/>
          </a:prstGeom>
          <a:noFill/>
        </p:spPr>
        <p:txBody>
          <a:bodyPr wrap="square" rtlCol="0">
            <a:spAutoFit/>
          </a:bodyPr>
          <a:lstStyle/>
          <a:p>
            <a:pPr algn="ctr"/>
            <a:r>
              <a:rPr lang="en-US" dirty="0"/>
              <a:t>Venue rating distribution over time</a:t>
            </a:r>
          </a:p>
        </p:txBody>
      </p:sp>
    </p:spTree>
    <p:extLst>
      <p:ext uri="{BB962C8B-B14F-4D97-AF65-F5344CB8AC3E}">
        <p14:creationId xmlns:p14="http://schemas.microsoft.com/office/powerpoint/2010/main" val="26187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13" y="1683327"/>
            <a:ext cx="3125787" cy="2877260"/>
          </a:xfrm>
        </p:spPr>
        <p:txBody>
          <a:bodyPr anchor="b">
            <a:normAutofit/>
          </a:bodyPr>
          <a:lstStyle/>
          <a:p>
            <a:r>
              <a:rPr lang="en-US" dirty="0"/>
              <a:t>Exploring the Data</a:t>
            </a:r>
          </a:p>
        </p:txBody>
      </p:sp>
      <p:pic>
        <p:nvPicPr>
          <p:cNvPr id="10" name="Picture 9">
            <a:extLst>
              <a:ext uri="{FF2B5EF4-FFF2-40B4-BE49-F238E27FC236}">
                <a16:creationId xmlns:a16="http://schemas.microsoft.com/office/drawing/2014/main" id="{711ACF16-1F47-4086-AA5C-AA91FB1D1637}"/>
              </a:ext>
            </a:extLst>
          </p:cNvPr>
          <p:cNvPicPr/>
          <p:nvPr/>
        </p:nvPicPr>
        <p:blipFill>
          <a:blip r:embed="rId2"/>
          <a:stretch>
            <a:fillRect/>
          </a:stretch>
        </p:blipFill>
        <p:spPr>
          <a:xfrm>
            <a:off x="0" y="877001"/>
            <a:ext cx="8101584" cy="5103997"/>
          </a:xfrm>
          <a:prstGeom prst="rect">
            <a:avLst/>
          </a:prstGeom>
          <a:noFill/>
        </p:spPr>
      </p:pic>
      <p:sp>
        <p:nvSpPr>
          <p:cNvPr id="15" name="Text Placeholder 3">
            <a:extLst>
              <a:ext uri="{FF2B5EF4-FFF2-40B4-BE49-F238E27FC236}">
                <a16:creationId xmlns:a16="http://schemas.microsoft.com/office/drawing/2014/main" id="{D349BFA5-59A5-41AB-852D-77A53404A634}"/>
              </a:ext>
            </a:extLst>
          </p:cNvPr>
          <p:cNvSpPr>
            <a:spLocks noGrp="1"/>
          </p:cNvSpPr>
          <p:nvPr>
            <p:ph type="body" sz="half" idx="2"/>
          </p:nvPr>
        </p:nvSpPr>
        <p:spPr>
          <a:xfrm>
            <a:off x="8532813" y="4591761"/>
            <a:ext cx="3125787" cy="1580440"/>
          </a:xfrm>
        </p:spPr>
        <p:txBody>
          <a:bodyPr>
            <a:normAutofit fontScale="92500"/>
          </a:bodyPr>
          <a:lstStyle/>
          <a:p>
            <a:r>
              <a:rPr lang="en-US" dirty="0"/>
              <a:t>On the halfway, the numbers look identical, however </a:t>
            </a:r>
            <a:r>
              <a:rPr lang="en-US" dirty="0" err="1"/>
              <a:t>Kadikoy</a:t>
            </a:r>
            <a:r>
              <a:rPr lang="en-US" dirty="0"/>
              <a:t> is leading for </a:t>
            </a:r>
            <a:r>
              <a:rPr lang="en-US" b="1" dirty="0"/>
              <a:t>Gym, Track, Track Yoga Studio, Martial Arts Dojo and Pilates Studio</a:t>
            </a:r>
            <a:r>
              <a:rPr lang="en-US" dirty="0"/>
              <a:t> categories whereas Besiktas is leading </a:t>
            </a:r>
            <a:r>
              <a:rPr lang="en-US" b="1" dirty="0"/>
              <a:t>the Gym / Fitness Center, Gymnastic Gym and Gym Pool </a:t>
            </a:r>
            <a:r>
              <a:rPr lang="en-US" dirty="0"/>
              <a:t>categories</a:t>
            </a:r>
          </a:p>
        </p:txBody>
      </p:sp>
    </p:spTree>
    <p:extLst>
      <p:ext uri="{BB962C8B-B14F-4D97-AF65-F5344CB8AC3E}">
        <p14:creationId xmlns:p14="http://schemas.microsoft.com/office/powerpoint/2010/main" val="126172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209207542"/>
              </p:ext>
            </p:extLst>
          </p:nvPr>
        </p:nvGraphicFramePr>
        <p:xfrm>
          <a:off x="6172200" y="1714500"/>
          <a:ext cx="4495800" cy="2308860"/>
        </p:xfrm>
        <a:graphic>
          <a:graphicData uri="http://schemas.openxmlformats.org/drawingml/2006/table">
            <a:tbl>
              <a:tblPr firstRow="1" bandRow="1">
                <a:tableStyleId>{69CF1AB2-1976-4502-BF36-3FF5EA218861}</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577215">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7215">
                <a:tc>
                  <a:txBody>
                    <a:bodyPr/>
                    <a:lstStyle/>
                    <a:p>
                      <a:pPr algn="ctr"/>
                      <a:r>
                        <a:rPr lang="en-US" dirty="0"/>
                        <a:t>Class</a:t>
                      </a:r>
                      <a:r>
                        <a:rPr lang="en-US" baseline="0" dirty="0"/>
                        <a:t> 1</a:t>
                      </a:r>
                      <a:endParaRPr lang="en-US" dirty="0"/>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7215">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7215">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Conclusion</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027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524000" y="2158314"/>
            <a:ext cx="9144000" cy="4013885"/>
          </a:xfrm>
        </p:spPr>
        <p:txBody>
          <a:bodyPr/>
          <a:lstStyle/>
          <a:p>
            <a:r>
              <a:rPr lang="en-US" dirty="0"/>
              <a:t>At first glance, Gyms and Gym fitness center seems to dominate all the regions, however it can’t be neglected the Yoga Studio, Pilates Studio and Martial Art Dojo venues have strong trends. </a:t>
            </a:r>
          </a:p>
          <a:p>
            <a:r>
              <a:rPr lang="en-US" dirty="0"/>
              <a:t>According to the trends, </a:t>
            </a:r>
            <a:r>
              <a:rPr lang="en-US" dirty="0" err="1"/>
              <a:t>Kadıköy</a:t>
            </a:r>
            <a:r>
              <a:rPr lang="en-US" dirty="0"/>
              <a:t> seems one step ahead for those popular categories. It could be a good advice to follow trends in </a:t>
            </a:r>
            <a:r>
              <a:rPr lang="en-US" dirty="0" err="1"/>
              <a:t>Kadıköy</a:t>
            </a:r>
            <a:r>
              <a:rPr lang="en-US" dirty="0"/>
              <a:t> and apply them in other regions to catch the trend. </a:t>
            </a:r>
          </a:p>
          <a:p>
            <a:r>
              <a:rPr lang="en-US" dirty="0"/>
              <a:t>2 different ML methods are applied to reach the best results to predict the most profitable investment out of the dataset.</a:t>
            </a:r>
          </a:p>
        </p:txBody>
      </p:sp>
    </p:spTree>
    <p:extLst>
      <p:ext uri="{BB962C8B-B14F-4D97-AF65-F5344CB8AC3E}">
        <p14:creationId xmlns:p14="http://schemas.microsoft.com/office/powerpoint/2010/main" val="3965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2813" y="1683326"/>
            <a:ext cx="3125787" cy="1745673"/>
          </a:xfrm>
        </p:spPr>
        <p:txBody>
          <a:bodyPr/>
          <a:lstStyle/>
          <a:p>
            <a:r>
              <a:rPr lang="en-US" dirty="0"/>
              <a:t>Clustering</a:t>
            </a:r>
          </a:p>
        </p:txBody>
      </p:sp>
      <p:sp>
        <p:nvSpPr>
          <p:cNvPr id="3" name="Text Placeholder 2"/>
          <p:cNvSpPr>
            <a:spLocks noGrp="1"/>
          </p:cNvSpPr>
          <p:nvPr>
            <p:ph type="body" sz="half" idx="2"/>
          </p:nvPr>
        </p:nvSpPr>
        <p:spPr>
          <a:xfrm>
            <a:off x="8532813" y="3429000"/>
            <a:ext cx="3125787" cy="2743202"/>
          </a:xfrm>
        </p:spPr>
        <p:txBody>
          <a:bodyPr>
            <a:normAutofit/>
          </a:bodyPr>
          <a:lstStyle/>
          <a:p>
            <a:r>
              <a:rPr lang="en-US" dirty="0"/>
              <a:t>Clustering gives a great overview to see where the deviations for categories are. For example, in cluster 6, Yoga Studio is the 2</a:t>
            </a:r>
            <a:r>
              <a:rPr lang="en-US" baseline="30000" dirty="0"/>
              <a:t>nd</a:t>
            </a:r>
            <a:r>
              <a:rPr lang="en-US" dirty="0"/>
              <a:t> most common venue, and it might be good to consider an investment on </a:t>
            </a:r>
            <a:r>
              <a:rPr lang="en-US" dirty="0" err="1"/>
              <a:t>Turkali</a:t>
            </a:r>
            <a:r>
              <a:rPr lang="en-US" dirty="0"/>
              <a:t> </a:t>
            </a:r>
            <a:r>
              <a:rPr lang="en-US" dirty="0" err="1"/>
              <a:t>Mah</a:t>
            </a:r>
            <a:r>
              <a:rPr lang="en-US" dirty="0"/>
              <a:t>. neighborhood. The </a:t>
            </a:r>
            <a:r>
              <a:rPr lang="en-US" i="1" dirty="0"/>
              <a:t>frequency </a:t>
            </a:r>
            <a:r>
              <a:rPr lang="en-US" dirty="0"/>
              <a:t>of the </a:t>
            </a:r>
            <a:r>
              <a:rPr lang="en-US" i="1" dirty="0"/>
              <a:t>Venue Category</a:t>
            </a:r>
            <a:r>
              <a:rPr lang="en-US" dirty="0"/>
              <a:t> is the base of the model.</a:t>
            </a:r>
          </a:p>
          <a:p>
            <a:endParaRPr lang="en-US" dirty="0"/>
          </a:p>
        </p:txBody>
      </p:sp>
      <p:pic>
        <p:nvPicPr>
          <p:cNvPr id="6" name="Picture Placeholder 5">
            <a:extLst>
              <a:ext uri="{FF2B5EF4-FFF2-40B4-BE49-F238E27FC236}">
                <a16:creationId xmlns:a16="http://schemas.microsoft.com/office/drawing/2014/main" id="{9ECB82E3-CFCB-493C-8687-41068487B0B9}"/>
              </a:ext>
            </a:extLst>
          </p:cNvPr>
          <p:cNvPicPr>
            <a:picLocks noGrp="1"/>
          </p:cNvPicPr>
          <p:nvPr>
            <p:ph type="pic" idx="1"/>
          </p:nvPr>
        </p:nvPicPr>
        <p:blipFill>
          <a:blip r:embed="rId2"/>
          <a:srcRect l="7240" r="7240"/>
          <a:stretch>
            <a:fillRect/>
          </a:stretch>
        </p:blipFill>
        <p:spPr>
          <a:prstGeom prst="rect">
            <a:avLst/>
          </a:prstGeom>
        </p:spPr>
      </p:pic>
    </p:spTree>
    <p:extLst>
      <p:ext uri="{BB962C8B-B14F-4D97-AF65-F5344CB8AC3E}">
        <p14:creationId xmlns:p14="http://schemas.microsoft.com/office/powerpoint/2010/main" val="40975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13" y="311286"/>
            <a:ext cx="3125787" cy="924128"/>
          </a:xfrm>
        </p:spPr>
        <p:txBody>
          <a:bodyPr anchor="b">
            <a:normAutofit/>
          </a:bodyPr>
          <a:lstStyle/>
          <a:p>
            <a:r>
              <a:rPr lang="en-US" dirty="0"/>
              <a:t>Exploring the Data</a:t>
            </a:r>
          </a:p>
        </p:txBody>
      </p:sp>
      <p:sp>
        <p:nvSpPr>
          <p:cNvPr id="15" name="Text Placeholder 3">
            <a:extLst>
              <a:ext uri="{FF2B5EF4-FFF2-40B4-BE49-F238E27FC236}">
                <a16:creationId xmlns:a16="http://schemas.microsoft.com/office/drawing/2014/main" id="{D349BFA5-59A5-41AB-852D-77A53404A634}"/>
              </a:ext>
            </a:extLst>
          </p:cNvPr>
          <p:cNvSpPr>
            <a:spLocks noGrp="1"/>
          </p:cNvSpPr>
          <p:nvPr>
            <p:ph type="body" sz="half" idx="2"/>
          </p:nvPr>
        </p:nvSpPr>
        <p:spPr>
          <a:xfrm>
            <a:off x="8532813" y="1235414"/>
            <a:ext cx="3125787" cy="4936787"/>
          </a:xfrm>
        </p:spPr>
        <p:txBody>
          <a:bodyPr>
            <a:normAutofit/>
          </a:bodyPr>
          <a:lstStyle/>
          <a:p>
            <a:r>
              <a:rPr lang="en-US" dirty="0"/>
              <a:t>Decision Tree is created based on following features:</a:t>
            </a:r>
          </a:p>
          <a:p>
            <a:r>
              <a:rPr lang="en-US" b="1" dirty="0"/>
              <a:t>Venue Created </a:t>
            </a:r>
            <a:r>
              <a:rPr lang="en-US" dirty="0"/>
              <a:t>: Date</a:t>
            </a:r>
          </a:p>
          <a:p>
            <a:r>
              <a:rPr lang="en-US" b="1" dirty="0"/>
              <a:t>Neighborhood</a:t>
            </a:r>
            <a:r>
              <a:rPr lang="en-US" dirty="0"/>
              <a:t> : Location</a:t>
            </a:r>
          </a:p>
          <a:p>
            <a:r>
              <a:rPr lang="en-US" dirty="0"/>
              <a:t>Due to the domination of Gym and Gym Fitness Center categories, the accuracy of the Decision Tree is affected. It tends to locate the result in between those two categories.</a:t>
            </a:r>
          </a:p>
          <a:p>
            <a:r>
              <a:rPr lang="en-US" dirty="0"/>
              <a:t>However, it is acceptable with the dataset except those categories. According to the result of the tree, it could be the best to invest on a Pilates Studio in </a:t>
            </a:r>
            <a:r>
              <a:rPr lang="en-US" dirty="0" err="1"/>
              <a:t>Kadikoy</a:t>
            </a:r>
            <a:r>
              <a:rPr lang="en-US" dirty="0"/>
              <a:t> - </a:t>
            </a:r>
            <a:r>
              <a:rPr lang="en-US" dirty="0" err="1"/>
              <a:t>Caddebostan</a:t>
            </a:r>
            <a:r>
              <a:rPr lang="en-US" dirty="0"/>
              <a:t>, in September. Similar predictions can be made using the model.</a:t>
            </a:r>
          </a:p>
        </p:txBody>
      </p:sp>
      <p:pic>
        <p:nvPicPr>
          <p:cNvPr id="5" name="Picture 4">
            <a:extLst>
              <a:ext uri="{FF2B5EF4-FFF2-40B4-BE49-F238E27FC236}">
                <a16:creationId xmlns:a16="http://schemas.microsoft.com/office/drawing/2014/main" id="{0C22EC9C-96FC-4274-90FD-FC28A7A0A0F6}"/>
              </a:ext>
            </a:extLst>
          </p:cNvPr>
          <p:cNvPicPr/>
          <p:nvPr/>
        </p:nvPicPr>
        <p:blipFill>
          <a:blip r:embed="rId2">
            <a:extLst>
              <a:ext uri="{28A0092B-C50C-407E-A947-70E740481C1C}">
                <a14:useLocalDpi xmlns:a14="http://schemas.microsoft.com/office/drawing/2010/main" val="0"/>
              </a:ext>
            </a:extLst>
          </a:blip>
          <a:stretch>
            <a:fillRect/>
          </a:stretch>
        </p:blipFill>
        <p:spPr>
          <a:xfrm>
            <a:off x="0" y="1683327"/>
            <a:ext cx="8101583" cy="4054922"/>
          </a:xfrm>
          <a:prstGeom prst="rect">
            <a:avLst/>
          </a:prstGeom>
        </p:spPr>
      </p:pic>
    </p:spTree>
    <p:extLst>
      <p:ext uri="{BB962C8B-B14F-4D97-AF65-F5344CB8AC3E}">
        <p14:creationId xmlns:p14="http://schemas.microsoft.com/office/powerpoint/2010/main" val="150574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Introduction</a:t>
            </a:r>
          </a:p>
          <a:p>
            <a:r>
              <a:rPr lang="en-US" dirty="0"/>
              <a:t>Exploring the Data</a:t>
            </a:r>
          </a:p>
          <a:p>
            <a:r>
              <a:rPr lang="en-US" dirty="0"/>
              <a:t>Conclusion</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2" name="Text Placeholder 1"/>
          <p:cNvSpPr>
            <a:spLocks noGrp="1"/>
          </p:cNvSpPr>
          <p:nvPr>
            <p:ph type="body" idx="1"/>
          </p:nvPr>
        </p:nvSpPr>
        <p:spPr>
          <a:xfrm>
            <a:off x="1527048" y="1733162"/>
            <a:ext cx="2880195" cy="685800"/>
          </a:xfrm>
        </p:spPr>
        <p:txBody>
          <a:bodyPr/>
          <a:lstStyle/>
          <a:p>
            <a:r>
              <a:rPr lang="en-US" dirty="0"/>
              <a:t>The problem</a:t>
            </a:r>
          </a:p>
        </p:txBody>
      </p:sp>
      <p:sp>
        <p:nvSpPr>
          <p:cNvPr id="3" name="Content Placeholder 2"/>
          <p:cNvSpPr>
            <a:spLocks noGrp="1"/>
          </p:cNvSpPr>
          <p:nvPr>
            <p:ph sz="half" idx="2"/>
          </p:nvPr>
        </p:nvSpPr>
        <p:spPr>
          <a:xfrm>
            <a:off x="1527048" y="2481943"/>
            <a:ext cx="2880195" cy="3690257"/>
          </a:xfrm>
        </p:spPr>
        <p:txBody>
          <a:bodyPr>
            <a:normAutofit fontScale="85000" lnSpcReduction="10000"/>
          </a:bodyPr>
          <a:lstStyle/>
          <a:p>
            <a:r>
              <a:rPr lang="en-US" dirty="0"/>
              <a:t>As a result, many disciplines of sports become more and more popular. However, not all of them become more popular and almost none of them can keep itself as the most preferred one.</a:t>
            </a:r>
          </a:p>
          <a:p>
            <a:r>
              <a:rPr lang="en-US" dirty="0"/>
              <a:t> In this report, you will find an analysis of sports market in Istanbul, more specifically, </a:t>
            </a:r>
            <a:r>
              <a:rPr lang="en-US" dirty="0" err="1"/>
              <a:t>Kadikoy</a:t>
            </a:r>
            <a:r>
              <a:rPr lang="en-US" dirty="0"/>
              <a:t> and Besiktas Towns and a prediction for an upcoming trend if possible.</a:t>
            </a:r>
          </a:p>
          <a:p>
            <a:endParaRPr lang="en-US" dirty="0"/>
          </a:p>
        </p:txBody>
      </p:sp>
      <p:sp>
        <p:nvSpPr>
          <p:cNvPr id="10" name="Text Placeholder 1">
            <a:extLst>
              <a:ext uri="{FF2B5EF4-FFF2-40B4-BE49-F238E27FC236}">
                <a16:creationId xmlns:a16="http://schemas.microsoft.com/office/drawing/2014/main" id="{18441903-F07E-4C55-9478-01337F494C99}"/>
              </a:ext>
            </a:extLst>
          </p:cNvPr>
          <p:cNvSpPr txBox="1">
            <a:spLocks/>
          </p:cNvSpPr>
          <p:nvPr/>
        </p:nvSpPr>
        <p:spPr>
          <a:xfrm>
            <a:off x="4407243" y="1733162"/>
            <a:ext cx="2880195" cy="6858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lumMod val="50000"/>
                </a:schemeClr>
              </a:buClr>
              <a:buSzPct val="100000"/>
              <a:buFont typeface="Arial" pitchFamily="34" charset="0"/>
              <a:buNone/>
              <a:defRPr sz="1800" b="1" kern="1200" cap="all" baseline="0">
                <a:solidFill>
                  <a:schemeClr val="tx1"/>
                </a:solidFill>
                <a:latin typeface="+mj-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9pPr>
          </a:lstStyle>
          <a:p>
            <a:r>
              <a:rPr lang="en-US" dirty="0"/>
              <a:t>The Interest</a:t>
            </a:r>
          </a:p>
        </p:txBody>
      </p:sp>
      <p:sp>
        <p:nvSpPr>
          <p:cNvPr id="11" name="Content Placeholder 2">
            <a:extLst>
              <a:ext uri="{FF2B5EF4-FFF2-40B4-BE49-F238E27FC236}">
                <a16:creationId xmlns:a16="http://schemas.microsoft.com/office/drawing/2014/main" id="{797A4FB9-DF99-4342-8BAB-CA860C90A9B3}"/>
              </a:ext>
            </a:extLst>
          </p:cNvPr>
          <p:cNvSpPr txBox="1">
            <a:spLocks/>
          </p:cNvSpPr>
          <p:nvPr/>
        </p:nvSpPr>
        <p:spPr>
          <a:xfrm>
            <a:off x="4407243" y="2481943"/>
            <a:ext cx="2880195" cy="369025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dirty="0"/>
              <a:t>The results of this report may give a deeper insight to the investors planning to find a business targeting the sports market around the Istanbul and in other regions.</a:t>
            </a:r>
          </a:p>
          <a:p>
            <a:endParaRPr lang="en-US" dirty="0"/>
          </a:p>
        </p:txBody>
      </p:sp>
      <p:sp>
        <p:nvSpPr>
          <p:cNvPr id="12" name="Text Placeholder 1">
            <a:extLst>
              <a:ext uri="{FF2B5EF4-FFF2-40B4-BE49-F238E27FC236}">
                <a16:creationId xmlns:a16="http://schemas.microsoft.com/office/drawing/2014/main" id="{FE790BA9-EEA4-4F5C-AE0C-C7C2DA3463E6}"/>
              </a:ext>
            </a:extLst>
          </p:cNvPr>
          <p:cNvSpPr txBox="1">
            <a:spLocks/>
          </p:cNvSpPr>
          <p:nvPr/>
        </p:nvSpPr>
        <p:spPr>
          <a:xfrm>
            <a:off x="7784757" y="1714881"/>
            <a:ext cx="2880195" cy="6858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lumMod val="50000"/>
                </a:schemeClr>
              </a:buClr>
              <a:buSzPct val="100000"/>
              <a:buFont typeface="Arial" pitchFamily="34" charset="0"/>
              <a:buNone/>
              <a:defRPr sz="1800" b="1" kern="1200" cap="all" baseline="0">
                <a:solidFill>
                  <a:schemeClr val="tx1"/>
                </a:solidFill>
                <a:latin typeface="+mj-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1600" b="1" kern="1200">
                <a:solidFill>
                  <a:schemeClr val="tx1"/>
                </a:solidFill>
                <a:latin typeface="+mn-lt"/>
                <a:ea typeface="+mn-ea"/>
                <a:cs typeface="+mn-cs"/>
              </a:defRPr>
            </a:lvl9pPr>
          </a:lstStyle>
          <a:p>
            <a:r>
              <a:rPr lang="en-US" dirty="0"/>
              <a:t>Data Collection</a:t>
            </a:r>
          </a:p>
        </p:txBody>
      </p:sp>
      <p:sp>
        <p:nvSpPr>
          <p:cNvPr id="13" name="Content Placeholder 2">
            <a:extLst>
              <a:ext uri="{FF2B5EF4-FFF2-40B4-BE49-F238E27FC236}">
                <a16:creationId xmlns:a16="http://schemas.microsoft.com/office/drawing/2014/main" id="{313DA1BE-96E6-4521-87CE-2638C49F6046}"/>
              </a:ext>
            </a:extLst>
          </p:cNvPr>
          <p:cNvSpPr txBox="1">
            <a:spLocks/>
          </p:cNvSpPr>
          <p:nvPr/>
        </p:nvSpPr>
        <p:spPr>
          <a:xfrm>
            <a:off x="7784757" y="2463662"/>
            <a:ext cx="2880195" cy="3690257"/>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dirty="0"/>
              <a:t>The neighborhoods of </a:t>
            </a:r>
            <a:r>
              <a:rPr lang="en-US" b="1" dirty="0" err="1"/>
              <a:t>Kadikoy</a:t>
            </a:r>
            <a:r>
              <a:rPr lang="en-US" dirty="0"/>
              <a:t> and </a:t>
            </a:r>
            <a:r>
              <a:rPr lang="en-US" b="1" dirty="0"/>
              <a:t>Besiktas</a:t>
            </a:r>
            <a:r>
              <a:rPr lang="en-US" dirty="0"/>
              <a:t> are used. The data of this collected from </a:t>
            </a:r>
            <a:r>
              <a:rPr lang="en-US" b="1" dirty="0"/>
              <a:t>Turkish Postal Office Database</a:t>
            </a:r>
          </a:p>
          <a:p>
            <a:r>
              <a:rPr lang="en-US" dirty="0"/>
              <a:t>Longitude and Latitude data related to the neighborhoods are collected via </a:t>
            </a:r>
            <a:r>
              <a:rPr lang="en-US" b="1" dirty="0"/>
              <a:t>Google Geocoding API</a:t>
            </a:r>
          </a:p>
          <a:p>
            <a:r>
              <a:rPr lang="en-US" dirty="0"/>
              <a:t>Venue details are collected via </a:t>
            </a:r>
            <a:r>
              <a:rPr lang="en-US" b="1" dirty="0"/>
              <a:t>Foursquare Places API</a:t>
            </a:r>
          </a:p>
          <a:p>
            <a:r>
              <a:rPr lang="en-US" dirty="0"/>
              <a:t>Venue details are broken into two databases and recorded as </a:t>
            </a:r>
            <a:r>
              <a:rPr lang="en-US" b="1" dirty="0"/>
              <a:t>CSV</a:t>
            </a:r>
          </a:p>
          <a:p>
            <a:endParaRPr lang="en-US" dirty="0"/>
          </a:p>
        </p:txBody>
      </p:sp>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Details</a:t>
            </a:r>
          </a:p>
        </p:txBody>
      </p:sp>
      <p:pic>
        <p:nvPicPr>
          <p:cNvPr id="2" name="Picture 1">
            <a:extLst>
              <a:ext uri="{FF2B5EF4-FFF2-40B4-BE49-F238E27FC236}">
                <a16:creationId xmlns:a16="http://schemas.microsoft.com/office/drawing/2014/main" id="{2BCBC4D1-936C-47BF-9231-D1DE5145814A}"/>
              </a:ext>
            </a:extLst>
          </p:cNvPr>
          <p:cNvPicPr>
            <a:picLocks noChangeAspect="1"/>
          </p:cNvPicPr>
          <p:nvPr/>
        </p:nvPicPr>
        <p:blipFill>
          <a:blip r:embed="rId2"/>
          <a:stretch>
            <a:fillRect/>
          </a:stretch>
        </p:blipFill>
        <p:spPr>
          <a:xfrm>
            <a:off x="3247627" y="1920047"/>
            <a:ext cx="5696745" cy="3858163"/>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Exploring THE DATA</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600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Data</a:t>
            </a:r>
          </a:p>
        </p:txBody>
      </p:sp>
      <p:pic>
        <p:nvPicPr>
          <p:cNvPr id="5" name="Content Placeholder 4">
            <a:extLst>
              <a:ext uri="{FF2B5EF4-FFF2-40B4-BE49-F238E27FC236}">
                <a16:creationId xmlns:a16="http://schemas.microsoft.com/office/drawing/2014/main" id="{F0A0CD6C-23D0-490C-9923-E01310310AC5}"/>
              </a:ext>
            </a:extLst>
          </p:cNvPr>
          <p:cNvPicPr>
            <a:picLocks noGrp="1"/>
          </p:cNvPicPr>
          <p:nvPr>
            <p:ph idx="1"/>
          </p:nvPr>
        </p:nvPicPr>
        <p:blipFill>
          <a:blip r:embed="rId2"/>
          <a:stretch>
            <a:fillRect/>
          </a:stretch>
        </p:blipFill>
        <p:spPr>
          <a:xfrm>
            <a:off x="2755557" y="1954852"/>
            <a:ext cx="9144000" cy="1347689"/>
          </a:xfrm>
          <a:prstGeom prst="rect">
            <a:avLst/>
          </a:prstGeom>
        </p:spPr>
      </p:pic>
      <p:pic>
        <p:nvPicPr>
          <p:cNvPr id="6" name="Picture 5">
            <a:extLst>
              <a:ext uri="{FF2B5EF4-FFF2-40B4-BE49-F238E27FC236}">
                <a16:creationId xmlns:a16="http://schemas.microsoft.com/office/drawing/2014/main" id="{E39E65F0-BA33-4BEA-981B-B7A22BD7508C}"/>
              </a:ext>
            </a:extLst>
          </p:cNvPr>
          <p:cNvPicPr/>
          <p:nvPr/>
        </p:nvPicPr>
        <p:blipFill>
          <a:blip r:embed="rId3"/>
          <a:stretch>
            <a:fillRect/>
          </a:stretch>
        </p:blipFill>
        <p:spPr>
          <a:xfrm>
            <a:off x="326682" y="1954852"/>
            <a:ext cx="2428875" cy="4286250"/>
          </a:xfrm>
          <a:prstGeom prst="rect">
            <a:avLst/>
          </a:prstGeom>
        </p:spPr>
      </p:pic>
      <p:sp>
        <p:nvSpPr>
          <p:cNvPr id="4" name="TextBox 3">
            <a:extLst>
              <a:ext uri="{FF2B5EF4-FFF2-40B4-BE49-F238E27FC236}">
                <a16:creationId xmlns:a16="http://schemas.microsoft.com/office/drawing/2014/main" id="{957061D9-D185-44B5-BF6C-363510CD5EEC}"/>
              </a:ext>
            </a:extLst>
          </p:cNvPr>
          <p:cNvSpPr txBox="1"/>
          <p:nvPr/>
        </p:nvSpPr>
        <p:spPr>
          <a:xfrm>
            <a:off x="2755557" y="3988340"/>
            <a:ext cx="8985728" cy="1754326"/>
          </a:xfrm>
          <a:prstGeom prst="rect">
            <a:avLst/>
          </a:prstGeom>
          <a:noFill/>
        </p:spPr>
        <p:txBody>
          <a:bodyPr wrap="square" rtlCol="0">
            <a:spAutoFit/>
          </a:bodyPr>
          <a:lstStyle/>
          <a:p>
            <a:r>
              <a:rPr lang="en-US" dirty="0"/>
              <a:t>According to the description :</a:t>
            </a:r>
          </a:p>
          <a:p>
            <a:endParaRPr lang="en-US" dirty="0"/>
          </a:p>
          <a:p>
            <a:pPr marL="285750" lvl="0" indent="-285750">
              <a:buFont typeface="Arial" panose="020B0604020202020204" pitchFamily="34" charset="0"/>
              <a:buChar char="•"/>
            </a:pPr>
            <a:r>
              <a:rPr lang="en-US" dirty="0" err="1"/>
              <a:t>Kadikoy</a:t>
            </a:r>
            <a:r>
              <a:rPr lang="en-US" dirty="0"/>
              <a:t> is the town with most venues</a:t>
            </a:r>
          </a:p>
          <a:p>
            <a:pPr marL="285750" lvl="0" indent="-285750">
              <a:buFont typeface="Arial" panose="020B0604020202020204" pitchFamily="34" charset="0"/>
              <a:buChar char="•"/>
            </a:pPr>
            <a:r>
              <a:rPr lang="en-US" dirty="0" err="1"/>
              <a:t>Caddebostan</a:t>
            </a:r>
            <a:r>
              <a:rPr lang="en-US" dirty="0"/>
              <a:t> is the neighborhood with most venues</a:t>
            </a:r>
          </a:p>
          <a:p>
            <a:pPr marL="285750" lvl="0" indent="-285750">
              <a:buFont typeface="Arial" panose="020B0604020202020204" pitchFamily="34" charset="0"/>
              <a:buChar char="•"/>
            </a:pPr>
            <a:r>
              <a:rPr lang="en-US" dirty="0"/>
              <a:t>Gym is the most dominant category (41%)</a:t>
            </a:r>
          </a:p>
          <a:p>
            <a:endParaRPr lang="en-US" dirty="0"/>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13" y="1683327"/>
            <a:ext cx="3125787" cy="2877260"/>
          </a:xfrm>
        </p:spPr>
        <p:txBody>
          <a:bodyPr anchor="b">
            <a:normAutofit/>
          </a:bodyPr>
          <a:lstStyle/>
          <a:p>
            <a:r>
              <a:rPr lang="en-US" dirty="0"/>
              <a:t>Exploring the Data</a:t>
            </a:r>
          </a:p>
        </p:txBody>
      </p:sp>
      <p:pic>
        <p:nvPicPr>
          <p:cNvPr id="10" name="Picture 9">
            <a:extLst>
              <a:ext uri="{FF2B5EF4-FFF2-40B4-BE49-F238E27FC236}">
                <a16:creationId xmlns:a16="http://schemas.microsoft.com/office/drawing/2014/main" id="{183F2F7B-0A39-4455-B824-780D10F9EF10}"/>
              </a:ext>
            </a:extLst>
          </p:cNvPr>
          <p:cNvPicPr/>
          <p:nvPr/>
        </p:nvPicPr>
        <p:blipFill>
          <a:blip r:embed="rId2"/>
          <a:stretch>
            <a:fillRect/>
          </a:stretch>
        </p:blipFill>
        <p:spPr>
          <a:xfrm>
            <a:off x="0" y="127605"/>
            <a:ext cx="8101584" cy="6602789"/>
          </a:xfrm>
          <a:prstGeom prst="rect">
            <a:avLst/>
          </a:prstGeom>
          <a:noFill/>
        </p:spPr>
      </p:pic>
      <p:sp>
        <p:nvSpPr>
          <p:cNvPr id="15" name="Text Placeholder 3">
            <a:extLst>
              <a:ext uri="{FF2B5EF4-FFF2-40B4-BE49-F238E27FC236}">
                <a16:creationId xmlns:a16="http://schemas.microsoft.com/office/drawing/2014/main" id="{DDBD181B-EC80-47AA-8297-2A224E60B2F1}"/>
              </a:ext>
            </a:extLst>
          </p:cNvPr>
          <p:cNvSpPr>
            <a:spLocks noGrp="1"/>
          </p:cNvSpPr>
          <p:nvPr>
            <p:ph type="body" sz="half" idx="2"/>
          </p:nvPr>
        </p:nvSpPr>
        <p:spPr>
          <a:xfrm>
            <a:off x="8532813" y="4591761"/>
            <a:ext cx="3125787" cy="1580440"/>
          </a:xfrm>
        </p:spPr>
        <p:txBody>
          <a:bodyPr/>
          <a:lstStyle/>
          <a:p>
            <a:r>
              <a:rPr lang="en-US" dirty="0"/>
              <a:t>Venues opened in the timeframe in all neighborhoods over time</a:t>
            </a:r>
          </a:p>
        </p:txBody>
      </p:sp>
    </p:spTree>
    <p:extLst>
      <p:ext uri="{BB962C8B-B14F-4D97-AF65-F5344CB8AC3E}">
        <p14:creationId xmlns:p14="http://schemas.microsoft.com/office/powerpoint/2010/main" val="30698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a:t>Exploring the Data</a:t>
            </a:r>
          </a:p>
        </p:txBody>
      </p:sp>
      <p:pic>
        <p:nvPicPr>
          <p:cNvPr id="8" name="Picture 7">
            <a:extLst>
              <a:ext uri="{FF2B5EF4-FFF2-40B4-BE49-F238E27FC236}">
                <a16:creationId xmlns:a16="http://schemas.microsoft.com/office/drawing/2014/main" id="{6A162CA4-D718-4275-9E20-FE3D0E50CE05}"/>
              </a:ext>
            </a:extLst>
          </p:cNvPr>
          <p:cNvPicPr/>
          <p:nvPr/>
        </p:nvPicPr>
        <p:blipFill>
          <a:blip r:embed="rId2"/>
          <a:stretch>
            <a:fillRect/>
          </a:stretch>
        </p:blipFill>
        <p:spPr>
          <a:xfrm>
            <a:off x="1524000" y="1725835"/>
            <a:ext cx="4495800" cy="4439602"/>
          </a:xfrm>
          <a:prstGeom prst="rect">
            <a:avLst/>
          </a:prstGeom>
          <a:noFill/>
        </p:spPr>
      </p:pic>
      <p:pic>
        <p:nvPicPr>
          <p:cNvPr id="9" name="Picture 8">
            <a:extLst>
              <a:ext uri="{FF2B5EF4-FFF2-40B4-BE49-F238E27FC236}">
                <a16:creationId xmlns:a16="http://schemas.microsoft.com/office/drawing/2014/main" id="{AA7357FB-744A-4826-9828-CDF719F7F139}"/>
              </a:ext>
            </a:extLst>
          </p:cNvPr>
          <p:cNvPicPr/>
          <p:nvPr/>
        </p:nvPicPr>
        <p:blipFill>
          <a:blip r:embed="rId3"/>
          <a:stretch>
            <a:fillRect/>
          </a:stretch>
        </p:blipFill>
        <p:spPr>
          <a:xfrm>
            <a:off x="6172200" y="1753934"/>
            <a:ext cx="4495800" cy="4383404"/>
          </a:xfrm>
          <a:prstGeom prst="rect">
            <a:avLst/>
          </a:prstGeom>
          <a:noFill/>
        </p:spPr>
      </p:pic>
    </p:spTree>
    <p:extLst>
      <p:ext uri="{BB962C8B-B14F-4D97-AF65-F5344CB8AC3E}">
        <p14:creationId xmlns:p14="http://schemas.microsoft.com/office/powerpoint/2010/main" val="126407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591</Words>
  <Application>Microsoft Office PowerPoint</Application>
  <PresentationFormat>Widescreen</PresentationFormat>
  <Paragraphs>64</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Health Fitness 16x9</vt:lpstr>
      <vt:lpstr>Unknown</vt:lpstr>
      <vt:lpstr>Data Analysis - Trends of Sports Market in Istanbul and Predicting the Next Trend</vt:lpstr>
      <vt:lpstr>Content</vt:lpstr>
      <vt:lpstr>Introduction</vt:lpstr>
      <vt:lpstr>Introduction</vt:lpstr>
      <vt:lpstr>Database Details</vt:lpstr>
      <vt:lpstr>Exploring THE DATA</vt:lpstr>
      <vt:lpstr>Exploring the Data</vt:lpstr>
      <vt:lpstr>Exploring the Data</vt:lpstr>
      <vt:lpstr>Exploring the Data</vt:lpstr>
      <vt:lpstr>Exploring the Data</vt:lpstr>
      <vt:lpstr>Exploring the Data</vt:lpstr>
      <vt:lpstr>Two content layout with table</vt:lpstr>
      <vt:lpstr>Conclusion</vt:lpstr>
      <vt:lpstr>Conclusion</vt:lpstr>
      <vt:lpstr>Clustering</vt:lpstr>
      <vt:lpstr>Exploring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 Trends of Sports Market in Istanbul and Predicting the Next Trend</dc:title>
  <dc:creator>Reşat Caner Baş</dc:creator>
  <cp:lastModifiedBy>Reşat Caner Baş</cp:lastModifiedBy>
  <cp:revision>5</cp:revision>
  <dcterms:created xsi:type="dcterms:W3CDTF">2020-07-31T11:23:32Z</dcterms:created>
  <dcterms:modified xsi:type="dcterms:W3CDTF">2020-07-31T11:34:38Z</dcterms:modified>
</cp:coreProperties>
</file>