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5" r:id="rId5"/>
    <p:sldId id="259" r:id="rId6"/>
    <p:sldId id="260" r:id="rId7"/>
    <p:sldId id="263" r:id="rId8"/>
    <p:sldId id="261" r:id="rId9"/>
    <p:sldId id="257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0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1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2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4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7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7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5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6F25B-2EB7-4F2E-A375-7E2BED8EDC16}" type="datetimeFigureOut">
              <a:rPr lang="en-US" smtClean="0"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C2066-A0F2-4910-9D45-84308B123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d-gate.com/blog/database-lifecycle-management/post-deploy-scripts" TargetMode="External"/><Relationship Id="rId2" Type="http://schemas.openxmlformats.org/officeDocument/2006/relationships/hyperlink" Target="https://www.red-gate.com/blog/database-lifecycle-management/how-to-build-multiple-database-versions-from-the-same-source-using-sql-compare-filt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red-gate.com/blog/database-lifecycle-management/pre-deploy-migration-scrip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4</a:t>
            </a:r>
          </a:p>
        </p:txBody>
      </p:sp>
    </p:spTree>
    <p:extLst>
      <p:ext uri="{BB962C8B-B14F-4D97-AF65-F5344CB8AC3E}">
        <p14:creationId xmlns:p14="http://schemas.microsoft.com/office/powerpoint/2010/main" val="101277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Disparate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Yates, DLM Consultants offers guidance</a:t>
            </a:r>
          </a:p>
          <a:p>
            <a:pPr lvl="1"/>
            <a:r>
              <a:rPr lang="en-US" dirty="0"/>
              <a:t>Part 1 – Managing objects for different versions - </a:t>
            </a:r>
            <a:r>
              <a:rPr lang="en-US" dirty="0">
                <a:hlinkClick r:id="rId2"/>
              </a:rPr>
              <a:t>https://www.red-gate.com/blog/database-lifecycle-management/how-to-build-multiple-database-versions-from-the-same-source-using-sql-compare-filters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Part 2 – Post-deploy scripts - </a:t>
            </a:r>
            <a:r>
              <a:rPr lang="en-US" dirty="0">
                <a:hlinkClick r:id="rId3"/>
              </a:rPr>
              <a:t>http://www.red-gate.com/blog/database-lifecycle-management/post-deploy-scripts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Part 3 – Pre-deploy migration scripts - </a:t>
            </a:r>
            <a:r>
              <a:rPr lang="en-US" dirty="0">
                <a:hlinkClick r:id="rId4"/>
              </a:rPr>
              <a:t>http://www.red-gate.com/blog/database-lifecycle-management/pre-deploy-migration-scripts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571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40" y="2777455"/>
            <a:ext cx="913554" cy="1229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94" y="4475264"/>
            <a:ext cx="814449" cy="81444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 rot="2740635">
            <a:off x="3158334" y="1708689"/>
            <a:ext cx="2540975" cy="897623"/>
            <a:chOff x="2942764" y="3369296"/>
            <a:chExt cx="2540975" cy="8976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2942764" y="4065941"/>
              <a:ext cx="2293727" cy="20097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5048674" y="3369296"/>
              <a:ext cx="435065" cy="643896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1534276" y="542852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Objects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569" y="1343052"/>
            <a:ext cx="814449" cy="814449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616784">
            <a:off x="6828031" y="2375234"/>
            <a:ext cx="2540975" cy="897623"/>
            <a:chOff x="9941620" y="1028310"/>
            <a:chExt cx="2540975" cy="8976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9941620" y="1724955"/>
              <a:ext cx="2293727" cy="20097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12047530" y="1028310"/>
              <a:ext cx="435065" cy="64389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9107202" y="2267760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Objects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958214" y="3601284"/>
            <a:ext cx="2540975" cy="897623"/>
            <a:chOff x="2942764" y="3369296"/>
            <a:chExt cx="2540975" cy="8976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2942764" y="4065941"/>
              <a:ext cx="2293727" cy="20097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5048674" y="3369296"/>
              <a:ext cx="435065" cy="643896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3" y="1441704"/>
            <a:ext cx="814449" cy="81444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05777" y="2368834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Lookup Data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884" y="4501397"/>
            <a:ext cx="814449" cy="81444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01358" y="542852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Lookup Data</a:t>
            </a:r>
          </a:p>
        </p:txBody>
      </p:sp>
      <p:grpSp>
        <p:nvGrpSpPr>
          <p:cNvPr id="22" name="Group 21"/>
          <p:cNvGrpSpPr/>
          <p:nvPr/>
        </p:nvGrpSpPr>
        <p:grpSpPr>
          <a:xfrm rot="13199926">
            <a:off x="6574964" y="4026453"/>
            <a:ext cx="2540975" cy="897623"/>
            <a:chOff x="2942764" y="3369296"/>
            <a:chExt cx="2540975" cy="89762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306065" flipV="1">
              <a:off x="2942764" y="4065941"/>
              <a:ext cx="2293727" cy="20097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0169557">
              <a:off x="5048674" y="3369296"/>
              <a:ext cx="435065" cy="643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Dark Launching</a:t>
            </a:r>
          </a:p>
          <a:p>
            <a:pPr lvl="1"/>
            <a:r>
              <a:rPr lang="en-US" dirty="0"/>
              <a:t>Adding objects to the database that aren’t used by the application</a:t>
            </a:r>
          </a:p>
          <a:p>
            <a:pPr lvl="1"/>
            <a:r>
              <a:rPr lang="en-US" dirty="0"/>
              <a:t>These changes don’t disturb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1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Launching for tables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1962944"/>
            <a:ext cx="6210300" cy="4076700"/>
          </a:xfrm>
        </p:spPr>
      </p:pic>
    </p:spTree>
    <p:extLst>
      <p:ext uri="{BB962C8B-B14F-4D97-AF65-F5344CB8AC3E}">
        <p14:creationId xmlns:p14="http://schemas.microsoft.com/office/powerpoint/2010/main" val="407435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depending on column order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280" y="2633434"/>
            <a:ext cx="3182218" cy="27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Your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Monitoring provides feedback (one of the three ways)</a:t>
            </a:r>
          </a:p>
          <a:p>
            <a:r>
              <a:rPr lang="en-US" dirty="0"/>
              <a:t>Gather metrics on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Business counters</a:t>
            </a:r>
          </a:p>
          <a:p>
            <a:pPr lvl="1"/>
            <a:r>
              <a:rPr lang="en-US" dirty="0"/>
              <a:t>Object usage (essentially feature usage)</a:t>
            </a:r>
          </a:p>
          <a:p>
            <a:r>
              <a:rPr lang="en-US" dirty="0"/>
              <a:t>Ensure deployment timestamps are captured in your monitoring tool</a:t>
            </a:r>
          </a:p>
          <a:p>
            <a:r>
              <a:rPr lang="en-US" dirty="0"/>
              <a:t>Be sure dark launches are </a:t>
            </a:r>
            <a:r>
              <a:rPr lang="en-US"/>
              <a:t>really dark</a:t>
            </a:r>
          </a:p>
        </p:txBody>
      </p:sp>
    </p:spTree>
    <p:extLst>
      <p:ext uri="{BB962C8B-B14F-4D97-AF65-F5344CB8AC3E}">
        <p14:creationId xmlns:p14="http://schemas.microsoft.com/office/powerpoint/2010/main" val="246608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branch needs its own database</a:t>
            </a:r>
          </a:p>
          <a:p>
            <a:r>
              <a:rPr lang="en-US" dirty="0"/>
              <a:t>Data is the problem</a:t>
            </a:r>
          </a:p>
          <a:p>
            <a:pPr lvl="1"/>
            <a:r>
              <a:rPr lang="en-US" dirty="0"/>
              <a:t>New columns – where do I get data?</a:t>
            </a:r>
          </a:p>
          <a:p>
            <a:pPr lvl="1"/>
            <a:r>
              <a:rPr lang="en-US" dirty="0"/>
              <a:t>No column – what do I do with the data?</a:t>
            </a:r>
          </a:p>
          <a:p>
            <a:r>
              <a:rPr lang="en-US" dirty="0"/>
              <a:t>Provisioning new databases becomes important</a:t>
            </a:r>
          </a:p>
          <a:p>
            <a:r>
              <a:rPr lang="en-US" dirty="0"/>
              <a:t>You can use the same branch strategy as application code</a:t>
            </a:r>
          </a:p>
          <a:p>
            <a:r>
              <a:rPr lang="en-US" dirty="0"/>
              <a:t>Keep these short lived.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4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changes can be merging code and data (if tracked)</a:t>
            </a:r>
          </a:p>
          <a:p>
            <a:r>
              <a:rPr lang="en-US" dirty="0"/>
              <a:t>SQL requires manual merges, but use tools</a:t>
            </a:r>
          </a:p>
          <a:p>
            <a:pPr lvl="1"/>
            <a:r>
              <a:rPr lang="en-US" dirty="0"/>
              <a:t>Kdiff3</a:t>
            </a:r>
          </a:p>
          <a:p>
            <a:pPr lvl="1"/>
            <a:r>
              <a:rPr lang="en-US" dirty="0" err="1"/>
              <a:t>CodeCompare</a:t>
            </a:r>
            <a:endParaRPr lang="en-US" dirty="0"/>
          </a:p>
          <a:p>
            <a:pPr lvl="1"/>
            <a:r>
              <a:rPr lang="en-US" dirty="0"/>
              <a:t>Beyond Compare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Merge as often as you can (as you would with C#)</a:t>
            </a:r>
          </a:p>
          <a:p>
            <a:r>
              <a:rPr lang="en-US" dirty="0"/>
              <a:t>Beware squashing and deleting branches.</a:t>
            </a:r>
          </a:p>
          <a:p>
            <a:pPr lvl="1"/>
            <a:r>
              <a:rPr lang="en-US" dirty="0"/>
              <a:t>Merging back to the branch from master is better</a:t>
            </a:r>
          </a:p>
        </p:txBody>
      </p:sp>
    </p:spTree>
    <p:extLst>
      <p:ext uri="{BB962C8B-B14F-4D97-AF65-F5344CB8AC3E}">
        <p14:creationId xmlns:p14="http://schemas.microsoft.com/office/powerpoint/2010/main" val="203911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Provisioning Database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Automation</a:t>
            </a:r>
          </a:p>
          <a:p>
            <a:r>
              <a:rPr lang="en-US" dirty="0"/>
              <a:t>All environments should be configured the same</a:t>
            </a:r>
          </a:p>
          <a:p>
            <a:pPr lvl="1"/>
            <a:r>
              <a:rPr lang="en-US" dirty="0"/>
              <a:t>Dev == QA == Staging == Production</a:t>
            </a:r>
          </a:p>
          <a:p>
            <a:r>
              <a:rPr lang="en-US" dirty="0"/>
              <a:t>Builds Confidence</a:t>
            </a:r>
          </a:p>
          <a:p>
            <a:r>
              <a:rPr lang="en-US" dirty="0"/>
              <a:t>Databases are cattle</a:t>
            </a:r>
          </a:p>
        </p:txBody>
      </p:sp>
    </p:spTree>
    <p:extLst>
      <p:ext uri="{BB962C8B-B14F-4D97-AF65-F5344CB8AC3E}">
        <p14:creationId xmlns:p14="http://schemas.microsoft.com/office/powerpoint/2010/main" val="318847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Disparate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main issues</a:t>
            </a:r>
          </a:p>
          <a:p>
            <a:pPr lvl="1"/>
            <a:r>
              <a:rPr lang="en-US" dirty="0"/>
              <a:t>Version upgrades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Separate Databases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018" y="2040809"/>
            <a:ext cx="946169" cy="1271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04" y="2040809"/>
            <a:ext cx="946169" cy="1271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917" y="2040809"/>
            <a:ext cx="946169" cy="1271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319" y="2040809"/>
            <a:ext cx="946169" cy="12715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36980" y="3343009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87104" y="3343009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V1.1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37228" y="3343009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501803" y="3343009"/>
            <a:ext cx="111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V2.2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05" y="4829711"/>
            <a:ext cx="946169" cy="12715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579" y="4829711"/>
            <a:ext cx="946169" cy="127151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08028" y="6127234"/>
            <a:ext cx="153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41019" y="6106213"/>
            <a:ext cx="153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B</a:t>
            </a:r>
          </a:p>
        </p:txBody>
      </p:sp>
      <p:sp>
        <p:nvSpPr>
          <p:cNvPr id="16" name="Flowchart: Manual Operation 15"/>
          <p:cNvSpPr/>
          <p:nvPr/>
        </p:nvSpPr>
        <p:spPr>
          <a:xfrm rot="5400000">
            <a:off x="8747736" y="4612734"/>
            <a:ext cx="1509217" cy="1727984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Manual Operation 16"/>
          <p:cNvSpPr/>
          <p:nvPr/>
        </p:nvSpPr>
        <p:spPr>
          <a:xfrm rot="16200000">
            <a:off x="3932332" y="4606249"/>
            <a:ext cx="1094931" cy="171844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9955267" y="4322104"/>
            <a:ext cx="2171372" cy="228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 err="1"/>
              <a:t>OrdersDetail</a:t>
            </a:r>
            <a:endParaRPr lang="en-US" dirty="0"/>
          </a:p>
          <a:p>
            <a:pPr algn="ctr"/>
            <a:r>
              <a:rPr lang="en-US" dirty="0" err="1"/>
              <a:t>GetCustomers</a:t>
            </a:r>
            <a:endParaRPr lang="en-US" dirty="0"/>
          </a:p>
          <a:p>
            <a:pPr algn="ctr"/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GetMonthlySales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RunCEOReport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1481218" y="4333361"/>
            <a:ext cx="2171372" cy="228673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  <a:p>
            <a:pPr algn="ctr"/>
            <a:r>
              <a:rPr lang="en-US" dirty="0"/>
              <a:t>Orders</a:t>
            </a:r>
          </a:p>
          <a:p>
            <a:pPr algn="ctr"/>
            <a:r>
              <a:rPr lang="en-US" dirty="0" err="1"/>
              <a:t>OrdersDetail</a:t>
            </a:r>
            <a:endParaRPr lang="en-US" dirty="0"/>
          </a:p>
          <a:p>
            <a:pPr algn="ctr"/>
            <a:r>
              <a:rPr lang="en-US" dirty="0" err="1"/>
              <a:t>GetCustomers</a:t>
            </a:r>
            <a:endParaRPr lang="en-US" dirty="0"/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GetaDailySales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 err="1">
                <a:solidFill>
                  <a:srgbClr val="FF0000"/>
                </a:solidFill>
              </a:rPr>
              <a:t>SalesCommissions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39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295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Database DevOps</vt:lpstr>
      <vt:lpstr>Best Practices for Development</vt:lpstr>
      <vt:lpstr>Dark Launching for tables</vt:lpstr>
      <vt:lpstr>Best Practices for Development</vt:lpstr>
      <vt:lpstr>Monitoring Your Release</vt:lpstr>
      <vt:lpstr>Branching</vt:lpstr>
      <vt:lpstr>Merging</vt:lpstr>
      <vt:lpstr>Provisioning Database Environments</vt:lpstr>
      <vt:lpstr>Dealing with Disparate Environments</vt:lpstr>
      <vt:lpstr>Dealing with Disparate Environments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Steve Jones</dc:creator>
  <cp:lastModifiedBy>Steve Jones</cp:lastModifiedBy>
  <cp:revision>14</cp:revision>
  <dcterms:created xsi:type="dcterms:W3CDTF">2017-03-14T18:22:07Z</dcterms:created>
  <dcterms:modified xsi:type="dcterms:W3CDTF">2017-03-14T19:53:07Z</dcterms:modified>
</cp:coreProperties>
</file>