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59" r:id="rId4"/>
    <p:sldId id="257" r:id="rId5"/>
    <p:sldId id="267" r:id="rId6"/>
    <p:sldId id="272" r:id="rId7"/>
    <p:sldId id="260" r:id="rId8"/>
    <p:sldId id="268" r:id="rId9"/>
    <p:sldId id="269" r:id="rId10"/>
    <p:sldId id="271" r:id="rId11"/>
    <p:sldId id="270" r:id="rId12"/>
    <p:sldId id="262" r:id="rId13"/>
    <p:sldId id="273" r:id="rId14"/>
    <p:sldId id="263" r:id="rId15"/>
    <p:sldId id="274" r:id="rId16"/>
    <p:sldId id="264" r:id="rId17"/>
    <p:sldId id="275" r:id="rId18"/>
    <p:sldId id="265" r:id="rId19"/>
    <p:sldId id="276" r:id="rId20"/>
    <p:sldId id="277" r:id="rId21"/>
    <p:sldId id="278" r:id="rId22"/>
    <p:sldId id="266" r:id="rId23"/>
    <p:sldId id="261"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508" autoAdjust="0"/>
  </p:normalViewPr>
  <p:slideViewPr>
    <p:cSldViewPr snapToGrid="0">
      <p:cViewPr varScale="1">
        <p:scale>
          <a:sx n="49" d="100"/>
          <a:sy n="49" d="100"/>
        </p:scale>
        <p:origin x="1302" y="33"/>
      </p:cViewPr>
      <p:guideLst/>
    </p:cSldViewPr>
  </p:slideViewPr>
  <p:notesTextViewPr>
    <p:cViewPr>
      <p:scale>
        <a:sx n="1" d="1"/>
        <a:sy n="1" d="1"/>
      </p:scale>
      <p:origin x="0" y="-129"/>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7FDD3-C46B-45B3-99C2-C1AEFC48596C}" type="datetimeFigureOut">
              <a:rPr lang="en-US" smtClean="0"/>
              <a:t>4/3/2017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5CF306-ECE3-444F-811D-1BB4B8AE3998}" type="slidenum">
              <a:rPr lang="en-US" smtClean="0"/>
              <a:t>‹#›</a:t>
            </a:fld>
            <a:endParaRPr lang="en-US"/>
          </a:p>
        </p:txBody>
      </p:sp>
    </p:spTree>
    <p:extLst>
      <p:ext uri="{BB962C8B-B14F-4D97-AF65-F5344CB8AC3E}">
        <p14:creationId xmlns:p14="http://schemas.microsoft.com/office/powerpoint/2010/main" val="2848061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What is Release Management?</a:t>
            </a:r>
          </a:p>
          <a:p>
            <a:r>
              <a:rPr lang="en-US" dirty="0"/>
              <a:t>Release management is the process of packaging, scheduling, and approving software deployments. This is ideally an </a:t>
            </a:r>
            <a:r>
              <a:rPr lang="en-US" dirty="0" err="1"/>
              <a:t>autoamted</a:t>
            </a:r>
            <a:r>
              <a:rPr lang="en-US" dirty="0"/>
              <a:t> process, though a human is often involved in initiating the process. An individual, or group of individuals might be required to approve the deployment, though the actual execution of the steps to deploy code is handled in an automated fashion.</a:t>
            </a:r>
          </a:p>
          <a:p>
            <a:endParaRPr lang="en-US" dirty="0"/>
          </a:p>
          <a:p>
            <a:r>
              <a:rPr lang="en-US" dirty="0"/>
              <a:t>This process should also be the same between all environments, though variables or tokens might be replaced in each environment to change deployment targets or configuration options. This allows us to "practice" our deployments in each </a:t>
            </a:r>
            <a:r>
              <a:rPr lang="en-US" dirty="0" err="1"/>
              <a:t>subsuquent</a:t>
            </a:r>
            <a:r>
              <a:rPr lang="en-US" dirty="0"/>
              <a:t> environment.</a:t>
            </a:r>
            <a:endParaRPr lang="en-US" dirty="0"/>
          </a:p>
        </p:txBody>
      </p:sp>
      <p:sp>
        <p:nvSpPr>
          <p:cNvPr id="4" name="Slide Number Placeholder 3"/>
          <p:cNvSpPr>
            <a:spLocks noGrp="1"/>
          </p:cNvSpPr>
          <p:nvPr>
            <p:ph type="sldNum" sz="quarter" idx="10"/>
          </p:nvPr>
        </p:nvSpPr>
        <p:spPr/>
        <p:txBody>
          <a:bodyPr/>
          <a:lstStyle/>
          <a:p>
            <a:fld id="{C55CF306-ECE3-444F-811D-1BB4B8AE3998}" type="slidenum">
              <a:rPr lang="en-US" smtClean="0"/>
              <a:t>3</a:t>
            </a:fld>
            <a:endParaRPr lang="en-US"/>
          </a:p>
        </p:txBody>
      </p:sp>
    </p:spTree>
    <p:extLst>
      <p:ext uri="{BB962C8B-B14F-4D97-AF65-F5344CB8AC3E}">
        <p14:creationId xmlns:p14="http://schemas.microsoft.com/office/powerpoint/2010/main" val="1212396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Server Configuration Outside the Database</a:t>
            </a:r>
          </a:p>
          <a:p>
            <a:endParaRPr lang="en-US" dirty="0"/>
          </a:p>
          <a:p>
            <a:r>
              <a:rPr lang="en-US" dirty="0"/>
              <a:t>SQL Server is unique in that the server instance can contain multiple databases, and it can have its own configuration, data and other </a:t>
            </a:r>
            <a:r>
              <a:rPr lang="en-US" dirty="0" err="1"/>
              <a:t>strcutures</a:t>
            </a:r>
            <a:r>
              <a:rPr lang="en-US" dirty="0"/>
              <a:t> that may need to be managed along with database changes.</a:t>
            </a:r>
          </a:p>
          <a:p>
            <a:endParaRPr lang="en-US" dirty="0"/>
          </a:p>
          <a:p>
            <a:r>
              <a:rPr lang="en-US" dirty="0"/>
              <a:t>In this section, we'll talk a bit about how to manage these particular challenges in your database DevOps process.</a:t>
            </a:r>
          </a:p>
          <a:p>
            <a:endParaRPr lang="en-US" dirty="0"/>
          </a:p>
          <a:p>
            <a:r>
              <a:rPr lang="en-US" dirty="0"/>
              <a:t>## Server Level Structures and Data</a:t>
            </a:r>
          </a:p>
          <a:p>
            <a:r>
              <a:rPr lang="en-US" dirty="0"/>
              <a:t>Let's look at SQL Server for this section, though other platforms may have similar needs. SQL Server is a platform that has its own configuration, scheduler in SQL Agent, logs, notifications with Database Mail and more. As part of your database development, you may identify certain items outside of the database that need to be included in your application.</a:t>
            </a:r>
          </a:p>
          <a:p>
            <a:endParaRPr lang="en-US" dirty="0"/>
          </a:p>
          <a:p>
            <a:r>
              <a:rPr lang="en-US" dirty="0"/>
              <a:t>One example of this might be logins, which are required to connect to the SQL Server. Managing these can be tricky as many of the tools that aid with database development, CI, and RM, don't address those items outside of the database.</a:t>
            </a:r>
          </a:p>
          <a:p>
            <a:endParaRPr lang="en-US" dirty="0"/>
          </a:p>
          <a:p>
            <a:r>
              <a:rPr lang="en-US" dirty="0"/>
              <a:t>Many of the tools, however, do allow for ad hoc scripting to be included in your deployment packages. In the case of SSDT and ReadyRoll, pre/post scripts can be written that will run </a:t>
            </a:r>
            <a:r>
              <a:rPr lang="en-US" dirty="0" err="1"/>
              <a:t>arbirtary</a:t>
            </a:r>
            <a:r>
              <a:rPr lang="en-US" dirty="0"/>
              <a:t> SQL code as a part of your deployment. PowerShell is also becoming a very useful and widely understood tool for managing systems. Most CI and RM tools will execute PowerShell scripts, which can be stored in a VCS, checked out, and used to deploy code changes.</a:t>
            </a:r>
          </a:p>
          <a:p>
            <a:endParaRPr lang="en-US" dirty="0"/>
          </a:p>
          <a:p>
            <a:r>
              <a:rPr lang="en-US" dirty="0"/>
              <a:t>Including these items becomes important in ensuring your deployments run smoothly on production systems, but this can be tricky for intermediate environments where we may not have completely duplicated environments. For example, we may not have a test or staging mail server that we can use. We may need separate queue names for messaging systems, or even disparate paths for things like Extended Event targets.</a:t>
            </a:r>
          </a:p>
          <a:p>
            <a:endParaRPr lang="en-US" dirty="0"/>
          </a:p>
          <a:p>
            <a:r>
              <a:rPr lang="en-US" dirty="0"/>
              <a:t>As a result, the best solution here is to involve your operations staff and get them to begin treating their systems more like development platforms and start storing their configuration as code.</a:t>
            </a:r>
          </a:p>
          <a:p>
            <a:endParaRPr lang="en-US" dirty="0"/>
          </a:p>
          <a:p>
            <a:r>
              <a:rPr lang="en-US" dirty="0"/>
              <a:t>## Configuration as Code</a:t>
            </a:r>
          </a:p>
          <a:p>
            <a:r>
              <a:rPr lang="en-US" dirty="0"/>
              <a:t>One of the concepts of DevOps is that we can easily recreate new environments in our infrastructure, and also ensure that we can verify that our existing environments conform to a known configuration.</a:t>
            </a:r>
          </a:p>
          <a:p>
            <a:endParaRPr lang="en-US" dirty="0"/>
          </a:p>
          <a:p>
            <a:r>
              <a:rPr lang="en-US" dirty="0"/>
              <a:t>The way to do this is by ensuring that all our configuration items, our paths, our settings, and more are captured and stored in a VCS. This concept isn't familiar to many operations people, especially DBAs, so it becomes important for developers to help them learn how.</a:t>
            </a:r>
          </a:p>
          <a:p>
            <a:endParaRPr lang="en-US" dirty="0"/>
          </a:p>
          <a:p>
            <a:r>
              <a:rPr lang="en-US" dirty="0"/>
              <a:t>There are various tools available these days, such as Puppet, Chef, PowerShell DSC, and Azure Resource Manager Templates that allow us to store templates as well as parameter files to recreate systems, or reset configurations. These can be applied to SQL Server instances to ensure that the expected state of the server is what we expect.</a:t>
            </a:r>
          </a:p>
          <a:p>
            <a:endParaRPr lang="en-US" dirty="0"/>
          </a:p>
          <a:p>
            <a:r>
              <a:rPr lang="en-US" dirty="0"/>
              <a:t>Having templates ensures that all environments, from development to test to staging to production, are all configured the same, reducing the chances of human error during tasks that are often repeated, but mundane.</a:t>
            </a:r>
          </a:p>
          <a:p>
            <a:endParaRPr lang="en-US" dirty="0"/>
          </a:p>
        </p:txBody>
      </p:sp>
      <p:sp>
        <p:nvSpPr>
          <p:cNvPr id="4" name="Slide Number Placeholder 3"/>
          <p:cNvSpPr>
            <a:spLocks noGrp="1"/>
          </p:cNvSpPr>
          <p:nvPr>
            <p:ph type="sldNum" sz="quarter" idx="10"/>
          </p:nvPr>
        </p:nvSpPr>
        <p:spPr/>
        <p:txBody>
          <a:bodyPr/>
          <a:lstStyle/>
          <a:p>
            <a:fld id="{C55CF306-ECE3-444F-811D-1BB4B8AE3998}" type="slidenum">
              <a:rPr lang="en-US" smtClean="0"/>
              <a:t>15</a:t>
            </a:fld>
            <a:endParaRPr lang="en-US"/>
          </a:p>
        </p:txBody>
      </p:sp>
    </p:spTree>
    <p:extLst>
      <p:ext uri="{BB962C8B-B14F-4D97-AF65-F5344CB8AC3E}">
        <p14:creationId xmlns:p14="http://schemas.microsoft.com/office/powerpoint/2010/main" val="1421210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Dealing with Database Drift</a:t>
            </a:r>
          </a:p>
          <a:p>
            <a:endParaRPr lang="en-US" dirty="0"/>
          </a:p>
          <a:p>
            <a:r>
              <a:rPr lang="en-US" dirty="0"/>
              <a:t>One of the nice things about much of your compiled application code is that individual .exes or .</a:t>
            </a:r>
            <a:r>
              <a:rPr lang="en-US" dirty="0" err="1"/>
              <a:t>dlls</a:t>
            </a:r>
            <a:r>
              <a:rPr lang="en-US" dirty="0"/>
              <a:t> can't be easily changed. This isn't always the case as configuration files, web files such as ASP.NET files, and other items can be changed in the live system. Tracking down issues from changed files can be problematic, though simple timestamps on the files are often a clue.</a:t>
            </a:r>
          </a:p>
          <a:p>
            <a:endParaRPr lang="en-US" dirty="0"/>
          </a:p>
          <a:p>
            <a:r>
              <a:rPr lang="en-US" dirty="0"/>
              <a:t>Tracking changes to database code is a little harder, though we can usually determine the last time a particular object was changed in SQL Server. What often slips by, however, are new objects added to a database, such as indexes, constraints and other structures.</a:t>
            </a:r>
          </a:p>
          <a:p>
            <a:endParaRPr lang="en-US" dirty="0"/>
          </a:p>
          <a:p>
            <a:r>
              <a:rPr lang="en-US" dirty="0"/>
              <a:t>When the production database changes from the known state (or the state after the last deployment), we call this database drift. This means that someone has changed the database structure in production, which means that we must account for the changes when we perform future deployments.</a:t>
            </a:r>
          </a:p>
          <a:p>
            <a:endParaRPr lang="en-US" dirty="0"/>
          </a:p>
          <a:p>
            <a:r>
              <a:rPr lang="en-US" dirty="0"/>
              <a:t>I don't know of any way to prevent database drift in production. Our live databases are often critical and must perform well. If we detect an issue that can be fixed with a new index or other change, we often need to make the adjustment. While a smooth DevOps pipeline might reduce the need, there will always be changes that need to be made at a strange hour when we can't necessarily follow our normal process.</a:t>
            </a:r>
          </a:p>
          <a:p>
            <a:endParaRPr lang="en-US" dirty="0"/>
          </a:p>
          <a:p>
            <a:r>
              <a:rPr lang="en-US" dirty="0"/>
              <a:t>As a result, we need to do two things. One, detect the changes, and two, feed those changes back into our development process and ensure they are stored in our VCS.</a:t>
            </a:r>
          </a:p>
          <a:p>
            <a:endParaRPr lang="en-US" dirty="0"/>
          </a:p>
          <a:p>
            <a:r>
              <a:rPr lang="en-US" dirty="0"/>
              <a:t>Detecting changes is hard, unless you have a way of tracking all DDL alterations to your database. Built-in tools, such as Extended Events or SQL Audit can help, but these often produce lost of data and diligence is required on the part of the DBA to regularly review the logs. For </a:t>
            </a:r>
            <a:r>
              <a:rPr lang="en-US" dirty="0" err="1"/>
              <a:t>on-premise</a:t>
            </a:r>
            <a:r>
              <a:rPr lang="en-US" dirty="0"/>
              <a:t> databases, DDL triggers and tools such as the free DLM Dashboard can alert staff to changes made in production. </a:t>
            </a:r>
          </a:p>
          <a:p>
            <a:endParaRPr lang="en-US" dirty="0"/>
          </a:p>
          <a:p>
            <a:r>
              <a:rPr lang="en-US" dirty="0"/>
              <a:t>For databases, what I would recommend is taking</a:t>
            </a:r>
            <a:r>
              <a:rPr lang="en-US" baseline="0" dirty="0"/>
              <a:t> a code</a:t>
            </a:r>
            <a:r>
              <a:rPr lang="en-US" dirty="0"/>
              <a:t> snapshot of the database after each deployment. This would provide the baseline for our database code. Before the next deployment, a comparison between this snapshot and the production database should be included as a part of the deployment process. If there are changes, then the deployment should be aborted and a DBA should examine the changes to determine if there are potential conflicts with the new changes. If so, they can perform mitigation back in the development database and build a new deployment package. </a:t>
            </a:r>
          </a:p>
          <a:p>
            <a:endParaRPr lang="en-US" dirty="0"/>
          </a:p>
          <a:p>
            <a:r>
              <a:rPr lang="en-US" dirty="0"/>
              <a:t>If there are no issue with the deployment, then the DBA can first ensure the changes are captured back in the development VCS, and then create a new snapshot from the production database to ensure the deployment can proceed.</a:t>
            </a:r>
          </a:p>
          <a:p>
            <a:endParaRPr lang="en-US" dirty="0"/>
          </a:p>
          <a:p>
            <a:r>
              <a:rPr lang="en-US" dirty="0"/>
              <a:t>I would actually recommend that this take place in a staging area, that is refreshed from production prior to any practice deployment.</a:t>
            </a:r>
            <a:endParaRPr lang="en-US" dirty="0"/>
          </a:p>
        </p:txBody>
      </p:sp>
      <p:sp>
        <p:nvSpPr>
          <p:cNvPr id="4" name="Slide Number Placeholder 3"/>
          <p:cNvSpPr>
            <a:spLocks noGrp="1"/>
          </p:cNvSpPr>
          <p:nvPr>
            <p:ph type="sldNum" sz="quarter" idx="10"/>
          </p:nvPr>
        </p:nvSpPr>
        <p:spPr/>
        <p:txBody>
          <a:bodyPr/>
          <a:lstStyle/>
          <a:p>
            <a:fld id="{C55CF306-ECE3-444F-811D-1BB4B8AE3998}" type="slidenum">
              <a:rPr lang="en-US" smtClean="0"/>
              <a:t>17</a:t>
            </a:fld>
            <a:endParaRPr lang="en-US"/>
          </a:p>
        </p:txBody>
      </p:sp>
    </p:spTree>
    <p:extLst>
      <p:ext uri="{BB962C8B-B14F-4D97-AF65-F5344CB8AC3E}">
        <p14:creationId xmlns:p14="http://schemas.microsoft.com/office/powerpoint/2010/main" val="2574297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Additional Testing in the Release Process</a:t>
            </a:r>
          </a:p>
          <a:p>
            <a:endParaRPr lang="en-US" dirty="0"/>
          </a:p>
          <a:p>
            <a:r>
              <a:rPr lang="en-US" dirty="0"/>
              <a:t>We've talked about a few ways in which we might have additional checks during our release process. We've mentioned the need for smoke tests with data changes in an earlier video. In the previous video, we talked about database drift checks before proceeding with a deployment.</a:t>
            </a:r>
          </a:p>
          <a:p>
            <a:endParaRPr lang="en-US" dirty="0"/>
          </a:p>
          <a:p>
            <a:r>
              <a:rPr lang="en-US" dirty="0"/>
              <a:t>We can make other checks as well during our release process that help to determine if we have any issues that can be mitigated, or that might prevent a flawed release from taking place.</a:t>
            </a:r>
          </a:p>
          <a:p>
            <a:endParaRPr lang="en-US" dirty="0"/>
          </a:p>
          <a:p>
            <a:r>
              <a:rPr lang="en-US" dirty="0"/>
              <a:t>## Integrated Testing</a:t>
            </a:r>
          </a:p>
          <a:p>
            <a:r>
              <a:rPr lang="en-US" dirty="0"/>
              <a:t>While unit tests can help determine if particular sections of code, such as stored procedures or functions, are working correctly, these do not ensure the entire application works correctly.</a:t>
            </a:r>
          </a:p>
          <a:p>
            <a:endParaRPr lang="en-US" dirty="0"/>
          </a:p>
          <a:p>
            <a:r>
              <a:rPr lang="en-US" dirty="0"/>
              <a:t>After unit tests pass, for both the application code and database code, we often need to perform higher level tests that can integrate multiple parts of the system. We may ensure a complex database process works by running multiple queries or batches against the database. We may also want to execute various functions from the application and ensure that the proper changes are made in the database, or that the application receives the correct data back.</a:t>
            </a:r>
          </a:p>
          <a:p>
            <a:endParaRPr lang="en-US" dirty="0"/>
          </a:p>
          <a:p>
            <a:r>
              <a:rPr lang="en-US" dirty="0"/>
              <a:t>These tests can be more cumbersome, more brittle because of dependencies on the application structure, and more lengthy to execute as they may not easily be run in parallel. Therefore, these can be more difficult to automate. However, the adding automation to parts of the application that are more stable, especially where APIs are involved, can ensure that database changes are not disruptive to the overall application.</a:t>
            </a:r>
          </a:p>
          <a:p>
            <a:endParaRPr lang="en-US" dirty="0"/>
          </a:p>
          <a:p>
            <a:endParaRPr lang="en-US" dirty="0"/>
          </a:p>
        </p:txBody>
      </p:sp>
      <p:sp>
        <p:nvSpPr>
          <p:cNvPr id="4" name="Slide Number Placeholder 3"/>
          <p:cNvSpPr>
            <a:spLocks noGrp="1"/>
          </p:cNvSpPr>
          <p:nvPr>
            <p:ph type="sldNum" sz="quarter" idx="10"/>
          </p:nvPr>
        </p:nvSpPr>
        <p:spPr/>
        <p:txBody>
          <a:bodyPr/>
          <a:lstStyle/>
          <a:p>
            <a:fld id="{C55CF306-ECE3-444F-811D-1BB4B8AE3998}" type="slidenum">
              <a:rPr lang="en-US" smtClean="0"/>
              <a:t>19</a:t>
            </a:fld>
            <a:endParaRPr lang="en-US"/>
          </a:p>
        </p:txBody>
      </p:sp>
    </p:spTree>
    <p:extLst>
      <p:ext uri="{BB962C8B-B14F-4D97-AF65-F5344CB8AC3E}">
        <p14:creationId xmlns:p14="http://schemas.microsoft.com/office/powerpoint/2010/main" val="1754797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Performance Testing</a:t>
            </a:r>
          </a:p>
          <a:p>
            <a:r>
              <a:rPr lang="en-US" dirty="0"/>
              <a:t>It seems that the database is often seen as a </a:t>
            </a:r>
            <a:r>
              <a:rPr lang="en-US" dirty="0" err="1"/>
              <a:t>sourc</a:t>
            </a:r>
            <a:r>
              <a:rPr lang="en-US" dirty="0"/>
              <a:t> of performance issues. That can be true, especially when the database is a central point of access for many users. Often poorly written database code, or poor database design, are the culprits.</a:t>
            </a:r>
          </a:p>
          <a:p>
            <a:endParaRPr lang="en-US" dirty="0"/>
          </a:p>
          <a:p>
            <a:r>
              <a:rPr lang="en-US" dirty="0"/>
              <a:t>Using a DevOps process for your database development can help alleviate issues, as changes to tune queries or flawed designs can be deployed more often. If an issue is found, then it can be fixed in a subsequent deployment.</a:t>
            </a:r>
          </a:p>
          <a:p>
            <a:endParaRPr lang="en-US" dirty="0"/>
          </a:p>
          <a:p>
            <a:r>
              <a:rPr lang="en-US" dirty="0"/>
              <a:t>However, using a DevOps process here should also help prevent poorly written code from being deployed in the first place. At some point, your development pipeline should include a performance test that loads the new database structure with enough test data to simulate the production system and run a similar workload to what the production system will </a:t>
            </a:r>
            <a:r>
              <a:rPr lang="en-US" dirty="0" err="1"/>
              <a:t>encouter</a:t>
            </a:r>
            <a:r>
              <a:rPr lang="en-US" dirty="0"/>
              <a:t>.</a:t>
            </a:r>
          </a:p>
          <a:p>
            <a:endParaRPr lang="en-US" dirty="0"/>
          </a:p>
          <a:p>
            <a:r>
              <a:rPr lang="en-US" dirty="0"/>
              <a:t>If possible, we would use the production data, and a workload taken from our production system that can be replayed on the test system. That isn't always something you can do, but it's a good starting point. However, ideally, I'd take my production data (or a similarly  set of test data with the right skew) and I'd increase the data size. Our data rarely shrinks, so testing at my production data size isn't a good test for the future. I'd recommend you use 1.2-1.5 times the production data set.</a:t>
            </a:r>
          </a:p>
          <a:p>
            <a:endParaRPr lang="en-US" dirty="0"/>
          </a:p>
          <a:p>
            <a:r>
              <a:rPr lang="en-US" dirty="0"/>
              <a:t>There are tools to help you add test data to a system and increase the data size.  There are also load testing tools to replay workloads, which will let you increase the numbers of users. Again, use a larger than current workload size to simulate some growth.</a:t>
            </a:r>
          </a:p>
          <a:p>
            <a:endParaRPr lang="en-US" dirty="0"/>
          </a:p>
          <a:p>
            <a:r>
              <a:rPr lang="en-US" dirty="0"/>
              <a:t>Tools can be especially important in this process if you don't want to maintain this system and keep this disk space occupied full time. It is, however, important to have similarly sized hardware that allows you to determine how your application will perform. If you don't have the same size of RAM/CPU, then perhaps scale this down in a way that lets you extrapolate. Perhaps half the RAM and CPU, and compare the stress on the system to that of your production workload.</a:t>
            </a:r>
          </a:p>
          <a:p>
            <a:endParaRPr lang="en-US" dirty="0"/>
          </a:p>
        </p:txBody>
      </p:sp>
      <p:sp>
        <p:nvSpPr>
          <p:cNvPr id="4" name="Slide Number Placeholder 3"/>
          <p:cNvSpPr>
            <a:spLocks noGrp="1"/>
          </p:cNvSpPr>
          <p:nvPr>
            <p:ph type="sldNum" sz="quarter" idx="10"/>
          </p:nvPr>
        </p:nvSpPr>
        <p:spPr/>
        <p:txBody>
          <a:bodyPr/>
          <a:lstStyle/>
          <a:p>
            <a:fld id="{C55CF306-ECE3-444F-811D-1BB4B8AE3998}" type="slidenum">
              <a:rPr lang="en-US" smtClean="0"/>
              <a:t>20</a:t>
            </a:fld>
            <a:endParaRPr lang="en-US"/>
          </a:p>
        </p:txBody>
      </p:sp>
    </p:spTree>
    <p:extLst>
      <p:ext uri="{BB962C8B-B14F-4D97-AF65-F5344CB8AC3E}">
        <p14:creationId xmlns:p14="http://schemas.microsoft.com/office/powerpoint/2010/main" val="419090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Smoke Testing</a:t>
            </a:r>
          </a:p>
          <a:p>
            <a:r>
              <a:rPr lang="en-US" dirty="0"/>
              <a:t>Smoke testing is a way of ensuring that critical parts of our system are working after a deployment, but before we allow customers to test functionality. These smoke tests alert us to potential problems quickly, hopefully in time to allow us to correct an issue immediately. For example, we might run a test that makes a simple connection to the database server to ensure it is still running after a deployment.</a:t>
            </a:r>
          </a:p>
          <a:p>
            <a:endParaRPr lang="en-US" dirty="0"/>
          </a:p>
          <a:p>
            <a:r>
              <a:rPr lang="en-US" dirty="0"/>
              <a:t>When we deploy database code, we may want to make various checks to ensure that we have not forgotten something. For example, for a new table or stored procedure, we may want to log in as an application user and ensure we can access the object. If we change the schema for replicated structures, we might query a downstream subscriber to ensure that the changes have migrated to other systems. Or we may want to check that replication is running, as this often is turned off for deployments in some environments.</a:t>
            </a:r>
          </a:p>
          <a:p>
            <a:endParaRPr lang="en-US" dirty="0"/>
          </a:p>
          <a:p>
            <a:r>
              <a:rPr lang="en-US" dirty="0"/>
              <a:t>Almost any sort of check of a new, or existing, critical item in a database is a good candidate for a smoke test. The main criteria is that the smoke tests need to be quick. I wouldn't recommend a specific number of smoke tests, but I'd want all of them to be completed in less than 5 minutes. This way we can quickly evaluate if our changes were successful.</a:t>
            </a:r>
          </a:p>
          <a:p>
            <a:endParaRPr lang="en-US" dirty="0"/>
          </a:p>
          <a:p>
            <a:r>
              <a:rPr lang="en-US" dirty="0"/>
              <a:t>## Testing Matters	</a:t>
            </a:r>
          </a:p>
          <a:p>
            <a:r>
              <a:rPr lang="en-US" dirty="0"/>
              <a:t>The most important part of any DevOps process is the feedback that is given to developers and operations staff from the changes that developers make and the effects on the system. Testing is a critical part of this feedback. Without a series of tests that can increasingly raise the bar of quality, you are developing more software changes, without actually improving your process. You may even be developing the wrong changes if you don't ensure that your code performs as expected.</a:t>
            </a:r>
          </a:p>
          <a:p>
            <a:endParaRPr lang="en-US" dirty="0"/>
          </a:p>
          <a:p>
            <a:r>
              <a:rPr lang="en-US" dirty="0"/>
              <a:t>Testing is a great way of documenting functionality as well as ensuring that all developers conform to the same requirements. While writing and maintaining tests takes time and effort, the benefits outweigh the costs with higher quality, more correct code.</a:t>
            </a:r>
          </a:p>
          <a:p>
            <a:endParaRPr lang="en-US" dirty="0"/>
          </a:p>
        </p:txBody>
      </p:sp>
      <p:sp>
        <p:nvSpPr>
          <p:cNvPr id="4" name="Slide Number Placeholder 3"/>
          <p:cNvSpPr>
            <a:spLocks noGrp="1"/>
          </p:cNvSpPr>
          <p:nvPr>
            <p:ph type="sldNum" sz="quarter" idx="10"/>
          </p:nvPr>
        </p:nvSpPr>
        <p:spPr/>
        <p:txBody>
          <a:bodyPr/>
          <a:lstStyle/>
          <a:p>
            <a:fld id="{C55CF306-ECE3-444F-811D-1BB4B8AE3998}" type="slidenum">
              <a:rPr lang="en-US" smtClean="0"/>
              <a:t>21</a:t>
            </a:fld>
            <a:endParaRPr lang="en-US"/>
          </a:p>
        </p:txBody>
      </p:sp>
    </p:spTree>
    <p:extLst>
      <p:ext uri="{BB962C8B-B14F-4D97-AF65-F5344CB8AC3E}">
        <p14:creationId xmlns:p14="http://schemas.microsoft.com/office/powerpoint/2010/main" val="1400030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When Things Go Wrong</a:t>
            </a:r>
          </a:p>
          <a:p>
            <a:endParaRPr lang="en-US" dirty="0"/>
          </a:p>
          <a:p>
            <a:r>
              <a:rPr lang="en-US" dirty="0"/>
              <a:t>While a DevOps process should allow you to test your code and deployments multiple times, there are always going to be cases where your system has a problem, despite your best efforts.</a:t>
            </a:r>
          </a:p>
          <a:p>
            <a:endParaRPr lang="en-US" dirty="0"/>
          </a:p>
          <a:p>
            <a:r>
              <a:rPr lang="en-US" dirty="0"/>
              <a:t>In these cases, what can you do? For your application code, the rollback process is usually to copy the previous version of your binaries back to the clients as a way of undoing the rollback. Can we do the same thing with our database code?</a:t>
            </a:r>
          </a:p>
          <a:p>
            <a:endParaRPr lang="en-US" dirty="0"/>
          </a:p>
          <a:p>
            <a:endParaRPr lang="en-US" dirty="0"/>
          </a:p>
        </p:txBody>
      </p:sp>
      <p:sp>
        <p:nvSpPr>
          <p:cNvPr id="4" name="Slide Number Placeholder 3"/>
          <p:cNvSpPr>
            <a:spLocks noGrp="1"/>
          </p:cNvSpPr>
          <p:nvPr>
            <p:ph type="sldNum" sz="quarter" idx="10"/>
          </p:nvPr>
        </p:nvSpPr>
        <p:spPr/>
        <p:txBody>
          <a:bodyPr/>
          <a:lstStyle/>
          <a:p>
            <a:fld id="{C55CF306-ECE3-444F-811D-1BB4B8AE3998}" type="slidenum">
              <a:rPr lang="en-US" smtClean="0"/>
              <a:t>23</a:t>
            </a:fld>
            <a:endParaRPr lang="en-US"/>
          </a:p>
        </p:txBody>
      </p:sp>
    </p:spTree>
    <p:extLst>
      <p:ext uri="{BB962C8B-B14F-4D97-AF65-F5344CB8AC3E}">
        <p14:creationId xmlns:p14="http://schemas.microsoft.com/office/powerpoint/2010/main" val="36074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Some Database Code is Code</a:t>
            </a:r>
          </a:p>
          <a:p>
            <a:r>
              <a:rPr lang="en-US" dirty="0"/>
              <a:t>As we discussed early in this course, some of our database code is code like any other application code. Our views, stored procedures, functions, assemblies, and more are just code. We can replace the deployed versions with the previous versions, easily going back and forth.</a:t>
            </a:r>
          </a:p>
          <a:p>
            <a:endParaRPr lang="en-US" dirty="0"/>
          </a:p>
          <a:p>
            <a:r>
              <a:rPr lang="en-US" dirty="0"/>
              <a:t>Ideally we would like to roll forward. Having staff that understand the code available will allow them to decide if they can produce a fix quickly and deploy it. If you can deploy a fix in your normal pipeline, do that. If the fix results in drift on the production system, ensure the change is fed back to development branches immediately.</a:t>
            </a:r>
          </a:p>
          <a:p>
            <a:endParaRPr lang="en-US" dirty="0"/>
          </a:p>
          <a:p>
            <a:r>
              <a:rPr lang="en-US" dirty="0"/>
              <a:t>Of course, like our application code, we want to be sure the various objects still function correctly, but three isn't any technical hurdle to using the previous version from our VCS.</a:t>
            </a:r>
          </a:p>
          <a:p>
            <a:endParaRPr lang="en-US" dirty="0"/>
          </a:p>
          <a:p>
            <a:r>
              <a:rPr lang="en-US" dirty="0"/>
              <a:t>I don't know of any tools that automatically build rollback scripts, but comparison technology can quickly generate scripts with previous versions of code.</a:t>
            </a:r>
          </a:p>
          <a:p>
            <a:endParaRPr lang="en-US" dirty="0"/>
          </a:p>
        </p:txBody>
      </p:sp>
      <p:sp>
        <p:nvSpPr>
          <p:cNvPr id="4" name="Slide Number Placeholder 3"/>
          <p:cNvSpPr>
            <a:spLocks noGrp="1"/>
          </p:cNvSpPr>
          <p:nvPr>
            <p:ph type="sldNum" sz="quarter" idx="10"/>
          </p:nvPr>
        </p:nvSpPr>
        <p:spPr/>
        <p:txBody>
          <a:bodyPr/>
          <a:lstStyle/>
          <a:p>
            <a:fld id="{C55CF306-ECE3-444F-811D-1BB4B8AE3998}" type="slidenum">
              <a:rPr lang="en-US" smtClean="0"/>
              <a:t>24</a:t>
            </a:fld>
            <a:endParaRPr lang="en-US"/>
          </a:p>
        </p:txBody>
      </p:sp>
    </p:spTree>
    <p:extLst>
      <p:ext uri="{BB962C8B-B14F-4D97-AF65-F5344CB8AC3E}">
        <p14:creationId xmlns:p14="http://schemas.microsoft.com/office/powerpoint/2010/main" val="3611869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Tables</a:t>
            </a:r>
          </a:p>
          <a:p>
            <a:r>
              <a:rPr lang="en-US" dirty="0"/>
              <a:t>Tables represent a unique problem for rollbacks since they must maintain the state of their data during deployments or rollbacks. Some changes may be simple to rollback, but some may be complex. For this reason, I haven't seen a good way of automatically undoing table changes.</a:t>
            </a:r>
          </a:p>
          <a:p>
            <a:endParaRPr lang="en-US" dirty="0"/>
          </a:p>
          <a:p>
            <a:r>
              <a:rPr lang="en-US" dirty="0"/>
              <a:t>For example, a new column that causes issues can be fixed with a drop column statement. However, if some data has been entered into a new column, what's the proper way to handle this? Do we save that data? What if we have performed a column or table split? It may not be easy to move the data back to its original state.</a:t>
            </a:r>
          </a:p>
          <a:p>
            <a:endParaRPr lang="en-US" dirty="0"/>
          </a:p>
          <a:p>
            <a:r>
              <a:rPr lang="en-US" dirty="0"/>
              <a:t>What's more, some changes can take significant time in large databases. There are times when a database restore might be a better choice than trying to undo the changes. These are decisions a database administrator must make. </a:t>
            </a:r>
          </a:p>
          <a:p>
            <a:endParaRPr lang="en-US" dirty="0"/>
          </a:p>
          <a:p>
            <a:r>
              <a:rPr lang="en-US" dirty="0"/>
              <a:t>Ultimately the way to rollback table changes will be situation dependent. Smaller, more frequent changes might limit the potential issues, but whenever a table change is made, the developers and operations staff should consider the way in which they might undo the changes and be prepared to respond. </a:t>
            </a:r>
          </a:p>
          <a:p>
            <a:endParaRPr lang="en-US" dirty="0"/>
          </a:p>
          <a:p>
            <a:r>
              <a:rPr lang="en-US" dirty="0"/>
              <a:t>## Data</a:t>
            </a:r>
          </a:p>
          <a:p>
            <a:r>
              <a:rPr lang="en-US" dirty="0"/>
              <a:t>Some deployments to databases may change data. Perhaps lookup or reference data is altered in a release. Maybe some substantial changes are made, such as migrating data types in between columns.</a:t>
            </a:r>
          </a:p>
          <a:p>
            <a:endParaRPr lang="en-US" dirty="0"/>
          </a:p>
          <a:p>
            <a:r>
              <a:rPr lang="en-US" dirty="0"/>
              <a:t>Just as with table changes, undoing data manipulations are sometimes very difficult, especially when the transformations are complex. As with table changes, the rollbacks are not necessarily worth scripting. Instead, backup and restore might be a better choice. This makes pre-deployment backups very important.</a:t>
            </a:r>
          </a:p>
          <a:p>
            <a:endParaRPr lang="en-US" dirty="0"/>
          </a:p>
          <a:p>
            <a:endParaRPr lang="en-US" dirty="0"/>
          </a:p>
        </p:txBody>
      </p:sp>
      <p:sp>
        <p:nvSpPr>
          <p:cNvPr id="4" name="Slide Number Placeholder 3"/>
          <p:cNvSpPr>
            <a:spLocks noGrp="1"/>
          </p:cNvSpPr>
          <p:nvPr>
            <p:ph type="sldNum" sz="quarter" idx="10"/>
          </p:nvPr>
        </p:nvSpPr>
        <p:spPr/>
        <p:txBody>
          <a:bodyPr/>
          <a:lstStyle/>
          <a:p>
            <a:fld id="{C55CF306-ECE3-444F-811D-1BB4B8AE3998}" type="slidenum">
              <a:rPr lang="en-US" smtClean="0"/>
              <a:t>25</a:t>
            </a:fld>
            <a:endParaRPr lang="en-US"/>
          </a:p>
        </p:txBody>
      </p:sp>
    </p:spTree>
    <p:extLst>
      <p:ext uri="{BB962C8B-B14F-4D97-AF65-F5344CB8AC3E}">
        <p14:creationId xmlns:p14="http://schemas.microsoft.com/office/powerpoint/2010/main" val="7139736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Security</a:t>
            </a:r>
          </a:p>
          <a:p>
            <a:r>
              <a:rPr lang="en-US" dirty="0"/>
              <a:t>A database includes its own security structure and model. Both principals and objects can have rights assigned to them. We may alter these security structures during deployments to meet the needs of the application.</a:t>
            </a:r>
          </a:p>
          <a:p>
            <a:endParaRPr lang="en-US" dirty="0"/>
          </a:p>
          <a:p>
            <a:r>
              <a:rPr lang="en-US" dirty="0"/>
              <a:t>Rolling back security changes may mean performing the reversing actions. As with non-table changes, </a:t>
            </a:r>
            <a:r>
              <a:rPr lang="en-US" dirty="0" err="1"/>
              <a:t>comparion</a:t>
            </a:r>
            <a:r>
              <a:rPr lang="en-US" dirty="0"/>
              <a:t> technology can help here to determine which security settings were changed.</a:t>
            </a:r>
          </a:p>
          <a:p>
            <a:endParaRPr lang="en-US" dirty="0"/>
          </a:p>
          <a:p>
            <a:r>
              <a:rPr lang="en-US" dirty="0"/>
              <a:t>Since many security changes are simple and discrete, it may not be worth developing scripts or tools to automatically generate the rollback code. Instead, I would trust staff to determine which rights are problematic and manually running the reversing </a:t>
            </a:r>
            <a:r>
              <a:rPr lang="en-US" dirty="0" err="1"/>
              <a:t>tranactions</a:t>
            </a:r>
            <a:r>
              <a:rPr lang="en-US" dirty="0"/>
              <a:t>. </a:t>
            </a:r>
          </a:p>
          <a:p>
            <a:endParaRPr lang="en-US" dirty="0"/>
          </a:p>
          <a:p>
            <a:r>
              <a:rPr lang="en-US" dirty="0"/>
              <a:t>As with any emergency change, a second person should review and verify the changes, and anything executed should be rolled back into the development trunk to ensure future development incorporates these changes.</a:t>
            </a:r>
          </a:p>
          <a:p>
            <a:endParaRPr lang="en-US" dirty="0"/>
          </a:p>
          <a:p>
            <a:endParaRPr lang="en-US" dirty="0"/>
          </a:p>
        </p:txBody>
      </p:sp>
      <p:sp>
        <p:nvSpPr>
          <p:cNvPr id="4" name="Slide Number Placeholder 3"/>
          <p:cNvSpPr>
            <a:spLocks noGrp="1"/>
          </p:cNvSpPr>
          <p:nvPr>
            <p:ph type="sldNum" sz="quarter" idx="10"/>
          </p:nvPr>
        </p:nvSpPr>
        <p:spPr/>
        <p:txBody>
          <a:bodyPr/>
          <a:lstStyle/>
          <a:p>
            <a:fld id="{C55CF306-ECE3-444F-811D-1BB4B8AE3998}" type="slidenum">
              <a:rPr lang="en-US" smtClean="0"/>
              <a:t>26</a:t>
            </a:fld>
            <a:endParaRPr lang="en-US"/>
          </a:p>
        </p:txBody>
      </p:sp>
    </p:spTree>
    <p:extLst>
      <p:ext uri="{BB962C8B-B14F-4D97-AF65-F5344CB8AC3E}">
        <p14:creationId xmlns:p14="http://schemas.microsoft.com/office/powerpoint/2010/main" val="1450569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Be Prepared</a:t>
            </a:r>
          </a:p>
          <a:p>
            <a:r>
              <a:rPr lang="en-US" dirty="0"/>
              <a:t>Since database changes tend to be harder to undo than application code changes, it behooves everyone in the DevOps process to be </a:t>
            </a:r>
            <a:r>
              <a:rPr lang="en-US" dirty="0" err="1"/>
              <a:t>preprared</a:t>
            </a:r>
            <a:r>
              <a:rPr lang="en-US" dirty="0"/>
              <a:t> for issues. This is especially important as a DevOps process is being implemented, since there will be mistakes made as your staff learns the particular </a:t>
            </a:r>
            <a:r>
              <a:rPr lang="en-US" dirty="0" err="1"/>
              <a:t>idiosyncracies</a:t>
            </a:r>
            <a:r>
              <a:rPr lang="en-US" dirty="0"/>
              <a:t> of your environments.</a:t>
            </a:r>
          </a:p>
          <a:p>
            <a:endParaRPr lang="en-US" dirty="0"/>
          </a:p>
          <a:p>
            <a:r>
              <a:rPr lang="en-US" dirty="0"/>
              <a:t>One way that operational staff mitigates potential issues is with backups taken before upgrades. Many relational systems such as SQL Server allow for backups to be taken while the system is live. A formal backup can be scripted into the release process to provide insurance against catastrophic issues.</a:t>
            </a:r>
          </a:p>
          <a:p>
            <a:endParaRPr lang="en-US" dirty="0"/>
          </a:p>
          <a:p>
            <a:r>
              <a:rPr lang="en-US" dirty="0"/>
              <a:t>One additional step that I recommend for databases as well is to snapshot the code in production before a deployment. Often the changes made will not be data changes, and a quick snapshot provides a way to easily generate rollback scripts for specific objects. </a:t>
            </a:r>
          </a:p>
          <a:p>
            <a:endParaRPr lang="en-US" dirty="0"/>
          </a:p>
          <a:p>
            <a:r>
              <a:rPr lang="en-US" dirty="0"/>
              <a:t>As a post-deployment step, I would also ensure that a new snapshot of the latest version of all code is captured as well. This can be useful in preparing future intermediate environments, such as test and staging, where we want to mimic production and practice the next deployment.</a:t>
            </a:r>
          </a:p>
          <a:p>
            <a:endParaRPr lang="en-US" dirty="0"/>
          </a:p>
          <a:p>
            <a:endParaRPr lang="en-US" dirty="0"/>
          </a:p>
        </p:txBody>
      </p:sp>
      <p:sp>
        <p:nvSpPr>
          <p:cNvPr id="4" name="Slide Number Placeholder 3"/>
          <p:cNvSpPr>
            <a:spLocks noGrp="1"/>
          </p:cNvSpPr>
          <p:nvPr>
            <p:ph type="sldNum" sz="quarter" idx="10"/>
          </p:nvPr>
        </p:nvSpPr>
        <p:spPr/>
        <p:txBody>
          <a:bodyPr/>
          <a:lstStyle/>
          <a:p>
            <a:fld id="{C55CF306-ECE3-444F-811D-1BB4B8AE3998}" type="slidenum">
              <a:rPr lang="en-US" smtClean="0"/>
              <a:t>27</a:t>
            </a:fld>
            <a:endParaRPr lang="en-US"/>
          </a:p>
        </p:txBody>
      </p:sp>
    </p:spTree>
    <p:extLst>
      <p:ext uri="{BB962C8B-B14F-4D97-AF65-F5344CB8AC3E}">
        <p14:creationId xmlns:p14="http://schemas.microsoft.com/office/powerpoint/2010/main" val="3365715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big inefficiencies of the traditional DBA job is preparing a release of database changes. I've been involved in large releases of months of database changes bundled up that required a week of time to gather the changes, organize them, and then test deployments, worrying all the time that I've forgotten a critical change. </a:t>
            </a:r>
          </a:p>
          <a:p>
            <a:endParaRPr lang="en-US" dirty="0"/>
          </a:p>
          <a:p>
            <a:r>
              <a:rPr lang="en-US" dirty="0"/>
              <a:t>Plenty of other DBAs go through similar exercises, which create stress and fear over the release process. The fear causes us to delay deployments, stacking even more and more changes up. This process can snowball until we only rarely release large batches of changes, each of these entailing lots of risk.</a:t>
            </a:r>
          </a:p>
          <a:p>
            <a:endParaRPr lang="en-US" dirty="0"/>
          </a:p>
          <a:p>
            <a:r>
              <a:rPr lang="en-US" dirty="0"/>
              <a:t>In this diagram, we see that we make a number of changes, but then we spend time building a package, releasing it, correcting any problems, and delaying further development. In most cases, this is because the Operations people don't always know why the deployment didn't work, and the Developers must help complete the process.</a:t>
            </a:r>
          </a:p>
          <a:p>
            <a:endParaRPr lang="en-US" dirty="0"/>
          </a:p>
          <a:p>
            <a:r>
              <a:rPr lang="en-US" dirty="0"/>
              <a:t>We repeat that, but because everyone is afraid of problems in the next release, we delay as long as we can. That's a normal human response. As a result, more changes stack up, and more time is taken for the release.</a:t>
            </a:r>
          </a:p>
          <a:p>
            <a:endParaRPr lang="en-US" dirty="0"/>
          </a:p>
          <a:p>
            <a:r>
              <a:rPr lang="en-US" dirty="0"/>
              <a:t>This continues until we rarely release, and often have problems. Studies of companies have shown this pattern takes place often. Even if the time between releases doesn't increase, the stress is there and often fewer changes occur in future release.</a:t>
            </a:r>
          </a:p>
          <a:p>
            <a:endParaRPr lang="en-US" dirty="0"/>
          </a:p>
        </p:txBody>
      </p:sp>
      <p:sp>
        <p:nvSpPr>
          <p:cNvPr id="4" name="Slide Number Placeholder 3"/>
          <p:cNvSpPr>
            <a:spLocks noGrp="1"/>
          </p:cNvSpPr>
          <p:nvPr>
            <p:ph type="sldNum" sz="quarter" idx="10"/>
          </p:nvPr>
        </p:nvSpPr>
        <p:spPr/>
        <p:txBody>
          <a:bodyPr/>
          <a:lstStyle/>
          <a:p>
            <a:fld id="{C55CF306-ECE3-444F-811D-1BB4B8AE3998}" type="slidenum">
              <a:rPr lang="en-US" smtClean="0"/>
              <a:t>4</a:t>
            </a:fld>
            <a:endParaRPr lang="en-US"/>
          </a:p>
        </p:txBody>
      </p:sp>
    </p:spTree>
    <p:extLst>
      <p:ext uri="{BB962C8B-B14F-4D97-AF65-F5344CB8AC3E}">
        <p14:creationId xmlns:p14="http://schemas.microsoft.com/office/powerpoint/2010/main" val="1237291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with DevOps is that we release more often, with smaller changes. These typically are less risky changes, though with databases, this isn't necessarily true. However, we also get practice in releasing changes to give us confidence that we can make database changes when we desire. We know how to release each change, the process is scripted, and we can send changes to downstream environments more often.</a:t>
            </a:r>
            <a:endParaRPr lang="en-US" dirty="0"/>
          </a:p>
        </p:txBody>
      </p:sp>
      <p:sp>
        <p:nvSpPr>
          <p:cNvPr id="4" name="Slide Number Placeholder 3"/>
          <p:cNvSpPr>
            <a:spLocks noGrp="1"/>
          </p:cNvSpPr>
          <p:nvPr>
            <p:ph type="sldNum" sz="quarter" idx="10"/>
          </p:nvPr>
        </p:nvSpPr>
        <p:spPr/>
        <p:txBody>
          <a:bodyPr/>
          <a:lstStyle/>
          <a:p>
            <a:fld id="{C55CF306-ECE3-444F-811D-1BB4B8AE3998}" type="slidenum">
              <a:rPr lang="en-US" smtClean="0"/>
              <a:t>5</a:t>
            </a:fld>
            <a:endParaRPr lang="en-US"/>
          </a:p>
        </p:txBody>
      </p:sp>
    </p:spTree>
    <p:extLst>
      <p:ext uri="{BB962C8B-B14F-4D97-AF65-F5344CB8AC3E}">
        <p14:creationId xmlns:p14="http://schemas.microsoft.com/office/powerpoint/2010/main" val="593597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benefits. While we may actually get the chance to release more changes, this is not the most important benefit. The best part of the DevOps process is that we learn what works and what doesn't. We learn what our customers like and what they don't. We don't spend months implementing something like a backlog notification queue in our database if the customers decide early on this isn't useful. Or they decide they'd rather have more discount options. </a:t>
            </a:r>
          </a:p>
          <a:p>
            <a:endParaRPr lang="en-US" dirty="0"/>
          </a:p>
          <a:p>
            <a:r>
              <a:rPr lang="en-US" dirty="0"/>
              <a:t>Because we release often, and get feedback from our customers, we end up building the software they want. As Donovan Brown says, we end up delivering more value to the customer.</a:t>
            </a:r>
            <a:endParaRPr lang="en-US" dirty="0"/>
          </a:p>
        </p:txBody>
      </p:sp>
      <p:sp>
        <p:nvSpPr>
          <p:cNvPr id="4" name="Slide Number Placeholder 3"/>
          <p:cNvSpPr>
            <a:spLocks noGrp="1"/>
          </p:cNvSpPr>
          <p:nvPr>
            <p:ph type="sldNum" sz="quarter" idx="10"/>
          </p:nvPr>
        </p:nvSpPr>
        <p:spPr/>
        <p:txBody>
          <a:bodyPr/>
          <a:lstStyle/>
          <a:p>
            <a:fld id="{C55CF306-ECE3-444F-811D-1BB4B8AE3998}" type="slidenum">
              <a:rPr lang="en-US" smtClean="0"/>
              <a:t>6</a:t>
            </a:fld>
            <a:endParaRPr lang="en-US"/>
          </a:p>
        </p:txBody>
      </p:sp>
    </p:spTree>
    <p:extLst>
      <p:ext uri="{BB962C8B-B14F-4D97-AF65-F5344CB8AC3E}">
        <p14:creationId xmlns:p14="http://schemas.microsoft.com/office/powerpoint/2010/main" val="827004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Releasing Database Changes to Production and non-Production Environments</a:t>
            </a:r>
          </a:p>
          <a:p>
            <a:endParaRPr lang="en-US" dirty="0"/>
          </a:p>
          <a:p>
            <a:r>
              <a:rPr lang="en-US" dirty="0"/>
              <a:t>Database changes can be invasive and semi-permanent. Some database changes are difficult to undo, unlike application code changes. As a result, we want to only change our production environments when we are sure of the outcome.</a:t>
            </a:r>
          </a:p>
          <a:p>
            <a:endParaRPr lang="en-US" dirty="0"/>
          </a:p>
          <a:p>
            <a:r>
              <a:rPr lang="en-US" dirty="0"/>
              <a:t>An application DevOps process may allow developers to release changes to production, or even practice a deployment in a test environment and then immediately release to production. We don't typically want to do this with database changes because mistakes are more difficult to unravel. In a database DevOps process, we want to release to test and at least one more intermediate environment to ensure our changes will work correctly and have the desired effects. </a:t>
            </a:r>
            <a:endParaRPr lang="en-US" dirty="0"/>
          </a:p>
        </p:txBody>
      </p:sp>
      <p:sp>
        <p:nvSpPr>
          <p:cNvPr id="4" name="Slide Number Placeholder 3"/>
          <p:cNvSpPr>
            <a:spLocks noGrp="1"/>
          </p:cNvSpPr>
          <p:nvPr>
            <p:ph type="sldNum" sz="quarter" idx="10"/>
          </p:nvPr>
        </p:nvSpPr>
        <p:spPr/>
        <p:txBody>
          <a:bodyPr/>
          <a:lstStyle/>
          <a:p>
            <a:fld id="{C55CF306-ECE3-444F-811D-1BB4B8AE3998}" type="slidenum">
              <a:rPr lang="en-US" smtClean="0"/>
              <a:t>8</a:t>
            </a:fld>
            <a:endParaRPr lang="en-US"/>
          </a:p>
        </p:txBody>
      </p:sp>
    </p:spTree>
    <p:extLst>
      <p:ext uri="{BB962C8B-B14F-4D97-AF65-F5344CB8AC3E}">
        <p14:creationId xmlns:p14="http://schemas.microsoft.com/office/powerpoint/2010/main" val="3087638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Using a Staging Environment</a:t>
            </a:r>
          </a:p>
          <a:p>
            <a:endParaRPr lang="en-US" dirty="0"/>
          </a:p>
          <a:p>
            <a:r>
              <a:rPr lang="en-US" dirty="0"/>
              <a:t>My approach has been to have a staging environment that duplicates production as closely as possible. This might be a full database restore from production, but at the very least, the current schema from production should be copied to a database and our database changes applied. In this way, we have an idea of whether the upgrade will work as expected. </a:t>
            </a:r>
          </a:p>
          <a:p>
            <a:endParaRPr lang="en-US" dirty="0"/>
          </a:p>
        </p:txBody>
      </p:sp>
      <p:sp>
        <p:nvSpPr>
          <p:cNvPr id="4" name="Slide Number Placeholder 3"/>
          <p:cNvSpPr>
            <a:spLocks noGrp="1"/>
          </p:cNvSpPr>
          <p:nvPr>
            <p:ph type="sldNum" sz="quarter" idx="10"/>
          </p:nvPr>
        </p:nvSpPr>
        <p:spPr/>
        <p:txBody>
          <a:bodyPr/>
          <a:lstStyle/>
          <a:p>
            <a:fld id="{C55CF306-ECE3-444F-811D-1BB4B8AE3998}" type="slidenum">
              <a:rPr lang="en-US" smtClean="0"/>
              <a:t>9</a:t>
            </a:fld>
            <a:endParaRPr lang="en-US"/>
          </a:p>
        </p:txBody>
      </p:sp>
    </p:spTree>
    <p:extLst>
      <p:ext uri="{BB962C8B-B14F-4D97-AF65-F5344CB8AC3E}">
        <p14:creationId xmlns:p14="http://schemas.microsoft.com/office/powerpoint/2010/main" val="3232754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can release to multiple intermediate environments, perhaps user acceptance </a:t>
            </a:r>
            <a:r>
              <a:rPr lang="en-US" dirty="0" err="1"/>
              <a:t>enviroments</a:t>
            </a:r>
            <a:r>
              <a:rPr lang="en-US" dirty="0"/>
              <a:t> or load testing environments, you get even more confidence in your database release process.</a:t>
            </a:r>
          </a:p>
          <a:p>
            <a:endParaRPr lang="en-US" dirty="0"/>
          </a:p>
        </p:txBody>
      </p:sp>
      <p:sp>
        <p:nvSpPr>
          <p:cNvPr id="4" name="Slide Number Placeholder 3"/>
          <p:cNvSpPr>
            <a:spLocks noGrp="1"/>
          </p:cNvSpPr>
          <p:nvPr>
            <p:ph type="sldNum" sz="quarter" idx="10"/>
          </p:nvPr>
        </p:nvSpPr>
        <p:spPr/>
        <p:txBody>
          <a:bodyPr/>
          <a:lstStyle/>
          <a:p>
            <a:fld id="{C55CF306-ECE3-444F-811D-1BB4B8AE3998}" type="slidenum">
              <a:rPr lang="en-US" smtClean="0"/>
              <a:t>10</a:t>
            </a:fld>
            <a:endParaRPr lang="en-US"/>
          </a:p>
        </p:txBody>
      </p:sp>
    </p:spTree>
    <p:extLst>
      <p:ext uri="{BB962C8B-B14F-4D97-AF65-F5344CB8AC3E}">
        <p14:creationId xmlns:p14="http://schemas.microsoft.com/office/powerpoint/2010/main" val="3420965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Approval Gates</a:t>
            </a:r>
          </a:p>
          <a:p>
            <a:r>
              <a:rPr lang="en-US" dirty="0"/>
              <a:t>While an Application </a:t>
            </a:r>
            <a:r>
              <a:rPr lang="en-US" dirty="0" err="1"/>
              <a:t>DEvOps</a:t>
            </a:r>
            <a:r>
              <a:rPr lang="en-US" dirty="0"/>
              <a:t> process may allow developers to deploy their changes when they are ready, database changes often have some approval process in place. Because a database often is a central resource for many applications, or even different parts of the same application, we often want to coordinate release times.</a:t>
            </a:r>
          </a:p>
          <a:p>
            <a:endParaRPr lang="en-US" dirty="0"/>
          </a:p>
          <a:p>
            <a:r>
              <a:rPr lang="en-US" dirty="0"/>
              <a:t>This means that a database change often requires some approval process. In our demo, we'll see how VSTS makes this easy to implement in a DevOps process.</a:t>
            </a:r>
          </a:p>
          <a:p>
            <a:endParaRPr lang="en-US" dirty="0"/>
          </a:p>
          <a:p>
            <a:r>
              <a:rPr lang="en-US" dirty="0"/>
              <a:t>While you might expect that we include an approval before we release to production, I typically want a DBA, or other trained individual, to approve the deployment to a staging environment. The reason for this is I want the person to see the changes as early in the process as possible. If there are issues, we want to find out quickly and make changes. Waiting until the production deployment often puts pressure on the DBA to approve the release, often to coordinate with application changes. This can shortcut the process and lead to data integrity issues, which can be difficult to undo.</a:t>
            </a:r>
          </a:p>
          <a:p>
            <a:endParaRPr lang="en-US" dirty="0"/>
          </a:p>
          <a:p>
            <a:r>
              <a:rPr lang="en-US" dirty="0"/>
              <a:t>By requiring an approval for the staging deployment, the DBA or operational staff is aware there are changes coming. This way the developer can get feedback from the DBA on whether their changes are appropriate and not too risky.</a:t>
            </a:r>
            <a:endParaRPr lang="en-US" dirty="0"/>
          </a:p>
        </p:txBody>
      </p:sp>
      <p:sp>
        <p:nvSpPr>
          <p:cNvPr id="4" name="Slide Number Placeholder 3"/>
          <p:cNvSpPr>
            <a:spLocks noGrp="1"/>
          </p:cNvSpPr>
          <p:nvPr>
            <p:ph type="sldNum" sz="quarter" idx="10"/>
          </p:nvPr>
        </p:nvSpPr>
        <p:spPr/>
        <p:txBody>
          <a:bodyPr/>
          <a:lstStyle/>
          <a:p>
            <a:fld id="{C55CF306-ECE3-444F-811D-1BB4B8AE3998}" type="slidenum">
              <a:rPr lang="en-US" smtClean="0"/>
              <a:t>11</a:t>
            </a:fld>
            <a:endParaRPr lang="en-US"/>
          </a:p>
        </p:txBody>
      </p:sp>
    </p:spTree>
    <p:extLst>
      <p:ext uri="{BB962C8B-B14F-4D97-AF65-F5344CB8AC3E}">
        <p14:creationId xmlns:p14="http://schemas.microsoft.com/office/powerpoint/2010/main" val="1250525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Validating Deployments</a:t>
            </a:r>
          </a:p>
          <a:p>
            <a:endParaRPr lang="en-US" dirty="0"/>
          </a:p>
          <a:p>
            <a:r>
              <a:rPr lang="en-US" dirty="0"/>
              <a:t>One of the important things to do is validate your deployments and ensure that the changes you expected to complete are the ones that were deployed to your systems.</a:t>
            </a:r>
          </a:p>
          <a:p>
            <a:endParaRPr lang="en-US" dirty="0"/>
          </a:p>
          <a:p>
            <a:r>
              <a:rPr lang="en-US" dirty="0"/>
              <a:t>This is easy in application code as the files can be compared to those produced by the CI process, or hash values of the files content can be compared to an artifact repository.</a:t>
            </a:r>
          </a:p>
          <a:p>
            <a:endParaRPr lang="en-US" dirty="0"/>
          </a:p>
          <a:p>
            <a:r>
              <a:rPr lang="en-US" dirty="0"/>
              <a:t>For a database, we really need to compare our database schema, and potentially data, to the state of the code that was output by our CI process.</a:t>
            </a:r>
          </a:p>
          <a:p>
            <a:endParaRPr lang="en-US" dirty="0"/>
          </a:p>
          <a:p>
            <a:r>
              <a:rPr lang="en-US" dirty="0"/>
              <a:t>## State Based Deployment</a:t>
            </a:r>
          </a:p>
          <a:p>
            <a:r>
              <a:rPr lang="en-US" dirty="0"/>
              <a:t>For state based deployment, we should have a package that contains the code from our VCS. We can use this package to verify the deployment, just as we used this package to build the upgrade script.</a:t>
            </a:r>
          </a:p>
          <a:p>
            <a:endParaRPr lang="en-US" dirty="0"/>
          </a:p>
          <a:p>
            <a:r>
              <a:rPr lang="en-US" dirty="0"/>
              <a:t>Any errors should be noted and logged, but a verification helps ensure that all the changes we wanted to deploy were actually completed in the process.</a:t>
            </a:r>
          </a:p>
          <a:p>
            <a:endParaRPr lang="en-US" dirty="0"/>
          </a:p>
          <a:p>
            <a:r>
              <a:rPr lang="en-US" dirty="0"/>
              <a:t>## Migration Based Deployment</a:t>
            </a:r>
          </a:p>
          <a:p>
            <a:r>
              <a:rPr lang="en-US" dirty="0"/>
              <a:t>For a migration based deployment, we should be tracking which migration scripts have been run and only run new ones. Checking our migration tracking table or file can ensure that we know which changes were deployed.</a:t>
            </a:r>
          </a:p>
          <a:p>
            <a:endParaRPr lang="en-US" dirty="0"/>
          </a:p>
          <a:p>
            <a:r>
              <a:rPr lang="en-US" dirty="0"/>
              <a:t>## Data Changes</a:t>
            </a:r>
          </a:p>
          <a:p>
            <a:r>
              <a:rPr lang="en-US" dirty="0"/>
              <a:t>One of the more complex problems with database deployments occur when data changes are a part of the release. It can be difficult to easily detect if the data changes were performed correctly. An example might be where a column is split into two new columns. There may not be an easy way to determine if the data is correct.</a:t>
            </a:r>
          </a:p>
          <a:p>
            <a:endParaRPr lang="en-US" dirty="0"/>
          </a:p>
          <a:p>
            <a:r>
              <a:rPr lang="en-US" dirty="0"/>
              <a:t>In this case, a set of rows that contain a representative set of data changes need to be checked afterwards to be sure that the data manipulation is correct. My recommendation is that you choose a set of rows with complex changes and write scripts that check to see the end result of changes in these rows match your expectations. These scripts will function as a smoke test of the deployment, and should be included as the last step of the deployment. As with unit tests, these scripts should return a failure if the data is not correct.</a:t>
            </a:r>
          </a:p>
          <a:p>
            <a:endParaRPr lang="en-US" dirty="0"/>
          </a:p>
        </p:txBody>
      </p:sp>
      <p:sp>
        <p:nvSpPr>
          <p:cNvPr id="4" name="Slide Number Placeholder 3"/>
          <p:cNvSpPr>
            <a:spLocks noGrp="1"/>
          </p:cNvSpPr>
          <p:nvPr>
            <p:ph type="sldNum" sz="quarter" idx="10"/>
          </p:nvPr>
        </p:nvSpPr>
        <p:spPr/>
        <p:txBody>
          <a:bodyPr/>
          <a:lstStyle/>
          <a:p>
            <a:fld id="{C55CF306-ECE3-444F-811D-1BB4B8AE3998}" type="slidenum">
              <a:rPr lang="en-US" smtClean="0"/>
              <a:t>13</a:t>
            </a:fld>
            <a:endParaRPr lang="en-US"/>
          </a:p>
        </p:txBody>
      </p:sp>
    </p:spTree>
    <p:extLst>
      <p:ext uri="{BB962C8B-B14F-4D97-AF65-F5344CB8AC3E}">
        <p14:creationId xmlns:p14="http://schemas.microsoft.com/office/powerpoint/2010/main" val="2540247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24459C-D6F5-409C-BF5B-D2B43DC81C68}"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BBBB2-B31C-4FFC-BFA1-54C485B619BC}" type="slidenum">
              <a:rPr lang="en-US" smtClean="0"/>
              <a:t>‹#›</a:t>
            </a:fld>
            <a:endParaRPr lang="en-US"/>
          </a:p>
        </p:txBody>
      </p:sp>
    </p:spTree>
    <p:extLst>
      <p:ext uri="{BB962C8B-B14F-4D97-AF65-F5344CB8AC3E}">
        <p14:creationId xmlns:p14="http://schemas.microsoft.com/office/powerpoint/2010/main" val="417652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24459C-D6F5-409C-BF5B-D2B43DC81C68}"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BBBB2-B31C-4FFC-BFA1-54C485B619BC}" type="slidenum">
              <a:rPr lang="en-US" smtClean="0"/>
              <a:t>‹#›</a:t>
            </a:fld>
            <a:endParaRPr lang="en-US"/>
          </a:p>
        </p:txBody>
      </p:sp>
    </p:spTree>
    <p:extLst>
      <p:ext uri="{BB962C8B-B14F-4D97-AF65-F5344CB8AC3E}">
        <p14:creationId xmlns:p14="http://schemas.microsoft.com/office/powerpoint/2010/main" val="154171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24459C-D6F5-409C-BF5B-D2B43DC81C68}"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BBBB2-B31C-4FFC-BFA1-54C485B619BC}" type="slidenum">
              <a:rPr lang="en-US" smtClean="0"/>
              <a:t>‹#›</a:t>
            </a:fld>
            <a:endParaRPr lang="en-US"/>
          </a:p>
        </p:txBody>
      </p:sp>
    </p:spTree>
    <p:extLst>
      <p:ext uri="{BB962C8B-B14F-4D97-AF65-F5344CB8AC3E}">
        <p14:creationId xmlns:p14="http://schemas.microsoft.com/office/powerpoint/2010/main" val="2362354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24459C-D6F5-409C-BF5B-D2B43DC81C68}"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BBBB2-B31C-4FFC-BFA1-54C485B619BC}" type="slidenum">
              <a:rPr lang="en-US" smtClean="0"/>
              <a:t>‹#›</a:t>
            </a:fld>
            <a:endParaRPr lang="en-US"/>
          </a:p>
        </p:txBody>
      </p:sp>
    </p:spTree>
    <p:extLst>
      <p:ext uri="{BB962C8B-B14F-4D97-AF65-F5344CB8AC3E}">
        <p14:creationId xmlns:p14="http://schemas.microsoft.com/office/powerpoint/2010/main" val="3534947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24459C-D6F5-409C-BF5B-D2B43DC81C68}"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BBBB2-B31C-4FFC-BFA1-54C485B619BC}" type="slidenum">
              <a:rPr lang="en-US" smtClean="0"/>
              <a:t>‹#›</a:t>
            </a:fld>
            <a:endParaRPr lang="en-US"/>
          </a:p>
        </p:txBody>
      </p:sp>
    </p:spTree>
    <p:extLst>
      <p:ext uri="{BB962C8B-B14F-4D97-AF65-F5344CB8AC3E}">
        <p14:creationId xmlns:p14="http://schemas.microsoft.com/office/powerpoint/2010/main" val="192366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24459C-D6F5-409C-BF5B-D2B43DC81C68}" type="datetimeFigureOut">
              <a:rPr lang="en-US" smtClean="0"/>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BBBB2-B31C-4FFC-BFA1-54C485B619BC}" type="slidenum">
              <a:rPr lang="en-US" smtClean="0"/>
              <a:t>‹#›</a:t>
            </a:fld>
            <a:endParaRPr lang="en-US"/>
          </a:p>
        </p:txBody>
      </p:sp>
    </p:spTree>
    <p:extLst>
      <p:ext uri="{BB962C8B-B14F-4D97-AF65-F5344CB8AC3E}">
        <p14:creationId xmlns:p14="http://schemas.microsoft.com/office/powerpoint/2010/main" val="327475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24459C-D6F5-409C-BF5B-D2B43DC81C68}" type="datetimeFigureOut">
              <a:rPr lang="en-US" smtClean="0"/>
              <a:t>4/3/2017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CBBBB2-B31C-4FFC-BFA1-54C485B619BC}" type="slidenum">
              <a:rPr lang="en-US" smtClean="0"/>
              <a:t>‹#›</a:t>
            </a:fld>
            <a:endParaRPr lang="en-US"/>
          </a:p>
        </p:txBody>
      </p:sp>
    </p:spTree>
    <p:extLst>
      <p:ext uri="{BB962C8B-B14F-4D97-AF65-F5344CB8AC3E}">
        <p14:creationId xmlns:p14="http://schemas.microsoft.com/office/powerpoint/2010/main" val="3949472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24459C-D6F5-409C-BF5B-D2B43DC81C68}" type="datetimeFigureOut">
              <a:rPr lang="en-US" smtClean="0"/>
              <a:t>4/3/2017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CBBBB2-B31C-4FFC-BFA1-54C485B619BC}" type="slidenum">
              <a:rPr lang="en-US" smtClean="0"/>
              <a:t>‹#›</a:t>
            </a:fld>
            <a:endParaRPr lang="en-US"/>
          </a:p>
        </p:txBody>
      </p:sp>
    </p:spTree>
    <p:extLst>
      <p:ext uri="{BB962C8B-B14F-4D97-AF65-F5344CB8AC3E}">
        <p14:creationId xmlns:p14="http://schemas.microsoft.com/office/powerpoint/2010/main" val="3191734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24459C-D6F5-409C-BF5B-D2B43DC81C68}" type="datetimeFigureOut">
              <a:rPr lang="en-US" smtClean="0"/>
              <a:t>4/3/2017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CBBBB2-B31C-4FFC-BFA1-54C485B619BC}" type="slidenum">
              <a:rPr lang="en-US" smtClean="0"/>
              <a:t>‹#›</a:t>
            </a:fld>
            <a:endParaRPr lang="en-US"/>
          </a:p>
        </p:txBody>
      </p:sp>
    </p:spTree>
    <p:extLst>
      <p:ext uri="{BB962C8B-B14F-4D97-AF65-F5344CB8AC3E}">
        <p14:creationId xmlns:p14="http://schemas.microsoft.com/office/powerpoint/2010/main" val="3799725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24459C-D6F5-409C-BF5B-D2B43DC81C68}" type="datetimeFigureOut">
              <a:rPr lang="en-US" smtClean="0"/>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BBBB2-B31C-4FFC-BFA1-54C485B619BC}" type="slidenum">
              <a:rPr lang="en-US" smtClean="0"/>
              <a:t>‹#›</a:t>
            </a:fld>
            <a:endParaRPr lang="en-US"/>
          </a:p>
        </p:txBody>
      </p:sp>
    </p:spTree>
    <p:extLst>
      <p:ext uri="{BB962C8B-B14F-4D97-AF65-F5344CB8AC3E}">
        <p14:creationId xmlns:p14="http://schemas.microsoft.com/office/powerpoint/2010/main" val="3978742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124459C-D6F5-409C-BF5B-D2B43DC81C68}" type="datetimeFigureOut">
              <a:rPr lang="en-US" smtClean="0"/>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BBBB2-B31C-4FFC-BFA1-54C485B619BC}" type="slidenum">
              <a:rPr lang="en-US" smtClean="0"/>
              <a:t>‹#›</a:t>
            </a:fld>
            <a:endParaRPr lang="en-US"/>
          </a:p>
        </p:txBody>
      </p:sp>
    </p:spTree>
    <p:extLst>
      <p:ext uri="{BB962C8B-B14F-4D97-AF65-F5344CB8AC3E}">
        <p14:creationId xmlns:p14="http://schemas.microsoft.com/office/powerpoint/2010/main" val="2362843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24459C-D6F5-409C-BF5B-D2B43DC81C68}" type="datetimeFigureOut">
              <a:rPr lang="en-US" smtClean="0"/>
              <a:t>4/3/2017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BBBB2-B31C-4FFC-BFA1-54C485B619BC}" type="slidenum">
              <a:rPr lang="en-US" smtClean="0"/>
              <a:t>‹#›</a:t>
            </a:fld>
            <a:endParaRPr lang="en-US"/>
          </a:p>
        </p:txBody>
      </p:sp>
    </p:spTree>
    <p:extLst>
      <p:ext uri="{BB962C8B-B14F-4D97-AF65-F5344CB8AC3E}">
        <p14:creationId xmlns:p14="http://schemas.microsoft.com/office/powerpoint/2010/main" val="2164895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Release Management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50639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440265" y="929909"/>
            <a:ext cx="1477369" cy="1477369"/>
          </a:xfrm>
          <a:prstGeom prst="rect">
            <a:avLst/>
          </a:prstGeom>
        </p:spPr>
      </p:pic>
      <p:grpSp>
        <p:nvGrpSpPr>
          <p:cNvPr id="7" name="Group 6"/>
          <p:cNvGrpSpPr/>
          <p:nvPr/>
        </p:nvGrpSpPr>
        <p:grpSpPr>
          <a:xfrm>
            <a:off x="1576184" y="3513371"/>
            <a:ext cx="1302026" cy="2004431"/>
            <a:chOff x="1530626" y="3513371"/>
            <a:chExt cx="1302026" cy="2004431"/>
          </a:xfrm>
        </p:grpSpPr>
        <p:pic>
          <p:nvPicPr>
            <p:cNvPr id="4" name="Picture 3"/>
            <p:cNvPicPr>
              <a:picLocks noChangeAspect="1"/>
            </p:cNvPicPr>
            <p:nvPr/>
          </p:nvPicPr>
          <p:blipFill>
            <a:blip r:embed="rId4"/>
            <a:stretch>
              <a:fillRect/>
            </a:stretch>
          </p:blipFill>
          <p:spPr>
            <a:xfrm>
              <a:off x="1669322" y="3513371"/>
              <a:ext cx="946169" cy="1271518"/>
            </a:xfrm>
            <a:prstGeom prst="rect">
              <a:avLst/>
            </a:prstGeom>
          </p:spPr>
        </p:pic>
        <p:sp>
          <p:nvSpPr>
            <p:cNvPr id="6" name="TextBox 5"/>
            <p:cNvSpPr txBox="1"/>
            <p:nvPr/>
          </p:nvSpPr>
          <p:spPr>
            <a:xfrm>
              <a:off x="1530626" y="5148470"/>
              <a:ext cx="1302026" cy="369332"/>
            </a:xfrm>
            <a:prstGeom prst="rect">
              <a:avLst/>
            </a:prstGeom>
            <a:noFill/>
          </p:spPr>
          <p:txBody>
            <a:bodyPr wrap="square" rtlCol="0">
              <a:spAutoFit/>
            </a:bodyPr>
            <a:lstStyle/>
            <a:p>
              <a:r>
                <a:rPr lang="en-US" dirty="0"/>
                <a:t>Integration</a:t>
              </a:r>
            </a:p>
          </p:txBody>
        </p:sp>
      </p:grpSp>
      <p:grpSp>
        <p:nvGrpSpPr>
          <p:cNvPr id="8" name="Group 7"/>
          <p:cNvGrpSpPr/>
          <p:nvPr/>
        </p:nvGrpSpPr>
        <p:grpSpPr>
          <a:xfrm>
            <a:off x="3463039" y="3513371"/>
            <a:ext cx="1302026" cy="2004431"/>
            <a:chOff x="1530626" y="3513371"/>
            <a:chExt cx="1302026" cy="2004431"/>
          </a:xfrm>
        </p:grpSpPr>
        <p:pic>
          <p:nvPicPr>
            <p:cNvPr id="9" name="Picture 8"/>
            <p:cNvPicPr>
              <a:picLocks noChangeAspect="1"/>
            </p:cNvPicPr>
            <p:nvPr/>
          </p:nvPicPr>
          <p:blipFill>
            <a:blip r:embed="rId4"/>
            <a:stretch>
              <a:fillRect/>
            </a:stretch>
          </p:blipFill>
          <p:spPr>
            <a:xfrm>
              <a:off x="1669322" y="3513371"/>
              <a:ext cx="946169" cy="1271518"/>
            </a:xfrm>
            <a:prstGeom prst="rect">
              <a:avLst/>
            </a:prstGeom>
          </p:spPr>
        </p:pic>
        <p:sp>
          <p:nvSpPr>
            <p:cNvPr id="10" name="TextBox 9"/>
            <p:cNvSpPr txBox="1"/>
            <p:nvPr/>
          </p:nvSpPr>
          <p:spPr>
            <a:xfrm>
              <a:off x="1530626" y="5148470"/>
              <a:ext cx="1302026" cy="369332"/>
            </a:xfrm>
            <a:prstGeom prst="rect">
              <a:avLst/>
            </a:prstGeom>
            <a:noFill/>
          </p:spPr>
          <p:txBody>
            <a:bodyPr wrap="square" rtlCol="0">
              <a:spAutoFit/>
            </a:bodyPr>
            <a:lstStyle/>
            <a:p>
              <a:pPr algn="ctr"/>
              <a:r>
                <a:rPr lang="en-US" dirty="0"/>
                <a:t>QA</a:t>
              </a:r>
            </a:p>
          </p:txBody>
        </p:sp>
      </p:grpSp>
      <p:grpSp>
        <p:nvGrpSpPr>
          <p:cNvPr id="11" name="Group 10"/>
          <p:cNvGrpSpPr/>
          <p:nvPr/>
        </p:nvGrpSpPr>
        <p:grpSpPr>
          <a:xfrm>
            <a:off x="5371541" y="3513371"/>
            <a:ext cx="1417983" cy="2281430"/>
            <a:chOff x="1530625" y="3513371"/>
            <a:chExt cx="1417983" cy="2281430"/>
          </a:xfrm>
        </p:grpSpPr>
        <p:pic>
          <p:nvPicPr>
            <p:cNvPr id="12" name="Picture 11"/>
            <p:cNvPicPr>
              <a:picLocks noChangeAspect="1"/>
            </p:cNvPicPr>
            <p:nvPr/>
          </p:nvPicPr>
          <p:blipFill>
            <a:blip r:embed="rId4"/>
            <a:stretch>
              <a:fillRect/>
            </a:stretch>
          </p:blipFill>
          <p:spPr>
            <a:xfrm>
              <a:off x="1669322" y="3513371"/>
              <a:ext cx="946169" cy="1271518"/>
            </a:xfrm>
            <a:prstGeom prst="rect">
              <a:avLst/>
            </a:prstGeom>
          </p:spPr>
        </p:pic>
        <p:sp>
          <p:nvSpPr>
            <p:cNvPr id="13" name="TextBox 12"/>
            <p:cNvSpPr txBox="1"/>
            <p:nvPr/>
          </p:nvSpPr>
          <p:spPr>
            <a:xfrm>
              <a:off x="1530625" y="5148470"/>
              <a:ext cx="1417983" cy="646331"/>
            </a:xfrm>
            <a:prstGeom prst="rect">
              <a:avLst/>
            </a:prstGeom>
            <a:noFill/>
          </p:spPr>
          <p:txBody>
            <a:bodyPr wrap="square" rtlCol="0">
              <a:spAutoFit/>
            </a:bodyPr>
            <a:lstStyle/>
            <a:p>
              <a:pPr algn="ctr"/>
              <a:r>
                <a:rPr lang="en-US" dirty="0"/>
                <a:t>Performance Testing</a:t>
              </a:r>
            </a:p>
          </p:txBody>
        </p:sp>
      </p:grpSp>
      <p:grpSp>
        <p:nvGrpSpPr>
          <p:cNvPr id="14" name="Group 13"/>
          <p:cNvGrpSpPr/>
          <p:nvPr/>
        </p:nvGrpSpPr>
        <p:grpSpPr>
          <a:xfrm>
            <a:off x="7178938" y="3513371"/>
            <a:ext cx="1302026" cy="2004431"/>
            <a:chOff x="1530626" y="3513371"/>
            <a:chExt cx="1302026" cy="2004431"/>
          </a:xfrm>
        </p:grpSpPr>
        <p:pic>
          <p:nvPicPr>
            <p:cNvPr id="15" name="Picture 14"/>
            <p:cNvPicPr>
              <a:picLocks noChangeAspect="1"/>
            </p:cNvPicPr>
            <p:nvPr/>
          </p:nvPicPr>
          <p:blipFill>
            <a:blip r:embed="rId4"/>
            <a:stretch>
              <a:fillRect/>
            </a:stretch>
          </p:blipFill>
          <p:spPr>
            <a:xfrm>
              <a:off x="1669322" y="3513371"/>
              <a:ext cx="946169" cy="1271518"/>
            </a:xfrm>
            <a:prstGeom prst="rect">
              <a:avLst/>
            </a:prstGeom>
          </p:spPr>
        </p:pic>
        <p:sp>
          <p:nvSpPr>
            <p:cNvPr id="16" name="TextBox 15"/>
            <p:cNvSpPr txBox="1"/>
            <p:nvPr/>
          </p:nvSpPr>
          <p:spPr>
            <a:xfrm>
              <a:off x="1530626" y="5148470"/>
              <a:ext cx="1302026" cy="369332"/>
            </a:xfrm>
            <a:prstGeom prst="rect">
              <a:avLst/>
            </a:prstGeom>
            <a:noFill/>
          </p:spPr>
          <p:txBody>
            <a:bodyPr wrap="square" rtlCol="0">
              <a:spAutoFit/>
            </a:bodyPr>
            <a:lstStyle/>
            <a:p>
              <a:pPr algn="ctr"/>
              <a:r>
                <a:rPr lang="en-US" dirty="0"/>
                <a:t>Staging</a:t>
              </a:r>
            </a:p>
          </p:txBody>
        </p:sp>
      </p:grpSp>
      <p:grpSp>
        <p:nvGrpSpPr>
          <p:cNvPr id="17" name="Group 16"/>
          <p:cNvGrpSpPr/>
          <p:nvPr/>
        </p:nvGrpSpPr>
        <p:grpSpPr>
          <a:xfrm>
            <a:off x="8870378" y="3513371"/>
            <a:ext cx="1302026" cy="2004431"/>
            <a:chOff x="1530626" y="3513371"/>
            <a:chExt cx="1302026" cy="2004431"/>
          </a:xfrm>
        </p:grpSpPr>
        <p:pic>
          <p:nvPicPr>
            <p:cNvPr id="18" name="Picture 17"/>
            <p:cNvPicPr>
              <a:picLocks noChangeAspect="1"/>
            </p:cNvPicPr>
            <p:nvPr/>
          </p:nvPicPr>
          <p:blipFill>
            <a:blip r:embed="rId4"/>
            <a:stretch>
              <a:fillRect/>
            </a:stretch>
          </p:blipFill>
          <p:spPr>
            <a:xfrm>
              <a:off x="1669322" y="3513371"/>
              <a:ext cx="946169" cy="1271518"/>
            </a:xfrm>
            <a:prstGeom prst="rect">
              <a:avLst/>
            </a:prstGeom>
          </p:spPr>
        </p:pic>
        <p:sp>
          <p:nvSpPr>
            <p:cNvPr id="19" name="TextBox 18"/>
            <p:cNvSpPr txBox="1"/>
            <p:nvPr/>
          </p:nvSpPr>
          <p:spPr>
            <a:xfrm>
              <a:off x="1530626" y="5148470"/>
              <a:ext cx="1302026" cy="369332"/>
            </a:xfrm>
            <a:prstGeom prst="rect">
              <a:avLst/>
            </a:prstGeom>
            <a:noFill/>
          </p:spPr>
          <p:txBody>
            <a:bodyPr wrap="square" rtlCol="0">
              <a:spAutoFit/>
            </a:bodyPr>
            <a:lstStyle/>
            <a:p>
              <a:pPr algn="ctr"/>
              <a:r>
                <a:rPr lang="en-US" dirty="0"/>
                <a:t>Production</a:t>
              </a:r>
            </a:p>
          </p:txBody>
        </p:sp>
      </p:grpSp>
      <p:sp>
        <p:nvSpPr>
          <p:cNvPr id="23" name="Arrow: Right 22"/>
          <p:cNvSpPr/>
          <p:nvPr/>
        </p:nvSpPr>
        <p:spPr>
          <a:xfrm>
            <a:off x="2878210" y="4015409"/>
            <a:ext cx="481216" cy="3677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p:cNvSpPr/>
          <p:nvPr/>
        </p:nvSpPr>
        <p:spPr>
          <a:xfrm>
            <a:off x="4788463" y="4015409"/>
            <a:ext cx="481216" cy="3677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p:cNvSpPr/>
          <p:nvPr/>
        </p:nvSpPr>
        <p:spPr>
          <a:xfrm>
            <a:off x="6677026" y="4015409"/>
            <a:ext cx="481216" cy="3677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Arrow: Right 25"/>
          <p:cNvSpPr/>
          <p:nvPr/>
        </p:nvSpPr>
        <p:spPr>
          <a:xfrm>
            <a:off x="8389162" y="4015409"/>
            <a:ext cx="481216" cy="36774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p:cNvSpPr/>
          <p:nvPr/>
        </p:nvSpPr>
        <p:spPr>
          <a:xfrm rot="8964926">
            <a:off x="2744580" y="2400111"/>
            <a:ext cx="2707806" cy="273202"/>
          </a:xfrm>
          <a:prstGeom prst="rightArrow">
            <a:avLst>
              <a:gd name="adj1" fmla="val 75929"/>
              <a:gd name="adj2"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p:cNvSpPr/>
          <p:nvPr/>
        </p:nvSpPr>
        <p:spPr>
          <a:xfrm rot="8473502">
            <a:off x="4049617" y="2769800"/>
            <a:ext cx="1663189" cy="250361"/>
          </a:xfrm>
          <a:prstGeom prst="rightArrow">
            <a:avLst>
              <a:gd name="adj1" fmla="val 75929"/>
              <a:gd name="adj2"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p:cNvSpPr/>
          <p:nvPr/>
        </p:nvSpPr>
        <p:spPr>
          <a:xfrm rot="5400000">
            <a:off x="5629082" y="2815979"/>
            <a:ext cx="833828" cy="249194"/>
          </a:xfrm>
          <a:prstGeom prst="rightArrow">
            <a:avLst>
              <a:gd name="adj1" fmla="val 75929"/>
              <a:gd name="adj2"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p:cNvSpPr/>
          <p:nvPr/>
        </p:nvSpPr>
        <p:spPr>
          <a:xfrm rot="3115435">
            <a:off x="6568209" y="2737958"/>
            <a:ext cx="1443713" cy="187454"/>
          </a:xfrm>
          <a:prstGeom prst="rightArrow">
            <a:avLst>
              <a:gd name="adj1" fmla="val 75929"/>
              <a:gd name="adj2" fmla="val 5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p:cNvSpPr/>
          <p:nvPr/>
        </p:nvSpPr>
        <p:spPr>
          <a:xfrm rot="2315602">
            <a:off x="6897964" y="2523865"/>
            <a:ext cx="2552701" cy="24160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48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repeatCount="indefinite" fill="hold" nodeType="clickEffect">
                                  <p:stCondLst>
                                    <p:cond delay="0"/>
                                  </p:stCondLst>
                                  <p:childTnLst>
                                    <p:animRot by="43200000">
                                      <p:cBhvr>
                                        <p:cTn id="6" dur="2000" fill="hold"/>
                                        <p:tgtEl>
                                          <p:spTgt spid="5"/>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2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2"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xit" presetSubtype="0" fill="hold" grpId="2" nodeType="withEffect">
                                  <p:stCondLst>
                                    <p:cond delay="0"/>
                                  </p:stCondLst>
                                  <p:childTnLst>
                                    <p:set>
                                      <p:cBhvr>
                                        <p:cTn id="26" dur="1" fill="hold">
                                          <p:stCondLst>
                                            <p:cond delay="0"/>
                                          </p:stCondLst>
                                        </p:cTn>
                                        <p:tgtEl>
                                          <p:spTgt spid="2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xit" presetSubtype="0" fill="hold" grpId="3" nodeType="withEffect">
                                  <p:stCondLst>
                                    <p:cond delay="0"/>
                                  </p:stCondLst>
                                  <p:childTnLst>
                                    <p:set>
                                      <p:cBhvr>
                                        <p:cTn id="32" dur="1" fill="hold">
                                          <p:stCondLst>
                                            <p:cond delay="0"/>
                                          </p:stCondLst>
                                        </p:cTn>
                                        <p:tgtEl>
                                          <p:spTgt spid="30"/>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31"/>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8" grpId="0" animBg="1"/>
      <p:bldP spid="28" grpId="1" animBg="1"/>
      <p:bldP spid="29" grpId="1" animBg="1"/>
      <p:bldP spid="29" grpId="2" animBg="1"/>
      <p:bldP spid="30" grpId="2" animBg="1"/>
      <p:bldP spid="30" grpId="3" animBg="1"/>
      <p:bldP spid="31" grpId="0" animBg="1"/>
      <p:bldP spid="31" grpId="1" animBg="1"/>
      <p:bldP spid="3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Approval Gates</a:t>
            </a:r>
          </a:p>
        </p:txBody>
      </p:sp>
      <p:sp>
        <p:nvSpPr>
          <p:cNvPr id="3" name="Content Placeholder 2"/>
          <p:cNvSpPr>
            <a:spLocks noGrp="1"/>
          </p:cNvSpPr>
          <p:nvPr>
            <p:ph idx="1"/>
          </p:nvPr>
        </p:nvSpPr>
        <p:spPr/>
        <p:txBody>
          <a:bodyPr/>
          <a:lstStyle/>
          <a:p>
            <a:r>
              <a:rPr lang="en-US" dirty="0"/>
              <a:t>One (or more) humans may have to approve the deployment to an environment.</a:t>
            </a:r>
          </a:p>
          <a:p>
            <a:r>
              <a:rPr lang="en-US" dirty="0"/>
              <a:t>Optionally, deployment may be conditional on successful tests in a previous environment.</a:t>
            </a:r>
          </a:p>
          <a:p>
            <a:r>
              <a:rPr lang="en-US" dirty="0"/>
              <a:t>Often not used in intermediate environments</a:t>
            </a:r>
          </a:p>
          <a:p>
            <a:r>
              <a:rPr lang="en-US" dirty="0"/>
              <a:t>Useful in staging</a:t>
            </a:r>
          </a:p>
        </p:txBody>
      </p:sp>
    </p:spTree>
    <p:extLst>
      <p:ext uri="{BB962C8B-B14F-4D97-AF65-F5344CB8AC3E}">
        <p14:creationId xmlns:p14="http://schemas.microsoft.com/office/powerpoint/2010/main" val="2129591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3.3 – Validating Deployments</a:t>
            </a:r>
          </a:p>
        </p:txBody>
      </p:sp>
    </p:spTree>
    <p:extLst>
      <p:ext uri="{BB962C8B-B14F-4D97-AF65-F5344CB8AC3E}">
        <p14:creationId xmlns:p14="http://schemas.microsoft.com/office/powerpoint/2010/main" val="3779665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Validating Deployments</a:t>
            </a:r>
          </a:p>
        </p:txBody>
      </p:sp>
      <p:sp>
        <p:nvSpPr>
          <p:cNvPr id="3" name="Content Placeholder 2"/>
          <p:cNvSpPr>
            <a:spLocks noGrp="1"/>
          </p:cNvSpPr>
          <p:nvPr>
            <p:ph idx="1"/>
          </p:nvPr>
        </p:nvSpPr>
        <p:spPr/>
        <p:txBody>
          <a:bodyPr/>
          <a:lstStyle/>
          <a:p>
            <a:r>
              <a:rPr lang="en-US" dirty="0"/>
              <a:t>Need to ensure that the state of our database after the deployment matches the state that was output from the CI system.</a:t>
            </a:r>
          </a:p>
          <a:p>
            <a:pPr lvl="1"/>
            <a:r>
              <a:rPr lang="en-US" dirty="0"/>
              <a:t>State-based deployment – perform a schema compare between the output package and the target database.</a:t>
            </a:r>
          </a:p>
          <a:p>
            <a:pPr lvl="1"/>
            <a:r>
              <a:rPr lang="en-US" dirty="0"/>
              <a:t>Migration based deployment – ensure all scripts executed on the target database.</a:t>
            </a:r>
          </a:p>
          <a:p>
            <a:r>
              <a:rPr lang="en-US" dirty="0"/>
              <a:t>Tracking data changes</a:t>
            </a:r>
          </a:p>
          <a:p>
            <a:pPr lvl="1"/>
            <a:r>
              <a:rPr lang="en-US" dirty="0"/>
              <a:t>This can be difficult to compare completely. </a:t>
            </a:r>
          </a:p>
          <a:p>
            <a:pPr lvl="1"/>
            <a:r>
              <a:rPr lang="en-US" dirty="0"/>
              <a:t>A smoke test with a known sample of rows is a good check.</a:t>
            </a:r>
          </a:p>
        </p:txBody>
      </p:sp>
    </p:spTree>
    <p:extLst>
      <p:ext uri="{BB962C8B-B14F-4D97-AF65-F5344CB8AC3E}">
        <p14:creationId xmlns:p14="http://schemas.microsoft.com/office/powerpoint/2010/main" val="887356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3.4 – Server Configuration</a:t>
            </a:r>
          </a:p>
        </p:txBody>
      </p:sp>
    </p:spTree>
    <p:extLst>
      <p:ext uri="{BB962C8B-B14F-4D97-AF65-F5344CB8AC3E}">
        <p14:creationId xmlns:p14="http://schemas.microsoft.com/office/powerpoint/2010/main" val="2276513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Configuration</a:t>
            </a:r>
          </a:p>
        </p:txBody>
      </p:sp>
      <p:sp>
        <p:nvSpPr>
          <p:cNvPr id="3" name="Content Placeholder 2"/>
          <p:cNvSpPr>
            <a:spLocks noGrp="1"/>
          </p:cNvSpPr>
          <p:nvPr>
            <p:ph idx="1"/>
          </p:nvPr>
        </p:nvSpPr>
        <p:spPr/>
        <p:txBody>
          <a:bodyPr/>
          <a:lstStyle/>
          <a:p>
            <a:r>
              <a:rPr lang="en-US" dirty="0"/>
              <a:t>Server Structures</a:t>
            </a:r>
          </a:p>
          <a:p>
            <a:pPr lvl="1"/>
            <a:r>
              <a:rPr lang="en-US" dirty="0"/>
              <a:t>Ensure that the appropriate parts of the SQL Server instance match the expected values and data from development (jobs, </a:t>
            </a:r>
            <a:r>
              <a:rPr lang="en-US" dirty="0" err="1"/>
              <a:t>lgoins</a:t>
            </a:r>
            <a:r>
              <a:rPr lang="en-US" dirty="0"/>
              <a:t> etc.)</a:t>
            </a:r>
          </a:p>
          <a:p>
            <a:pPr lvl="1"/>
            <a:r>
              <a:rPr lang="en-US" dirty="0"/>
              <a:t>Pre-post useful here.</a:t>
            </a:r>
          </a:p>
          <a:p>
            <a:r>
              <a:rPr lang="en-US" dirty="0"/>
              <a:t>Configuration as Code</a:t>
            </a:r>
          </a:p>
          <a:p>
            <a:pPr lvl="1"/>
            <a:r>
              <a:rPr lang="en-US" dirty="0"/>
              <a:t>In addition to application specific code, the infrastructure state should be stored somewhere and periodically compared.</a:t>
            </a:r>
          </a:p>
          <a:p>
            <a:pPr lvl="1"/>
            <a:r>
              <a:rPr lang="en-US" dirty="0"/>
              <a:t>PowerShell DSC/Azure RM Templates/Chef/Puppet can help here.</a:t>
            </a:r>
          </a:p>
        </p:txBody>
      </p:sp>
    </p:spTree>
    <p:extLst>
      <p:ext uri="{BB962C8B-B14F-4D97-AF65-F5344CB8AC3E}">
        <p14:creationId xmlns:p14="http://schemas.microsoft.com/office/powerpoint/2010/main" val="1956734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3.5 – Database Drift</a:t>
            </a:r>
          </a:p>
        </p:txBody>
      </p:sp>
    </p:spTree>
    <p:extLst>
      <p:ext uri="{BB962C8B-B14F-4D97-AF65-F5344CB8AC3E}">
        <p14:creationId xmlns:p14="http://schemas.microsoft.com/office/powerpoint/2010/main" val="2647496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Drift</a:t>
            </a:r>
          </a:p>
        </p:txBody>
      </p:sp>
      <p:sp>
        <p:nvSpPr>
          <p:cNvPr id="3" name="Content Placeholder 2"/>
          <p:cNvSpPr>
            <a:spLocks noGrp="1"/>
          </p:cNvSpPr>
          <p:nvPr>
            <p:ph idx="1"/>
          </p:nvPr>
        </p:nvSpPr>
        <p:spPr/>
        <p:txBody>
          <a:bodyPr/>
          <a:lstStyle/>
          <a:p>
            <a:r>
              <a:rPr lang="en-US" dirty="0"/>
              <a:t>Changes made to the schema and code outside of the development process.</a:t>
            </a:r>
          </a:p>
          <a:p>
            <a:r>
              <a:rPr lang="en-US" dirty="0"/>
              <a:t>Often hotfixes in production for performance or data integrity issues.</a:t>
            </a:r>
          </a:p>
          <a:p>
            <a:r>
              <a:rPr lang="en-US" dirty="0"/>
              <a:t>Monitoring is important to detect issues (schema compare to known snapshot)</a:t>
            </a:r>
          </a:p>
          <a:p>
            <a:r>
              <a:rPr lang="en-US" dirty="0"/>
              <a:t>Changes should be fed back to development branches</a:t>
            </a:r>
          </a:p>
        </p:txBody>
      </p:sp>
    </p:spTree>
    <p:extLst>
      <p:ext uri="{BB962C8B-B14F-4D97-AF65-F5344CB8AC3E}">
        <p14:creationId xmlns:p14="http://schemas.microsoft.com/office/powerpoint/2010/main" val="42974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3.6 – Additional Testing</a:t>
            </a:r>
          </a:p>
        </p:txBody>
      </p:sp>
    </p:spTree>
    <p:extLst>
      <p:ext uri="{BB962C8B-B14F-4D97-AF65-F5344CB8AC3E}">
        <p14:creationId xmlns:p14="http://schemas.microsoft.com/office/powerpoint/2010/main" val="256573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Testing</a:t>
            </a:r>
          </a:p>
        </p:txBody>
      </p:sp>
      <p:sp>
        <p:nvSpPr>
          <p:cNvPr id="3" name="Content Placeholder 2"/>
          <p:cNvSpPr>
            <a:spLocks noGrp="1"/>
          </p:cNvSpPr>
          <p:nvPr>
            <p:ph idx="1"/>
          </p:nvPr>
        </p:nvSpPr>
        <p:spPr/>
        <p:txBody>
          <a:bodyPr/>
          <a:lstStyle/>
          <a:p>
            <a:r>
              <a:rPr lang="en-US" dirty="0"/>
              <a:t>Integrated Testing of the application and database</a:t>
            </a:r>
          </a:p>
          <a:p>
            <a:pPr lvl="1"/>
            <a:r>
              <a:rPr lang="en-US" dirty="0"/>
              <a:t>At some point more comprehensive system testing is needed.</a:t>
            </a:r>
          </a:p>
          <a:p>
            <a:pPr lvl="1"/>
            <a:r>
              <a:rPr lang="en-US" dirty="0"/>
              <a:t>Should be automated where possible, checking changes to the database are correct.</a:t>
            </a:r>
          </a:p>
          <a:p>
            <a:pPr lvl="1"/>
            <a:r>
              <a:rPr lang="en-US" dirty="0"/>
              <a:t>These tests can be brittle and difficult to write, so these are often higher level tests that require specific data injection.</a:t>
            </a:r>
          </a:p>
        </p:txBody>
      </p:sp>
    </p:spTree>
    <p:extLst>
      <p:ext uri="{BB962C8B-B14F-4D97-AF65-F5344CB8AC3E}">
        <p14:creationId xmlns:p14="http://schemas.microsoft.com/office/powerpoint/2010/main" val="2404729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3.1 – What is Release Management?</a:t>
            </a:r>
          </a:p>
        </p:txBody>
      </p:sp>
    </p:spTree>
    <p:extLst>
      <p:ext uri="{BB962C8B-B14F-4D97-AF65-F5344CB8AC3E}">
        <p14:creationId xmlns:p14="http://schemas.microsoft.com/office/powerpoint/2010/main" val="1986960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Testing</a:t>
            </a:r>
          </a:p>
        </p:txBody>
      </p:sp>
      <p:sp>
        <p:nvSpPr>
          <p:cNvPr id="3" name="Content Placeholder 2"/>
          <p:cNvSpPr>
            <a:spLocks noGrp="1"/>
          </p:cNvSpPr>
          <p:nvPr>
            <p:ph idx="1"/>
          </p:nvPr>
        </p:nvSpPr>
        <p:spPr/>
        <p:txBody>
          <a:bodyPr/>
          <a:lstStyle/>
          <a:p>
            <a:r>
              <a:rPr lang="en-US" dirty="0"/>
              <a:t>Performance Testing of the application and database</a:t>
            </a:r>
          </a:p>
          <a:p>
            <a:pPr lvl="1"/>
            <a:r>
              <a:rPr lang="en-US" dirty="0"/>
              <a:t>Requires production (or larger) sets of data</a:t>
            </a:r>
          </a:p>
          <a:p>
            <a:pPr lvl="1"/>
            <a:r>
              <a:rPr lang="en-US" dirty="0"/>
              <a:t>Requires production (or larger) workload</a:t>
            </a:r>
          </a:p>
          <a:p>
            <a:pPr lvl="1"/>
            <a:r>
              <a:rPr lang="en-US" dirty="0"/>
              <a:t>Should use production sized hardware where possible.</a:t>
            </a:r>
          </a:p>
          <a:p>
            <a:pPr lvl="1"/>
            <a:endParaRPr lang="en-US" dirty="0"/>
          </a:p>
        </p:txBody>
      </p:sp>
    </p:spTree>
    <p:extLst>
      <p:ext uri="{BB962C8B-B14F-4D97-AF65-F5344CB8AC3E}">
        <p14:creationId xmlns:p14="http://schemas.microsoft.com/office/powerpoint/2010/main" val="378858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Testing</a:t>
            </a:r>
          </a:p>
        </p:txBody>
      </p:sp>
      <p:sp>
        <p:nvSpPr>
          <p:cNvPr id="3" name="Content Placeholder 2"/>
          <p:cNvSpPr>
            <a:spLocks noGrp="1"/>
          </p:cNvSpPr>
          <p:nvPr>
            <p:ph idx="1"/>
          </p:nvPr>
        </p:nvSpPr>
        <p:spPr/>
        <p:txBody>
          <a:bodyPr/>
          <a:lstStyle/>
          <a:p>
            <a:r>
              <a:rPr lang="en-US" dirty="0"/>
              <a:t>Smoke Tests</a:t>
            </a:r>
          </a:p>
          <a:p>
            <a:pPr lvl="1"/>
            <a:r>
              <a:rPr lang="en-US" dirty="0"/>
              <a:t>Useful to determine if the system works after deployment.</a:t>
            </a:r>
          </a:p>
          <a:p>
            <a:pPr lvl="1"/>
            <a:r>
              <a:rPr lang="en-US" dirty="0"/>
              <a:t>Not a complete system test, but just certain issues.</a:t>
            </a:r>
          </a:p>
          <a:p>
            <a:pPr lvl="1"/>
            <a:r>
              <a:rPr lang="en-US" dirty="0"/>
              <a:t>Designed to run quickly (&lt; 5 minutes)</a:t>
            </a:r>
          </a:p>
          <a:p>
            <a:pPr lvl="1"/>
            <a:r>
              <a:rPr lang="en-US" dirty="0"/>
              <a:t>Failures should be fast.</a:t>
            </a:r>
          </a:p>
          <a:p>
            <a:r>
              <a:rPr lang="en-US" dirty="0"/>
              <a:t>Choose critical areas and check those.</a:t>
            </a:r>
          </a:p>
          <a:p>
            <a:pPr lvl="1"/>
            <a:r>
              <a:rPr lang="en-US" dirty="0"/>
              <a:t>Start with simple items (i.e. connection possible to database)</a:t>
            </a:r>
          </a:p>
          <a:p>
            <a:pPr lvl="1"/>
            <a:r>
              <a:rPr lang="en-US" dirty="0"/>
              <a:t>Use increasingly complex tests to ensure all parts of the system are working.</a:t>
            </a:r>
          </a:p>
          <a:p>
            <a:pPr lvl="1"/>
            <a:endParaRPr lang="en-US" dirty="0"/>
          </a:p>
          <a:p>
            <a:pPr lvl="1"/>
            <a:endParaRPr lang="en-US" dirty="0"/>
          </a:p>
        </p:txBody>
      </p:sp>
    </p:spTree>
    <p:extLst>
      <p:ext uri="{BB962C8B-B14F-4D97-AF65-F5344CB8AC3E}">
        <p14:creationId xmlns:p14="http://schemas.microsoft.com/office/powerpoint/2010/main" val="1217478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4.7 – Rollbacks</a:t>
            </a:r>
          </a:p>
        </p:txBody>
      </p:sp>
    </p:spTree>
    <p:extLst>
      <p:ext uri="{BB962C8B-B14F-4D97-AF65-F5344CB8AC3E}">
        <p14:creationId xmlns:p14="http://schemas.microsoft.com/office/powerpoint/2010/main" val="1638209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Things Go Wrong</a:t>
            </a:r>
          </a:p>
        </p:txBody>
      </p:sp>
      <p:sp>
        <p:nvSpPr>
          <p:cNvPr id="3" name="Content Placeholder 2"/>
          <p:cNvSpPr>
            <a:spLocks noGrp="1"/>
          </p:cNvSpPr>
          <p:nvPr>
            <p:ph idx="1"/>
          </p:nvPr>
        </p:nvSpPr>
        <p:spPr/>
        <p:txBody>
          <a:bodyPr/>
          <a:lstStyle/>
          <a:p>
            <a:r>
              <a:rPr lang="en-US" dirty="0"/>
              <a:t>At some point a deployment, or partial deployment, will fail</a:t>
            </a:r>
          </a:p>
          <a:p>
            <a:r>
              <a:rPr lang="en-US" dirty="0"/>
              <a:t>Be prepared to respond quickly </a:t>
            </a:r>
          </a:p>
          <a:p>
            <a:pPr lvl="1"/>
            <a:r>
              <a:rPr lang="en-US" dirty="0"/>
              <a:t>Have some staff on call</a:t>
            </a:r>
          </a:p>
          <a:p>
            <a:pPr lvl="1"/>
            <a:r>
              <a:rPr lang="en-US" dirty="0"/>
              <a:t>Be aware of escalation paths</a:t>
            </a:r>
          </a:p>
        </p:txBody>
      </p:sp>
    </p:spTree>
    <p:extLst>
      <p:ext uri="{BB962C8B-B14F-4D97-AF65-F5344CB8AC3E}">
        <p14:creationId xmlns:p14="http://schemas.microsoft.com/office/powerpoint/2010/main" val="2579748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Rolling Back Code Changes</a:t>
            </a:r>
          </a:p>
        </p:txBody>
      </p:sp>
      <p:sp>
        <p:nvSpPr>
          <p:cNvPr id="3" name="Content Placeholder 2"/>
          <p:cNvSpPr>
            <a:spLocks noGrp="1"/>
          </p:cNvSpPr>
          <p:nvPr>
            <p:ph idx="1"/>
          </p:nvPr>
        </p:nvSpPr>
        <p:spPr/>
        <p:txBody>
          <a:bodyPr/>
          <a:lstStyle/>
          <a:p>
            <a:r>
              <a:rPr lang="en-US" dirty="0"/>
              <a:t>For views, stored procedures, functions, and other code objects</a:t>
            </a:r>
          </a:p>
          <a:p>
            <a:pPr lvl="1"/>
            <a:r>
              <a:rPr lang="en-US" dirty="0"/>
              <a:t>Be ready to deploy the previous version</a:t>
            </a:r>
          </a:p>
          <a:p>
            <a:pPr lvl="1"/>
            <a:r>
              <a:rPr lang="en-US" dirty="0"/>
              <a:t>Try to quickly roll forward if possible (may result in drift)</a:t>
            </a:r>
          </a:p>
          <a:p>
            <a:pPr lvl="1"/>
            <a:r>
              <a:rPr lang="en-US" dirty="0"/>
              <a:t>Be aware of logical problems with old code</a:t>
            </a:r>
          </a:p>
        </p:txBody>
      </p:sp>
    </p:spTree>
    <p:extLst>
      <p:ext uri="{BB962C8B-B14F-4D97-AF65-F5344CB8AC3E}">
        <p14:creationId xmlns:p14="http://schemas.microsoft.com/office/powerpoint/2010/main" val="517273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Rolling Back Table and Data Changes</a:t>
            </a:r>
          </a:p>
        </p:txBody>
      </p:sp>
      <p:sp>
        <p:nvSpPr>
          <p:cNvPr id="3" name="Content Placeholder 2"/>
          <p:cNvSpPr>
            <a:spLocks noGrp="1"/>
          </p:cNvSpPr>
          <p:nvPr>
            <p:ph idx="1"/>
          </p:nvPr>
        </p:nvSpPr>
        <p:spPr/>
        <p:txBody>
          <a:bodyPr>
            <a:normAutofit lnSpcReduction="10000"/>
          </a:bodyPr>
          <a:lstStyle/>
          <a:p>
            <a:r>
              <a:rPr lang="en-US" dirty="0"/>
              <a:t>For tables, indexes, and objects that maintain state rollback scripts can be written</a:t>
            </a:r>
          </a:p>
          <a:p>
            <a:pPr lvl="1"/>
            <a:r>
              <a:rPr lang="en-US" dirty="0"/>
              <a:t>These are usually custom for each deployment and may not be worth the effort.</a:t>
            </a:r>
          </a:p>
          <a:p>
            <a:pPr lvl="1"/>
            <a:r>
              <a:rPr lang="en-US" dirty="0"/>
              <a:t>Be aware of logical problems with old code</a:t>
            </a:r>
          </a:p>
          <a:p>
            <a:r>
              <a:rPr lang="en-US" dirty="0"/>
              <a:t>Try to save data</a:t>
            </a:r>
          </a:p>
          <a:p>
            <a:pPr lvl="1"/>
            <a:r>
              <a:rPr lang="en-US" dirty="0"/>
              <a:t>If a rollback may be necessary, saving the original state of data is a good idea (copy to temp table, </a:t>
            </a:r>
            <a:r>
              <a:rPr lang="en-US" dirty="0" err="1"/>
              <a:t>bcp</a:t>
            </a:r>
            <a:r>
              <a:rPr lang="en-US" dirty="0"/>
              <a:t> out, etc.)</a:t>
            </a:r>
          </a:p>
          <a:p>
            <a:pPr lvl="1"/>
            <a:r>
              <a:rPr lang="en-US" dirty="0"/>
              <a:t>If new data has entered the system, have a plan to export or copy this data quickly before rollback</a:t>
            </a:r>
          </a:p>
          <a:p>
            <a:r>
              <a:rPr lang="en-US" dirty="0"/>
              <a:t>Always be aware of full database restore time</a:t>
            </a:r>
          </a:p>
        </p:txBody>
      </p:sp>
    </p:spTree>
    <p:extLst>
      <p:ext uri="{BB962C8B-B14F-4D97-AF65-F5344CB8AC3E}">
        <p14:creationId xmlns:p14="http://schemas.microsoft.com/office/powerpoint/2010/main" val="659356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Rolling Back Security Changes</a:t>
            </a:r>
          </a:p>
        </p:txBody>
      </p:sp>
      <p:sp>
        <p:nvSpPr>
          <p:cNvPr id="3" name="Content Placeholder 2"/>
          <p:cNvSpPr>
            <a:spLocks noGrp="1"/>
          </p:cNvSpPr>
          <p:nvPr>
            <p:ph idx="1"/>
          </p:nvPr>
        </p:nvSpPr>
        <p:spPr/>
        <p:txBody>
          <a:bodyPr/>
          <a:lstStyle/>
          <a:p>
            <a:r>
              <a:rPr lang="en-US" dirty="0"/>
              <a:t>We may include security in deployments.</a:t>
            </a:r>
          </a:p>
          <a:p>
            <a:r>
              <a:rPr lang="en-US" dirty="0"/>
              <a:t>Changes could result in loss of access for accounts.</a:t>
            </a:r>
          </a:p>
          <a:p>
            <a:r>
              <a:rPr lang="en-US" dirty="0"/>
              <a:t>The tendency is to grant more rights than necessary to solve problems</a:t>
            </a:r>
          </a:p>
          <a:p>
            <a:r>
              <a:rPr lang="en-US" dirty="0"/>
              <a:t>Ensure you have a snapshot of old security rights</a:t>
            </a:r>
          </a:p>
          <a:p>
            <a:r>
              <a:rPr lang="en-US" dirty="0"/>
              <a:t>Schema compare can help here</a:t>
            </a:r>
          </a:p>
          <a:p>
            <a:r>
              <a:rPr lang="en-US" dirty="0"/>
              <a:t>A second set of eyes is important to prevent data loss</a:t>
            </a:r>
          </a:p>
        </p:txBody>
      </p:sp>
    </p:spTree>
    <p:extLst>
      <p:ext uri="{BB962C8B-B14F-4D97-AF65-F5344CB8AC3E}">
        <p14:creationId xmlns:p14="http://schemas.microsoft.com/office/powerpoint/2010/main" val="307114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Prepared</a:t>
            </a:r>
          </a:p>
        </p:txBody>
      </p:sp>
      <p:sp>
        <p:nvSpPr>
          <p:cNvPr id="3" name="Content Placeholder 2"/>
          <p:cNvSpPr>
            <a:spLocks noGrp="1"/>
          </p:cNvSpPr>
          <p:nvPr>
            <p:ph idx="1"/>
          </p:nvPr>
        </p:nvSpPr>
        <p:spPr/>
        <p:txBody>
          <a:bodyPr/>
          <a:lstStyle/>
          <a:p>
            <a:r>
              <a:rPr lang="en-US" dirty="0"/>
              <a:t>Database changes can be hard to undo and stressful</a:t>
            </a:r>
          </a:p>
          <a:p>
            <a:r>
              <a:rPr lang="en-US" dirty="0"/>
              <a:t>Practice recovering from issues in intermediate environments</a:t>
            </a:r>
          </a:p>
          <a:p>
            <a:r>
              <a:rPr lang="en-US" dirty="0"/>
              <a:t>Ensure mitigation knowledge is shared with all staff</a:t>
            </a:r>
          </a:p>
          <a:p>
            <a:r>
              <a:rPr lang="en-US" dirty="0"/>
              <a:t>Post deployment, capture a new </a:t>
            </a:r>
            <a:r>
              <a:rPr lang="en-US" dirty="0" err="1"/>
              <a:t>snapshop</a:t>
            </a:r>
            <a:r>
              <a:rPr lang="en-US" dirty="0"/>
              <a:t> of production, just </a:t>
            </a:r>
            <a:r>
              <a:rPr lang="en-US"/>
              <a:t>in case</a:t>
            </a:r>
          </a:p>
        </p:txBody>
      </p:sp>
    </p:spTree>
    <p:extLst>
      <p:ext uri="{BB962C8B-B14F-4D97-AF65-F5344CB8AC3E}">
        <p14:creationId xmlns:p14="http://schemas.microsoft.com/office/powerpoint/2010/main" val="1285951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Management</a:t>
            </a:r>
          </a:p>
        </p:txBody>
      </p:sp>
      <p:sp>
        <p:nvSpPr>
          <p:cNvPr id="3" name="Content Placeholder 2"/>
          <p:cNvSpPr>
            <a:spLocks noGrp="1"/>
          </p:cNvSpPr>
          <p:nvPr>
            <p:ph idx="1"/>
          </p:nvPr>
        </p:nvSpPr>
        <p:spPr/>
        <p:txBody>
          <a:bodyPr/>
          <a:lstStyle/>
          <a:p>
            <a:r>
              <a:rPr lang="en-US" dirty="0"/>
              <a:t> A process for packaging, scheduling, and approving software deployments through different environments.</a:t>
            </a:r>
          </a:p>
          <a:p>
            <a:pPr lvl="1"/>
            <a:r>
              <a:rPr lang="en-US" dirty="0"/>
              <a:t>Ideally this is automated</a:t>
            </a:r>
          </a:p>
          <a:p>
            <a:pPr lvl="1"/>
            <a:r>
              <a:rPr lang="en-US" dirty="0"/>
              <a:t>There can be gates based on human or automated approvals</a:t>
            </a:r>
          </a:p>
          <a:p>
            <a:pPr lvl="1"/>
            <a:r>
              <a:rPr lang="en-US" dirty="0"/>
              <a:t>The process should be the same between environments</a:t>
            </a:r>
          </a:p>
        </p:txBody>
      </p:sp>
      <p:pic>
        <p:nvPicPr>
          <p:cNvPr id="4" name="Picture 3"/>
          <p:cNvPicPr>
            <a:picLocks noChangeAspect="1"/>
          </p:cNvPicPr>
          <p:nvPr/>
        </p:nvPicPr>
        <p:blipFill>
          <a:blip r:embed="rId3"/>
          <a:stretch>
            <a:fillRect/>
          </a:stretch>
        </p:blipFill>
        <p:spPr>
          <a:xfrm>
            <a:off x="11353800" y="6176963"/>
            <a:ext cx="571922" cy="399266"/>
          </a:xfrm>
          <a:prstGeom prst="rect">
            <a:avLst/>
          </a:prstGeom>
        </p:spPr>
      </p:pic>
    </p:spTree>
    <p:extLst>
      <p:ext uri="{BB962C8B-B14F-4D97-AF65-F5344CB8AC3E}">
        <p14:creationId xmlns:p14="http://schemas.microsoft.com/office/powerpoint/2010/main" val="677429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Fear Causes Fewer Releases</a:t>
            </a:r>
          </a:p>
        </p:txBody>
      </p:sp>
      <p:cxnSp>
        <p:nvCxnSpPr>
          <p:cNvPr id="5" name="Straight Arrow Connector 4"/>
          <p:cNvCxnSpPr/>
          <p:nvPr/>
        </p:nvCxnSpPr>
        <p:spPr>
          <a:xfrm flipV="1">
            <a:off x="2603241" y="5933927"/>
            <a:ext cx="9141719" cy="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075382" y="6197600"/>
            <a:ext cx="2041236" cy="369332"/>
          </a:xfrm>
          <a:prstGeom prst="rect">
            <a:avLst/>
          </a:prstGeom>
          <a:noFill/>
        </p:spPr>
        <p:txBody>
          <a:bodyPr wrap="square" rtlCol="0">
            <a:spAutoFit/>
          </a:bodyPr>
          <a:lstStyle/>
          <a:p>
            <a:r>
              <a:rPr lang="en-US" dirty="0"/>
              <a:t>Time</a:t>
            </a:r>
          </a:p>
        </p:txBody>
      </p:sp>
      <p:cxnSp>
        <p:nvCxnSpPr>
          <p:cNvPr id="7" name="Straight Arrow Connector 6"/>
          <p:cNvCxnSpPr/>
          <p:nvPr/>
        </p:nvCxnSpPr>
        <p:spPr>
          <a:xfrm flipV="1">
            <a:off x="2603241" y="1690688"/>
            <a:ext cx="0" cy="4239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38200" y="3435927"/>
            <a:ext cx="1276927" cy="1200329"/>
          </a:xfrm>
          <a:prstGeom prst="rect">
            <a:avLst/>
          </a:prstGeom>
          <a:noFill/>
        </p:spPr>
        <p:txBody>
          <a:bodyPr wrap="square" rtlCol="0">
            <a:spAutoFit/>
          </a:bodyPr>
          <a:lstStyle/>
          <a:p>
            <a:r>
              <a:rPr lang="en-US" dirty="0"/>
              <a:t>Number of changes included in release</a:t>
            </a:r>
          </a:p>
        </p:txBody>
      </p:sp>
      <p:cxnSp>
        <p:nvCxnSpPr>
          <p:cNvPr id="13" name="Straight Arrow Connector 12"/>
          <p:cNvCxnSpPr/>
          <p:nvPr/>
        </p:nvCxnSpPr>
        <p:spPr>
          <a:xfrm flipV="1">
            <a:off x="2603241" y="5033818"/>
            <a:ext cx="1119014" cy="89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82474" y="3154125"/>
            <a:ext cx="2576238" cy="2780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234140" y="4752293"/>
            <a:ext cx="1134143" cy="276999"/>
          </a:xfrm>
          <a:prstGeom prst="rect">
            <a:avLst/>
          </a:prstGeom>
          <a:noFill/>
        </p:spPr>
        <p:txBody>
          <a:bodyPr wrap="square" rtlCol="0">
            <a:spAutoFit/>
          </a:bodyPr>
          <a:lstStyle/>
          <a:p>
            <a:r>
              <a:rPr lang="en-US" sz="1200" dirty="0"/>
              <a:t>Release 1</a:t>
            </a:r>
          </a:p>
        </p:txBody>
      </p:sp>
      <p:sp>
        <p:nvSpPr>
          <p:cNvPr id="21" name="TextBox 20"/>
          <p:cNvSpPr txBox="1"/>
          <p:nvPr/>
        </p:nvSpPr>
        <p:spPr>
          <a:xfrm>
            <a:off x="6533744" y="2851455"/>
            <a:ext cx="1134143" cy="276999"/>
          </a:xfrm>
          <a:prstGeom prst="rect">
            <a:avLst/>
          </a:prstGeom>
          <a:noFill/>
        </p:spPr>
        <p:txBody>
          <a:bodyPr wrap="square" rtlCol="0">
            <a:spAutoFit/>
          </a:bodyPr>
          <a:lstStyle/>
          <a:p>
            <a:r>
              <a:rPr lang="en-US" sz="1200" dirty="0"/>
              <a:t>Release 2</a:t>
            </a:r>
          </a:p>
        </p:txBody>
      </p:sp>
      <p:cxnSp>
        <p:nvCxnSpPr>
          <p:cNvPr id="23" name="Straight Arrow Connector 22"/>
          <p:cNvCxnSpPr/>
          <p:nvPr/>
        </p:nvCxnSpPr>
        <p:spPr>
          <a:xfrm flipV="1">
            <a:off x="7307046" y="1690688"/>
            <a:ext cx="3889274" cy="4239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140917" y="1417871"/>
            <a:ext cx="1134143" cy="276999"/>
          </a:xfrm>
          <a:prstGeom prst="rect">
            <a:avLst/>
          </a:prstGeom>
          <a:noFill/>
        </p:spPr>
        <p:txBody>
          <a:bodyPr wrap="square" rtlCol="0">
            <a:spAutoFit/>
          </a:bodyPr>
          <a:lstStyle/>
          <a:p>
            <a:r>
              <a:rPr lang="en-US" sz="1200" dirty="0"/>
              <a:t>Release 3</a:t>
            </a:r>
          </a:p>
        </p:txBody>
      </p:sp>
      <p:sp>
        <p:nvSpPr>
          <p:cNvPr id="32" name="Rectangle 31"/>
          <p:cNvSpPr/>
          <p:nvPr/>
        </p:nvSpPr>
        <p:spPr>
          <a:xfrm>
            <a:off x="3722255" y="5029292"/>
            <a:ext cx="181479" cy="900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558712" y="3154125"/>
            <a:ext cx="748334" cy="2775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1196320" y="2550160"/>
            <a:ext cx="548640" cy="923330"/>
          </a:xfrm>
          <a:prstGeom prst="rect">
            <a:avLst/>
          </a:prstGeom>
          <a:noFill/>
        </p:spPr>
        <p:txBody>
          <a:bodyPr wrap="square" rtlCol="0">
            <a:spAutoFit/>
          </a:bodyPr>
          <a:lstStyle/>
          <a:p>
            <a:r>
              <a:rPr lang="en-US" sz="5400" dirty="0"/>
              <a:t>?</a:t>
            </a:r>
          </a:p>
        </p:txBody>
      </p:sp>
    </p:spTree>
    <p:extLst>
      <p:ext uri="{BB962C8B-B14F-4D97-AF65-F5344CB8AC3E}">
        <p14:creationId xmlns:p14="http://schemas.microsoft.com/office/powerpoint/2010/main" val="234068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3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2603241" y="5933927"/>
            <a:ext cx="9141719" cy="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2603241" y="1690688"/>
            <a:ext cx="0" cy="4239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2603241" y="5669280"/>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075382" y="6197600"/>
            <a:ext cx="954578" cy="369332"/>
          </a:xfrm>
          <a:prstGeom prst="rect">
            <a:avLst/>
          </a:prstGeom>
          <a:noFill/>
        </p:spPr>
        <p:txBody>
          <a:bodyPr wrap="square" rtlCol="0">
            <a:spAutoFit/>
          </a:bodyPr>
          <a:lstStyle/>
          <a:p>
            <a:r>
              <a:rPr lang="en-US" dirty="0"/>
              <a:t>Time</a:t>
            </a:r>
          </a:p>
        </p:txBody>
      </p:sp>
      <p:sp>
        <p:nvSpPr>
          <p:cNvPr id="8" name="TextBox 7"/>
          <p:cNvSpPr txBox="1"/>
          <p:nvPr/>
        </p:nvSpPr>
        <p:spPr>
          <a:xfrm>
            <a:off x="838200" y="3435927"/>
            <a:ext cx="1276927" cy="1200329"/>
          </a:xfrm>
          <a:prstGeom prst="rect">
            <a:avLst/>
          </a:prstGeom>
          <a:noFill/>
        </p:spPr>
        <p:txBody>
          <a:bodyPr wrap="square" rtlCol="0">
            <a:spAutoFit/>
          </a:bodyPr>
          <a:lstStyle/>
          <a:p>
            <a:r>
              <a:rPr lang="en-US" dirty="0"/>
              <a:t>Number of changes included in release</a:t>
            </a:r>
          </a:p>
        </p:txBody>
      </p:sp>
      <p:cxnSp>
        <p:nvCxnSpPr>
          <p:cNvPr id="11" name="Straight Connector 10"/>
          <p:cNvCxnSpPr/>
          <p:nvPr/>
        </p:nvCxnSpPr>
        <p:spPr>
          <a:xfrm>
            <a:off x="2926080" y="5669280"/>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926080" y="5670598"/>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248919" y="567059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248919" y="5678122"/>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571758" y="5678122"/>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571758" y="5679440"/>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894597" y="5679440"/>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894597" y="5674236"/>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217436" y="5674236"/>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217436" y="5675554"/>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540275" y="5675554"/>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540274" y="5667962"/>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863113" y="5667962"/>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863113" y="5669280"/>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85952" y="5669280"/>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185952" y="5676804"/>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508791" y="5676804"/>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508791" y="5678122"/>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831630" y="5678122"/>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5831630" y="5672918"/>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154469" y="567059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154469" y="5674236"/>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477308" y="567059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248917" y="567059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571756" y="567059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894595" y="567059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217434" y="567059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40273" y="567059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863111" y="567059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185950" y="567059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508789" y="567059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831628" y="567059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154467" y="5680758"/>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6477305" y="5679440"/>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6800144" y="5679440"/>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6800144" y="5680758"/>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122983" y="568075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7122983" y="5688282"/>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445822" y="5688282"/>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7445822" y="5689600"/>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768661" y="5689600"/>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7768661" y="5684396"/>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8091500" y="5684396"/>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8091500" y="5685714"/>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414339" y="5685714"/>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8414338" y="5678122"/>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737177" y="5678122"/>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8737177" y="5679440"/>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060016" y="5679440"/>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9060016" y="5686964"/>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9382855" y="5686964"/>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9382855" y="5688282"/>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705694" y="5688282"/>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9705694" y="5683078"/>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0028533" y="568075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10028533" y="5684396"/>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10351372" y="568075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7122981" y="568075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445820" y="568075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7768659" y="568075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8091498" y="568075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8414337" y="568075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737175" y="568075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9060014" y="568075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9382853" y="568075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705692" y="5680758"/>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10028531" y="5690918"/>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10351365" y="5675554"/>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10674204" y="5675554"/>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10674204" y="5676872"/>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10997043" y="5676872"/>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V="1">
            <a:off x="10997043" y="5684396"/>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11319882" y="5684396"/>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11319884" y="5667962"/>
            <a:ext cx="322839" cy="260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0997041" y="5676872"/>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1319880" y="5676872"/>
            <a:ext cx="0" cy="270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11642723" y="5672918"/>
            <a:ext cx="0" cy="270626"/>
          </a:xfrm>
          <a:prstGeom prst="line">
            <a:avLst/>
          </a:prstGeom>
        </p:spPr>
        <p:style>
          <a:lnRef idx="1">
            <a:schemeClr val="accent1"/>
          </a:lnRef>
          <a:fillRef idx="0">
            <a:schemeClr val="accent1"/>
          </a:fillRef>
          <a:effectRef idx="0">
            <a:schemeClr val="accent1"/>
          </a:effectRef>
          <a:fontRef idx="minor">
            <a:schemeClr val="tx1"/>
          </a:fontRef>
        </p:style>
      </p:cxnSp>
      <p:sp>
        <p:nvSpPr>
          <p:cNvPr id="84"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More Frequent, Smaller Releases</a:t>
            </a:r>
          </a:p>
        </p:txBody>
      </p:sp>
    </p:spTree>
    <p:extLst>
      <p:ext uri="{BB962C8B-B14F-4D97-AF65-F5344CB8AC3E}">
        <p14:creationId xmlns:p14="http://schemas.microsoft.com/office/powerpoint/2010/main" val="4065895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p:cNvCxnSpPr/>
          <p:nvPr/>
        </p:nvCxnSpPr>
        <p:spPr>
          <a:xfrm flipV="1">
            <a:off x="2603241" y="1376218"/>
            <a:ext cx="5811096" cy="455221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flipV="1">
            <a:off x="2603241" y="5933927"/>
            <a:ext cx="9141719" cy="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2603241" y="1690688"/>
            <a:ext cx="0" cy="42390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075382" y="6197600"/>
            <a:ext cx="954578" cy="369332"/>
          </a:xfrm>
          <a:prstGeom prst="rect">
            <a:avLst/>
          </a:prstGeom>
          <a:noFill/>
        </p:spPr>
        <p:txBody>
          <a:bodyPr wrap="square" rtlCol="0">
            <a:spAutoFit/>
          </a:bodyPr>
          <a:lstStyle/>
          <a:p>
            <a:r>
              <a:rPr lang="en-US" dirty="0"/>
              <a:t>Time</a:t>
            </a:r>
          </a:p>
        </p:txBody>
      </p:sp>
      <p:sp>
        <p:nvSpPr>
          <p:cNvPr id="8" name="TextBox 7"/>
          <p:cNvSpPr txBox="1"/>
          <p:nvPr/>
        </p:nvSpPr>
        <p:spPr>
          <a:xfrm>
            <a:off x="838200" y="3435927"/>
            <a:ext cx="1276927" cy="646331"/>
          </a:xfrm>
          <a:prstGeom prst="rect">
            <a:avLst/>
          </a:prstGeom>
          <a:noFill/>
        </p:spPr>
        <p:txBody>
          <a:bodyPr wrap="square" rtlCol="0">
            <a:spAutoFit/>
          </a:bodyPr>
          <a:lstStyle/>
          <a:p>
            <a:r>
              <a:rPr lang="en-US" dirty="0"/>
              <a:t>Total Changes</a:t>
            </a:r>
          </a:p>
        </p:txBody>
      </p:sp>
      <p:sp>
        <p:nvSpPr>
          <p:cNvPr id="84"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Over Time</a:t>
            </a:r>
          </a:p>
        </p:txBody>
      </p:sp>
      <p:cxnSp>
        <p:nvCxnSpPr>
          <p:cNvPr id="89" name="Straight Arrow Connector 88"/>
          <p:cNvCxnSpPr/>
          <p:nvPr/>
        </p:nvCxnSpPr>
        <p:spPr>
          <a:xfrm flipV="1">
            <a:off x="2603240" y="5029509"/>
            <a:ext cx="1148109" cy="89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3982474" y="2595417"/>
            <a:ext cx="3129526" cy="2461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V="1">
            <a:off x="7736535" y="1457178"/>
            <a:ext cx="1275385" cy="1133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3722255" y="5056823"/>
            <a:ext cx="2602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7112001" y="2595417"/>
            <a:ext cx="629919" cy="12383"/>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0091040" y="4823182"/>
            <a:ext cx="2100959" cy="523220"/>
          </a:xfrm>
          <a:prstGeom prst="rect">
            <a:avLst/>
          </a:prstGeom>
          <a:noFill/>
        </p:spPr>
        <p:txBody>
          <a:bodyPr wrap="square" rtlCol="0">
            <a:spAutoFit/>
          </a:bodyPr>
          <a:lstStyle/>
          <a:p>
            <a:r>
              <a:rPr lang="en-US" sz="1400" dirty="0">
                <a:solidFill>
                  <a:schemeClr val="accent6"/>
                </a:solidFill>
              </a:rPr>
              <a:t>DevOps development</a:t>
            </a:r>
          </a:p>
          <a:p>
            <a:r>
              <a:rPr lang="en-US" sz="1400" dirty="0">
                <a:solidFill>
                  <a:schemeClr val="accent1"/>
                </a:solidFill>
              </a:rPr>
              <a:t>Traditional Development</a:t>
            </a:r>
          </a:p>
        </p:txBody>
      </p:sp>
    </p:spTree>
    <p:extLst>
      <p:ext uri="{BB962C8B-B14F-4D97-AF65-F5344CB8AC3E}">
        <p14:creationId xmlns:p14="http://schemas.microsoft.com/office/powerpoint/2010/main" val="2694896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3.2 – Releasing to production and non-production environments</a:t>
            </a:r>
          </a:p>
        </p:txBody>
      </p:sp>
    </p:spTree>
    <p:extLst>
      <p:ext uri="{BB962C8B-B14F-4D97-AF65-F5344CB8AC3E}">
        <p14:creationId xmlns:p14="http://schemas.microsoft.com/office/powerpoint/2010/main" val="385303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Releasing to Multiple Environments</a:t>
            </a:r>
          </a:p>
        </p:txBody>
      </p:sp>
      <p:sp>
        <p:nvSpPr>
          <p:cNvPr id="3" name="Content Placeholder 2"/>
          <p:cNvSpPr>
            <a:spLocks noGrp="1"/>
          </p:cNvSpPr>
          <p:nvPr>
            <p:ph idx="1"/>
          </p:nvPr>
        </p:nvSpPr>
        <p:spPr/>
        <p:txBody>
          <a:bodyPr/>
          <a:lstStyle/>
          <a:p>
            <a:r>
              <a:rPr lang="en-US" dirty="0"/>
              <a:t>Database changes can be invasive and risky</a:t>
            </a:r>
          </a:p>
          <a:p>
            <a:r>
              <a:rPr lang="en-US" dirty="0"/>
              <a:t>We want to release to multiple environments before production</a:t>
            </a:r>
          </a:p>
          <a:p>
            <a:pPr lvl="1"/>
            <a:r>
              <a:rPr lang="en-US" dirty="0"/>
              <a:t>We get to practice our process </a:t>
            </a:r>
          </a:p>
          <a:p>
            <a:pPr lvl="1"/>
            <a:r>
              <a:rPr lang="en-US" dirty="0"/>
              <a:t>We gain confidence</a:t>
            </a:r>
          </a:p>
          <a:p>
            <a:pPr lvl="1"/>
            <a:r>
              <a:rPr lang="en-US" dirty="0"/>
              <a:t>We detect problems early.</a:t>
            </a:r>
          </a:p>
          <a:p>
            <a:r>
              <a:rPr lang="en-US" dirty="0"/>
              <a:t>We should have releases to</a:t>
            </a:r>
          </a:p>
          <a:p>
            <a:pPr lvl="1"/>
            <a:r>
              <a:rPr lang="en-US" dirty="0"/>
              <a:t>Test environment(s)</a:t>
            </a:r>
          </a:p>
          <a:p>
            <a:pPr lvl="1"/>
            <a:r>
              <a:rPr lang="en-US" dirty="0"/>
              <a:t>Staging </a:t>
            </a:r>
          </a:p>
          <a:p>
            <a:pPr lvl="1"/>
            <a:r>
              <a:rPr lang="en-US" dirty="0"/>
              <a:t>Production</a:t>
            </a:r>
          </a:p>
          <a:p>
            <a:pPr lvl="1"/>
            <a:endParaRPr lang="en-US" dirty="0"/>
          </a:p>
        </p:txBody>
      </p:sp>
    </p:spTree>
    <p:extLst>
      <p:ext uri="{BB962C8B-B14F-4D97-AF65-F5344CB8AC3E}">
        <p14:creationId xmlns:p14="http://schemas.microsoft.com/office/powerpoint/2010/main" val="2087633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Staging Environment</a:t>
            </a:r>
          </a:p>
        </p:txBody>
      </p:sp>
      <p:sp>
        <p:nvSpPr>
          <p:cNvPr id="3" name="Content Placeholder 2"/>
          <p:cNvSpPr>
            <a:spLocks noGrp="1"/>
          </p:cNvSpPr>
          <p:nvPr>
            <p:ph idx="1"/>
          </p:nvPr>
        </p:nvSpPr>
        <p:spPr/>
        <p:txBody>
          <a:bodyPr/>
          <a:lstStyle/>
          <a:p>
            <a:r>
              <a:rPr lang="en-US" dirty="0"/>
              <a:t>Ideally should be as close to production as possible</a:t>
            </a:r>
          </a:p>
          <a:p>
            <a:r>
              <a:rPr lang="en-US" dirty="0"/>
              <a:t>A restore from production before deployment validates the process</a:t>
            </a:r>
          </a:p>
          <a:p>
            <a:r>
              <a:rPr lang="en-US" dirty="0"/>
              <a:t>This environment should have strict security controls</a:t>
            </a:r>
          </a:p>
        </p:txBody>
      </p:sp>
    </p:spTree>
    <p:extLst>
      <p:ext uri="{BB962C8B-B14F-4D97-AF65-F5344CB8AC3E}">
        <p14:creationId xmlns:p14="http://schemas.microsoft.com/office/powerpoint/2010/main" val="2116740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5335</Words>
  <Application>Microsoft Office PowerPoint</Application>
  <PresentationFormat>Widescreen</PresentationFormat>
  <Paragraphs>314</Paragraphs>
  <Slides>27</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Database Release Management</vt:lpstr>
      <vt:lpstr>3.1 – What is Release Management?</vt:lpstr>
      <vt:lpstr>Release Management</vt:lpstr>
      <vt:lpstr>Fear Causes Fewer Releases</vt:lpstr>
      <vt:lpstr>PowerPoint Presentation</vt:lpstr>
      <vt:lpstr>PowerPoint Presentation</vt:lpstr>
      <vt:lpstr>3.2 – Releasing to production and non-production environments</vt:lpstr>
      <vt:lpstr>Releasing to Multiple Environments</vt:lpstr>
      <vt:lpstr>A Staging Environment</vt:lpstr>
      <vt:lpstr>PowerPoint Presentation</vt:lpstr>
      <vt:lpstr>Approval Gates</vt:lpstr>
      <vt:lpstr>3.3 – Validating Deployments</vt:lpstr>
      <vt:lpstr>Validating Deployments</vt:lpstr>
      <vt:lpstr>3.4 – Server Configuration</vt:lpstr>
      <vt:lpstr>Server Configuration</vt:lpstr>
      <vt:lpstr>3.5 – Database Drift</vt:lpstr>
      <vt:lpstr>Database Drift</vt:lpstr>
      <vt:lpstr>3.6 – Additional Testing</vt:lpstr>
      <vt:lpstr>Additional Testing</vt:lpstr>
      <vt:lpstr>Additional Testing</vt:lpstr>
      <vt:lpstr>Additional Testing</vt:lpstr>
      <vt:lpstr>4.7 – Rollbacks</vt:lpstr>
      <vt:lpstr>When Things Go Wrong</vt:lpstr>
      <vt:lpstr>Rolling Back Code Changes</vt:lpstr>
      <vt:lpstr>Rolling Back Table and Data Changes</vt:lpstr>
      <vt:lpstr>Rolling Back Security Changes</vt:lpstr>
      <vt:lpstr>Be Prepared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Release Management</dc:title>
  <dc:creator>Steve Jones</dc:creator>
  <cp:lastModifiedBy>Steve Jones</cp:lastModifiedBy>
  <cp:revision>21</cp:revision>
  <dcterms:created xsi:type="dcterms:W3CDTF">2017-03-02T21:25:15Z</dcterms:created>
  <dcterms:modified xsi:type="dcterms:W3CDTF">2017-04-03T18:14:03Z</dcterms:modified>
</cp:coreProperties>
</file>