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7" r:id="rId3"/>
    <p:sldId id="264" r:id="rId4"/>
    <p:sldId id="266" r:id="rId5"/>
    <p:sldId id="269" r:id="rId6"/>
    <p:sldId id="279" r:id="rId7"/>
    <p:sldId id="265" r:id="rId8"/>
    <p:sldId id="270" r:id="rId9"/>
    <p:sldId id="271" r:id="rId10"/>
    <p:sldId id="268" r:id="rId11"/>
    <p:sldId id="260" r:id="rId12"/>
    <p:sldId id="272" r:id="rId13"/>
    <p:sldId id="263" r:id="rId14"/>
    <p:sldId id="274" r:id="rId15"/>
    <p:sldId id="261" r:id="rId16"/>
    <p:sldId id="277" r:id="rId17"/>
    <p:sldId id="273" r:id="rId18"/>
    <p:sldId id="259" r:id="rId19"/>
    <p:sldId id="275" r:id="rId20"/>
    <p:sldId id="276" r:id="rId21"/>
    <p:sldId id="278" r:id="rId22"/>
    <p:sldId id="257" r:id="rId23"/>
    <p:sldId id="262" r:id="rId24"/>
    <p:sldId id="25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5328" autoAdjust="0"/>
  </p:normalViewPr>
  <p:slideViewPr>
    <p:cSldViewPr snapToGrid="0">
      <p:cViewPr varScale="1">
        <p:scale>
          <a:sx n="46" d="100"/>
          <a:sy n="46" d="100"/>
        </p:scale>
        <p:origin x="1422"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C08DC-E8CF-4AE2-BF1D-A8C2AA512AB3}" type="datetimeFigureOut">
              <a:rPr lang="en-US" smtClean="0"/>
              <a:t>4/3/2017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2752CF-ADB2-4472-B19D-3AA1CC74B349}" type="slidenum">
              <a:rPr lang="en-US" smtClean="0"/>
              <a:t>‹#›</a:t>
            </a:fld>
            <a:endParaRPr lang="en-US"/>
          </a:p>
        </p:txBody>
      </p:sp>
    </p:spTree>
    <p:extLst>
      <p:ext uri="{BB962C8B-B14F-4D97-AF65-F5344CB8AC3E}">
        <p14:creationId xmlns:p14="http://schemas.microsoft.com/office/powerpoint/2010/main" val="337117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#Database Development Best Practices</a:t>
            </a:r>
          </a:p>
          <a:p>
            <a:r>
              <a:rPr lang="en-US" dirty="0"/>
              <a:t>Much has been written over the years on the different ways to develop database architectures. All of the modeling advice and knowledge out there still applies to a database DevOps process, though certainly the time scales can be compressed. Regardless of how little time you have, we want to be sure that we produce the best architectural model we can.</a:t>
            </a:r>
          </a:p>
          <a:p>
            <a:endParaRPr lang="en-US" dirty="0"/>
          </a:p>
          <a:p>
            <a:r>
              <a:rPr lang="en-US" dirty="0"/>
              <a:t>In doing so, we do want to adopt a few practices that can help us work in a more rapid fashion.</a:t>
            </a:r>
          </a:p>
          <a:p>
            <a:endParaRPr lang="en-US" dirty="0"/>
          </a:p>
          <a:p>
            <a:r>
              <a:rPr lang="en-US" dirty="0"/>
              <a:t>##Dark Launching</a:t>
            </a:r>
          </a:p>
          <a:p>
            <a:r>
              <a:rPr lang="en-US" dirty="0"/>
              <a:t>Dark launching is perhaps the key, in my view, to successfully adopting an agile, rapid DevOps process that includes your database. Without this, the coordination effort can be very difficult as your team scales. We want to ensure that if we make changes to the database, we can do so in a non-intrusive manner.</a:t>
            </a:r>
          </a:p>
          <a:p>
            <a:endParaRPr lang="en-US" dirty="0"/>
          </a:p>
          <a:p>
            <a:r>
              <a:rPr lang="en-US" dirty="0"/>
              <a:t>The idea with a dark launch is that we change the system, but the users aren't aware, nor are they interrupted. In application code, we usually implement feature flags or feature toggles that are turned off and allow the application to continue to work as it did prior to the release of the dark features.</a:t>
            </a:r>
          </a:p>
          <a:p>
            <a:endParaRPr lang="en-US" dirty="0"/>
          </a:p>
          <a:p>
            <a:r>
              <a:rPr lang="en-US" dirty="0"/>
              <a:t>In the database, this means if we add objects, or alter existing ones, we don't break the existing application.</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3</a:t>
            </a:fld>
            <a:endParaRPr lang="en-US"/>
          </a:p>
        </p:txBody>
      </p:sp>
    </p:spTree>
    <p:extLst>
      <p:ext uri="{BB962C8B-B14F-4D97-AF65-F5344CB8AC3E}">
        <p14:creationId xmlns:p14="http://schemas.microsoft.com/office/powerpoint/2010/main" val="21772673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Merging Challenges</a:t>
            </a:r>
          </a:p>
          <a:p>
            <a:r>
              <a:rPr lang="en-US" dirty="0"/>
              <a:t>In most merge tools, there is some logical way to merge code together. Often code that touches one part of a file can be merged with changes in another part. The nature of classes, methods, functions, and more make this easy to handle automatically in many cases.</a:t>
            </a:r>
          </a:p>
          <a:p>
            <a:endParaRPr lang="en-US" dirty="0"/>
          </a:p>
          <a:p>
            <a:r>
              <a:rPr lang="en-US" dirty="0"/>
              <a:t>Most tools don't understand T-SQL, which does not lend itself to merges. The structure of a query, or a stored procedure, is a separate object and file, which does not make it easy to merge code, especially for those that are not well versed in the language.</a:t>
            </a:r>
          </a:p>
          <a:p>
            <a:endParaRPr lang="en-US" dirty="0"/>
          </a:p>
          <a:p>
            <a:r>
              <a:rPr lang="en-US" dirty="0"/>
              <a:t>In addition, the transient nature of T-SQL, with CREATE and ALTER statements needed on the same object at different times, mean that a merge </a:t>
            </a:r>
            <a:r>
              <a:rPr lang="en-US" dirty="0" err="1"/>
              <a:t>migth</a:t>
            </a:r>
            <a:r>
              <a:rPr lang="en-US" dirty="0"/>
              <a:t> work one time and not another. If that weren't problematic enough, tables again are an issue. The code to ALTER a table looks completely different from the code to CREATE one. We don't repeat the old, unchanged code, something we do in most other languages.</a:t>
            </a:r>
          </a:p>
          <a:p>
            <a:endParaRPr lang="en-US" dirty="0"/>
          </a:p>
          <a:p>
            <a:r>
              <a:rPr lang="en-US" dirty="0"/>
              <a:t>There are a few tools that can help with merging code, but ultimately this is usually a manual process. Tools can make this easier, but developers will have to decide which changes to keep and which to discard. My advice here is to merge often, or at least pull changes from other developers often so you are aware of what they are changing. If you find conflicting changes to the same object, discuss the issues immediately and find a resolution.</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13</a:t>
            </a:fld>
            <a:endParaRPr lang="en-US"/>
          </a:p>
        </p:txBody>
      </p:sp>
    </p:spTree>
    <p:extLst>
      <p:ext uri="{BB962C8B-B14F-4D97-AF65-F5344CB8AC3E}">
        <p14:creationId xmlns:p14="http://schemas.microsoft.com/office/powerpoint/2010/main" val="403850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Provisioning Databases</a:t>
            </a:r>
          </a:p>
          <a:p>
            <a:endParaRPr lang="en-US" dirty="0"/>
          </a:p>
          <a:p>
            <a:r>
              <a:rPr lang="en-US" dirty="0"/>
              <a:t>One of the challenges with databases, as with other resources that software need such as messaging queues, email systems, and more, are the provisioning requirements. For databases, this can be especially problematic as the provisioning process often needs to add data to a database. Even further, the provisioning process needs to create a resource, a database, then essentially deploy code from our VCS, and finally, come back to the provisioning process to add data. </a:t>
            </a:r>
          </a:p>
          <a:p>
            <a:endParaRPr lang="en-US" dirty="0"/>
          </a:p>
          <a:p>
            <a:r>
              <a:rPr lang="en-US" dirty="0"/>
              <a:t>This is an area where DevOps and automation are key to ensuring a smooth, efficient, consistent software development environment. This is especially important to ensuring that all configuration settings are the same between environments. The last thing we want to find is a driver, other software, or some setting is different between a development environment and production.</a:t>
            </a:r>
          </a:p>
          <a:p>
            <a:endParaRPr lang="en-US" dirty="0"/>
          </a:p>
          <a:p>
            <a:r>
              <a:rPr lang="en-US" dirty="0"/>
              <a:t>Having an automated way to deploy consistent environments means that in a DR situation, we are confident we can quickly rebuild our production server. In fact, our provisioning for test environments, especially performance test servers should prove this is the case. </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15</a:t>
            </a:fld>
            <a:endParaRPr lang="en-US"/>
          </a:p>
        </p:txBody>
      </p:sp>
    </p:spTree>
    <p:extLst>
      <p:ext uri="{BB962C8B-B14F-4D97-AF65-F5344CB8AC3E}">
        <p14:creationId xmlns:p14="http://schemas.microsoft.com/office/powerpoint/2010/main" val="1827030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Seeding Data</a:t>
            </a:r>
          </a:p>
          <a:p>
            <a:r>
              <a:rPr lang="en-US" dirty="0"/>
              <a:t>One of the issue with new databases is that we often need data. Developers need test data, test systems need test data, load tests need large sets.</a:t>
            </a:r>
          </a:p>
          <a:p>
            <a:endParaRPr lang="en-US" dirty="0"/>
          </a:p>
          <a:p>
            <a:r>
              <a:rPr lang="en-US" dirty="0"/>
              <a:t>We have two issues. Some environments need more or less data. Some environments also need actual production data and some need cleaned or fictional data because of data sensitivity.</a:t>
            </a:r>
          </a:p>
          <a:p>
            <a:endParaRPr lang="en-US" dirty="0"/>
          </a:p>
          <a:p>
            <a:r>
              <a:rPr lang="en-US" dirty="0"/>
              <a:t>In both cases, we need a process that produces the data we need. We may need to create a small set of data, or take a large set of data and remove most of it to produce a representative, smaller data set. We then may optionally need to clean that data set to ensure any PII data is removed.</a:t>
            </a:r>
          </a:p>
          <a:p>
            <a:endParaRPr lang="en-US" dirty="0"/>
          </a:p>
          <a:p>
            <a:r>
              <a:rPr lang="en-US" dirty="0"/>
              <a:t>Our options are limited. There are data generation tools to produce a data set of a certain size. We can certainly automate the creation of these data sets. Alternatively, we can create a known set of data and store that as a backup, a clone (SAN Snapshot, SQL </a:t>
            </a:r>
            <a:r>
              <a:rPr lang="en-US" dirty="0" err="1"/>
              <a:t>CLone</a:t>
            </a:r>
            <a:r>
              <a:rPr lang="en-US" dirty="0"/>
              <a:t> image, etc.), or a set of scripts. Some process can then be used to hydrate a new copy of the database as needed for dev/test purposes.</a:t>
            </a:r>
          </a:p>
          <a:p>
            <a:endParaRPr lang="en-US" dirty="0"/>
          </a:p>
          <a:p>
            <a:r>
              <a:rPr lang="en-US" dirty="0"/>
              <a:t>## Speed</a:t>
            </a:r>
          </a:p>
          <a:p>
            <a:r>
              <a:rPr lang="en-US" dirty="0"/>
              <a:t>Whatever method we use to create our dev/test databases must be fast and easy. Developers don't like to wait for long processes, and we want them to easily feel they can treat their development database as a disposable item. If they perform some data manipulation and need to reset their environment, they should be able to easily drop the old database, create a new one, sync with source control and continue development.</a:t>
            </a:r>
          </a:p>
          <a:p>
            <a:endParaRPr lang="en-US" dirty="0"/>
          </a:p>
          <a:p>
            <a:r>
              <a:rPr lang="en-US" dirty="0"/>
              <a:t>We also want this to be easy, ideally pressing a button or running a single script. If there is any cumbersome part of the process, developers are likely to avoid using the process. </a:t>
            </a:r>
          </a:p>
          <a:p>
            <a:endParaRPr lang="en-US" dirty="0"/>
          </a:p>
          <a:p>
            <a:r>
              <a:rPr lang="en-US" dirty="0"/>
              <a:t>Make provisioning fast and easy so your developers are free to experiment, make mistakes, reset their system and easily get back to work on their next experiment.</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16</a:t>
            </a:fld>
            <a:endParaRPr lang="en-US"/>
          </a:p>
        </p:txBody>
      </p:sp>
    </p:spTree>
    <p:extLst>
      <p:ext uri="{BB962C8B-B14F-4D97-AF65-F5344CB8AC3E}">
        <p14:creationId xmlns:p14="http://schemas.microsoft.com/office/powerpoint/2010/main" val="2659542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Monitoring Databases After Release</a:t>
            </a:r>
          </a:p>
          <a:p>
            <a:endParaRPr lang="en-US" dirty="0"/>
          </a:p>
          <a:p>
            <a:r>
              <a:rPr lang="en-US" dirty="0"/>
              <a:t>Many DBAs and operational staff have tools in place to monitor their database instances. These might be homegrown tools, third party tools, or perhaps just </a:t>
            </a:r>
            <a:r>
              <a:rPr lang="en-US" dirty="0" err="1"/>
              <a:t>peridic</a:t>
            </a:r>
            <a:r>
              <a:rPr lang="en-US" dirty="0"/>
              <a:t> checks of Performance Monitor data. No matter what method you choose, it is important to have some sort of tooling in place to gather metrics about the performance of your database. </a:t>
            </a:r>
          </a:p>
          <a:p>
            <a:endParaRPr lang="en-US" dirty="0"/>
          </a:p>
          <a:p>
            <a:r>
              <a:rPr lang="en-US" dirty="0"/>
              <a:t>Note: If you do not monitor the performance of your database, start now.</a:t>
            </a:r>
          </a:p>
          <a:p>
            <a:endParaRPr lang="en-US" dirty="0"/>
          </a:p>
          <a:p>
            <a:r>
              <a:rPr lang="en-US" dirty="0"/>
              <a:t>## Monitoring Metrics</a:t>
            </a:r>
          </a:p>
          <a:p>
            <a:r>
              <a:rPr lang="en-US" dirty="0"/>
              <a:t>Many organizations monitor the traditional physical resources of their database, such as CPU, memory, disk IO, network bandwidth, and more. For many databases, there are also important higher level metrics such as transaction counts, batches sizes, blocking, etc. There are numerous lists available from Data Platform MVPs about which counters to monitor. You should ensure that you are baselining and capturing these metrics.</a:t>
            </a:r>
          </a:p>
          <a:p>
            <a:endParaRPr lang="en-US" dirty="0"/>
          </a:p>
          <a:p>
            <a:r>
              <a:rPr lang="en-US" dirty="0"/>
              <a:t>In order to improve the value you get from your database and the code you deploy, you should also include business level metrics that let you know how the various entities in your database are being used. For example, in our Parts Unlimited database, we have a series of orders. We might want to track the rate of orders made over time. We may want to know how many carts are created in the database compared to how many orders we insert (a measure of shoppers abandoning their carts). These are the types of business metrics that can be easily gathered from a database, and are often measured in other systems, perhaps from reports in our application or in a downstream data warehouse.</a:t>
            </a:r>
          </a:p>
          <a:p>
            <a:endParaRPr lang="en-US" dirty="0"/>
          </a:p>
          <a:p>
            <a:r>
              <a:rPr lang="en-US" dirty="0"/>
              <a:t>These metrics are also useful from an application and database development perspective, where we can measure the impact of our code changes. If we receive less orders, is this because of a slowdown in our system, perhaps new application code or database referential integrity code is slowing things down? Are more low level errors, like foreign key errors being reported to the application, and subsequently the users who decided to shop elsewhere rather than correct an issue? </a:t>
            </a:r>
          </a:p>
          <a:p>
            <a:endParaRPr lang="en-US" dirty="0"/>
          </a:p>
          <a:p>
            <a:r>
              <a:rPr lang="en-US" dirty="0"/>
              <a:t>We can't necessarily program the system to make these decisions, but by including metrics from our application and our database, we can more quickly determine the potential cause of changes. What's more, our monitoring system should be able to also display when various deployments were performed. This will help us determine if a particular change has caused a change in our metrics.</a:t>
            </a:r>
          </a:p>
          <a:p>
            <a:endParaRPr lang="en-US" dirty="0"/>
          </a:p>
          <a:p>
            <a:r>
              <a:rPr lang="en-US" dirty="0"/>
              <a:t>We aren't just looking for problems, however, we also want to determine if the features that we build into our software are being used. This means that we want to ensure that new code contains instrumentation to gather data when the code is run. This is also true in database code. SQL Server gives us Extended Events, which can be used to track activity for specific objects or code. We can use this to determine how our changes affect server performance, or even user behavior. This course won't go into Extended Events in detail, but I would urge you to examine how adding lightweight sessions to your SQL Server instances can give you additional instrumentation that is invaluable in measuring your database performance.</a:t>
            </a:r>
          </a:p>
          <a:p>
            <a:endParaRPr lang="en-US" dirty="0"/>
          </a:p>
          <a:p>
            <a:r>
              <a:rPr lang="en-US" dirty="0"/>
              <a:t>The Application Insights platform is included in Azure, and I would urge you to extend the data collection to your database. If you use a third party tool, ensure it can be extended to incorporate business level metrics that can help to pinpoint potential issues resulting from the rapid changes of your codebase.</a:t>
            </a:r>
          </a:p>
          <a:p>
            <a:endParaRPr lang="en-US" dirty="0"/>
          </a:p>
          <a:p>
            <a:r>
              <a:rPr lang="en-US" dirty="0"/>
              <a:t>The last part of performance should be obvious in a DevOps world, but far too many organizations don't take advantage of their monitoring data. Any trends, patterns, or observations from operations staff should be fed back to developers. No matter whether the data appears to be positive or negative, the collaboration of everyone is important to driving future decisions about what code to write, and how to write it.</a:t>
            </a:r>
          </a:p>
          <a:p>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18</a:t>
            </a:fld>
            <a:endParaRPr lang="en-US"/>
          </a:p>
        </p:txBody>
      </p:sp>
    </p:spTree>
    <p:extLst>
      <p:ext uri="{BB962C8B-B14F-4D97-AF65-F5344CB8AC3E}">
        <p14:creationId xmlns:p14="http://schemas.microsoft.com/office/powerpoint/2010/main" val="1512296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Dealing with Disparate Environments</a:t>
            </a:r>
          </a:p>
          <a:p>
            <a:r>
              <a:rPr lang="en-US" dirty="0"/>
              <a:t>One of the issues that some database developers must deal with is deploying their changes to multiple customers, each of whom may have altered the database slightly. While plenty of software companies view changes to the database as a violation of the software EULA, there are also lots of consultants and smaller vendors that want to allow customers to add objects to their databases for various purposes. </a:t>
            </a:r>
          </a:p>
          <a:p>
            <a:endParaRPr lang="en-US" dirty="0"/>
          </a:p>
          <a:p>
            <a:r>
              <a:rPr lang="en-US" dirty="0"/>
              <a:t>How can you easily deploy your software to different environments that might be slightly different? It can be a challenge for most database developers. However, there are some techniques you can use to make this challenge easier.</a:t>
            </a:r>
          </a:p>
          <a:p>
            <a:endParaRPr lang="en-US" dirty="0"/>
          </a:p>
          <a:p>
            <a:r>
              <a:rPr lang="en-US" dirty="0"/>
              <a:t>There are really two different problems to solve here. The first is how you handle different versions of the same database, such as v1, v2, v2.1, v3, etc. How do you upgrade one version of the database to the next?</a:t>
            </a:r>
          </a:p>
          <a:p>
            <a:endParaRPr lang="en-US" dirty="0"/>
          </a:p>
          <a:p>
            <a:r>
              <a:rPr lang="en-US" dirty="0"/>
              <a:t>The second issue is where you have part of the database being the same across many customers. Perhaps 80% of the tables, views, stored procedures and other objects are the same. The last 20% is different, potentially completely different for every customer. How can you easily manage your code and deployment process in this situation?</a:t>
            </a:r>
          </a:p>
          <a:p>
            <a:endParaRPr lang="en-US" dirty="0"/>
          </a:p>
          <a:p>
            <a:r>
              <a:rPr lang="en-US" dirty="0"/>
              <a:t>It's important to note that in many environments, we have a blend of both of these issues. However, for simplicity, we'll discuss each separately.</a:t>
            </a:r>
          </a:p>
          <a:p>
            <a:endParaRPr lang="en-US" dirty="0"/>
          </a:p>
          <a:p>
            <a:r>
              <a:rPr lang="en-US" dirty="0"/>
              <a:t>##Version Upgrades</a:t>
            </a:r>
          </a:p>
          <a:p>
            <a:r>
              <a:rPr lang="en-US" dirty="0"/>
              <a:t>In the first case, we essentially have a release problem. Each customer is essentially upgrading at different times, as opposed to the final test system in your software pipeline, which really upgrades with every release.</a:t>
            </a:r>
          </a:p>
          <a:p>
            <a:endParaRPr lang="en-US" dirty="0"/>
          </a:p>
          <a:p>
            <a:r>
              <a:rPr lang="en-US" dirty="0"/>
              <a:t>We could collect all these upgrade scripts, and deploy them all to each customer, but does each customer know what version of the database they have? Does our process capture every version and ensure it's stored somewhere? Are we positive this is accurate?</a:t>
            </a:r>
          </a:p>
          <a:p>
            <a:endParaRPr lang="en-US" dirty="0"/>
          </a:p>
          <a:p>
            <a:r>
              <a:rPr lang="en-US" dirty="0"/>
              <a:t>In a state based world, we can take a snapshot of the current database a customer has, compare this to the latest version available for upgrade, and produce a script. All of the challenges of handling complex changes come into play here, and the various scripts we've written to handle changes like renames, not null columns, and more need to be included. That can be a challenge, and one that many vendors don't like. They would prefer that the customer run each upgrade, from v1 to v2, from v2 to v2.3, etc.</a:t>
            </a:r>
          </a:p>
          <a:p>
            <a:endParaRPr lang="en-US" dirty="0"/>
          </a:p>
          <a:p>
            <a:r>
              <a:rPr lang="en-US" dirty="0"/>
              <a:t>In a migration based development schema, we can send the customer any set of migration scripts from the beginning of development, and the deployment process handles the upgrade </a:t>
            </a:r>
            <a:r>
              <a:rPr lang="en-US" dirty="0" err="1"/>
              <a:t>seemlessly</a:t>
            </a:r>
            <a:r>
              <a:rPr lang="en-US" dirty="0"/>
              <a:t>. This is a simpler method for the vendor with less risk for the customer, though </a:t>
            </a:r>
            <a:r>
              <a:rPr lang="en-US" dirty="0" err="1"/>
              <a:t>ultimatley</a:t>
            </a:r>
            <a:r>
              <a:rPr lang="en-US" dirty="0"/>
              <a:t> this might take longer than a state based change as all changes, even those that might be undone or reversed, are executed.</a:t>
            </a:r>
          </a:p>
          <a:p>
            <a:endParaRPr lang="en-US" dirty="0"/>
          </a:p>
          <a:p>
            <a:r>
              <a:rPr lang="en-US" dirty="0"/>
              <a:t>There is no correct answer here, though I learn towards a migration script strategy in this case.</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20</a:t>
            </a:fld>
            <a:endParaRPr lang="en-US"/>
          </a:p>
        </p:txBody>
      </p:sp>
    </p:spTree>
    <p:extLst>
      <p:ext uri="{BB962C8B-B14F-4D97-AF65-F5344CB8AC3E}">
        <p14:creationId xmlns:p14="http://schemas.microsoft.com/office/powerpoint/2010/main" val="3016866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Different Database Schemas</a:t>
            </a:r>
          </a:p>
          <a:p>
            <a:r>
              <a:rPr lang="en-US" dirty="0"/>
              <a:t>In the second case, while we share some objects across customers, the overall schema in each database is different. In this case, we essentially have a separate codebase for each customer. Since most tools view the database as a single unit, this can create complex challenge for the development and release process.</a:t>
            </a:r>
          </a:p>
          <a:p>
            <a:endParaRPr lang="en-US" dirty="0"/>
          </a:p>
          <a:p>
            <a:r>
              <a:rPr lang="en-US" dirty="0"/>
              <a:t>If your process allows for working with a subsection of the database, you are essentially combining two projects for a complete application. One is the shared set of objects, and one is a custom set of objects. When you combine these two projects, what your build and release process needs to do, for each customer, is perform a merge of each project, deploying the changes to the same destination database. </a:t>
            </a:r>
          </a:p>
          <a:p>
            <a:endParaRPr lang="en-US" dirty="0"/>
          </a:p>
          <a:p>
            <a:r>
              <a:rPr lang="en-US" dirty="0"/>
              <a:t>This merge needs to take place at every state. A developer setting up a project for Customer A will need a database that contains:</a:t>
            </a:r>
          </a:p>
          <a:p>
            <a:r>
              <a:rPr lang="en-US" dirty="0"/>
              <a:t>* the shared objects from all databases</a:t>
            </a:r>
          </a:p>
          <a:p>
            <a:r>
              <a:rPr lang="en-US" dirty="0"/>
              <a:t>* the shared data from all databases</a:t>
            </a:r>
          </a:p>
          <a:p>
            <a:r>
              <a:rPr lang="en-US" dirty="0"/>
              <a:t>* the custom objects for Customer A</a:t>
            </a:r>
          </a:p>
          <a:p>
            <a:r>
              <a:rPr lang="en-US" dirty="0"/>
              <a:t>* the custom data for Customer A</a:t>
            </a:r>
          </a:p>
          <a:p>
            <a:endParaRPr lang="en-US" dirty="0"/>
          </a:p>
          <a:p>
            <a:r>
              <a:rPr lang="en-US" dirty="0"/>
              <a:t>This means the packaging process to pull this out from our VCS must be duplicated for the CI build and for the release packaging. The use of tokens or parameters are important here to simplify the automation so that each customer doesn't have a separate build and release process defined. That's a sure way to lose control of your environment when your process changes and someone forgets to ensure the change gets to all customer development pipelines.</a:t>
            </a:r>
          </a:p>
          <a:p>
            <a:endParaRPr lang="en-US" dirty="0"/>
          </a:p>
          <a:p>
            <a:r>
              <a:rPr lang="en-US" dirty="0"/>
              <a:t>This isn't easy, and if you must work in an environment like this, I would warn you that the adoption of a DevOps process will be slower than with a single schema. The way to approach this is slowly, adopting essentially two DevOps processes that target the same destination database for one customer. Once that works, then add a second customer, slowly teasing out the dependencies you have on the custom objects and data.</a:t>
            </a:r>
          </a:p>
          <a:p>
            <a:endParaRPr lang="en-US" dirty="0"/>
          </a:p>
          <a:p>
            <a:r>
              <a:rPr lang="en-US" dirty="0"/>
              <a:t>On the Redgate Software blog, Alex Yates, of DLM Consultants, has a series that explains how he can deploy different versions of a single database to different environments. This isn't the only way to solve this issue, but it does prevent one idea.</a:t>
            </a:r>
          </a:p>
          <a:p>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21</a:t>
            </a:fld>
            <a:endParaRPr lang="en-US"/>
          </a:p>
        </p:txBody>
      </p:sp>
    </p:spTree>
    <p:extLst>
      <p:ext uri="{BB962C8B-B14F-4D97-AF65-F5344CB8AC3E}">
        <p14:creationId xmlns:p14="http://schemas.microsoft.com/office/powerpoint/2010/main" val="121547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if we add a column to a table, we can handle this in a few ways. We should provide a default value for inserts, but we need the application architecture to only work with the existing columns. This often means that any queries should explicitly select the columns needed. </a:t>
            </a:r>
          </a:p>
          <a:p>
            <a:endParaRPr lang="en-US" dirty="0"/>
          </a:p>
          <a:p>
            <a:r>
              <a:rPr lang="en-US" dirty="0"/>
              <a:t>We can also create a view to access the table, which might entail these operations:</a:t>
            </a:r>
          </a:p>
          <a:p>
            <a:r>
              <a:rPr lang="en-US" dirty="0"/>
              <a:t>* rename the table</a:t>
            </a:r>
          </a:p>
          <a:p>
            <a:r>
              <a:rPr lang="en-US" dirty="0"/>
              <a:t>* create a view with the old name of the table with only the old columns</a:t>
            </a:r>
          </a:p>
          <a:p>
            <a:r>
              <a:rPr lang="en-US" dirty="0"/>
              <a:t>* add the new columns to the table.</a:t>
            </a:r>
          </a:p>
          <a:p>
            <a:endParaRPr lang="en-US" dirty="0"/>
          </a:p>
          <a:p>
            <a:r>
              <a:rPr lang="en-US" dirty="0"/>
              <a:t>We can see this in the slide.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some point, when we are ready, we might reverse this, dropping the view and renaming the table. </a:t>
            </a:r>
          </a:p>
          <a:p>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4</a:t>
            </a:fld>
            <a:endParaRPr lang="en-US"/>
          </a:p>
        </p:txBody>
      </p:sp>
    </p:spTree>
    <p:extLst>
      <p:ext uri="{BB962C8B-B14F-4D97-AF65-F5344CB8AC3E}">
        <p14:creationId xmlns:p14="http://schemas.microsoft.com/office/powerpoint/2010/main" val="6169976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However, we want to be careful</a:t>
            </a:r>
            <a:r>
              <a:rPr lang="en-US" baseline="0" dirty="0"/>
              <a:t> here. While views can make things easy, there are limitations on views. For example, insert/update/delete statements on views have restrictions. Workarounds with triggers can add complexity and performance.</a:t>
            </a:r>
          </a:p>
          <a:p>
            <a:endParaRPr lang="en-US" baseline="0" dirty="0"/>
          </a:p>
          <a:p>
            <a:r>
              <a:rPr lang="en-US" baseline="0" dirty="0"/>
              <a:t>Also be aware that you may have code that uses multiple tables or other views, and you may introduce additional nesting of views with this approach. That can mean performance issues for your read queries.</a:t>
            </a:r>
          </a:p>
          <a:p>
            <a:endParaRPr lang="en-US" baseline="0" dirty="0"/>
          </a:p>
          <a:p>
            <a:r>
              <a:rPr lang="en-US" dirty="0"/>
              <a:t>##Use Views Carefully</a:t>
            </a:r>
          </a:p>
          <a:p>
            <a:r>
              <a:rPr lang="en-US" dirty="0"/>
              <a:t>Views are a great technique for abstracting your table from the application. With views, we can certainly free the DBA to make schema changes without disturbing the application. However, there are a few caveats to be aware of.</a:t>
            </a:r>
          </a:p>
          <a:p>
            <a:endParaRPr lang="en-US" dirty="0"/>
          </a:p>
          <a:p>
            <a:r>
              <a:rPr lang="en-US" dirty="0"/>
              <a:t>Inserts and updates through views have limitations, so if you wish to hide tables from the application, I would be sure that a stored procedure is used for insert and update activity. Coordinating a stored procedure change with a table change is easier if there are only a couple procedures to change.</a:t>
            </a:r>
          </a:p>
          <a:p>
            <a:endParaRPr lang="en-US" dirty="0"/>
          </a:p>
          <a:p>
            <a:r>
              <a:rPr lang="en-US" dirty="0"/>
              <a:t>The other issue with views is that developers start to use them like functions or methods and nest them inside of each other. This can create tremendous confusion and cause no shortage of performance issues. I would highly recommend you do not nest views, and instead create views as needed for your application.</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5</a:t>
            </a:fld>
            <a:endParaRPr lang="en-US"/>
          </a:p>
        </p:txBody>
      </p:sp>
    </p:spTree>
    <p:extLst>
      <p:ext uri="{BB962C8B-B14F-4D97-AF65-F5344CB8AC3E}">
        <p14:creationId xmlns:p14="http://schemas.microsoft.com/office/powerpoint/2010/main" val="1598895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stored procedures and other objects, we have a couple choices as well. We could add parameters to the stored procedure, again with a default value. If the calling application doesn't know to pass in the parameter, the procedure functions as expected. With the new parameter, the behavior changes.</a:t>
            </a:r>
          </a:p>
          <a:p>
            <a:endParaRPr lang="en-US" dirty="0"/>
          </a:p>
          <a:p>
            <a:r>
              <a:rPr lang="en-US" dirty="0"/>
              <a:t>The other method is to accept the stored procedure as an immutable API, and just create a new procedure with a new name. If you choose this route, I would ensure there is a way to log the usage of the old procedure so that when that drops to zero, we can remove that procedure from the database and tidy up our code.</a:t>
            </a:r>
          </a:p>
          <a:p>
            <a:endParaRPr lang="en-US" dirty="0"/>
          </a:p>
          <a:p>
            <a:r>
              <a:rPr lang="en-US" dirty="0"/>
              <a:t>With either of these choices, there are potential issues. In the first case, over time we may have an unreasonable number of parameters in the procedure call as functionality changes. You can refactor the code over time to remove parameters, but this must be coordinated with the application code. In the second case, we have lots of stored procedures, though perhaps we can remove old versions over time.</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6</a:t>
            </a:fld>
            <a:endParaRPr lang="en-US"/>
          </a:p>
        </p:txBody>
      </p:sp>
    </p:spTree>
    <p:extLst>
      <p:ext uri="{BB962C8B-B14F-4D97-AF65-F5344CB8AC3E}">
        <p14:creationId xmlns:p14="http://schemas.microsoft.com/office/powerpoint/2010/main" val="1992833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##Avoid Column Orders</a:t>
            </a:r>
          </a:p>
          <a:p>
            <a:r>
              <a:rPr lang="en-US" dirty="0"/>
              <a:t>Since we may have different developers adding columns to the same table, it's possible that the final order of those columns in the table could change. There are even cases where DBAs may rebuild a table to alter the column order, but we wish to avoid this where possible.</a:t>
            </a:r>
          </a:p>
          <a:p>
            <a:endParaRPr lang="en-US" dirty="0"/>
          </a:p>
          <a:p>
            <a:r>
              <a:rPr lang="en-US" dirty="0"/>
              <a:t>Anyone querying the database should avoid the SELECT * wildcard, but even more importantly is to avoid and code that might access columns in numerical order. As shown, we never want to have code that expects a particular column in a particular place.</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7</a:t>
            </a:fld>
            <a:endParaRPr lang="en-US"/>
          </a:p>
        </p:txBody>
      </p:sp>
    </p:spTree>
    <p:extLst>
      <p:ext uri="{BB962C8B-B14F-4D97-AF65-F5344CB8AC3E}">
        <p14:creationId xmlns:p14="http://schemas.microsoft.com/office/powerpoint/2010/main" val="8904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Error Handling</a:t>
            </a:r>
          </a:p>
          <a:p>
            <a:r>
              <a:rPr lang="en-US" dirty="0"/>
              <a:t>I am sure that almost every developer understands the importance of error handling. However, relatively few do a good job of actually implementing comprehensive error handling. While I don't expect that every error is handled, I would ensure that database related errors, which may result from database code changes, are logged and handled with notification to the customer, and the DevOps team. These are the type of errors that we want to address quickly.</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8</a:t>
            </a:fld>
            <a:endParaRPr lang="en-US"/>
          </a:p>
        </p:txBody>
      </p:sp>
    </p:spTree>
    <p:extLst>
      <p:ext uri="{BB962C8B-B14F-4D97-AF65-F5344CB8AC3E}">
        <p14:creationId xmlns:p14="http://schemas.microsoft.com/office/powerpoint/2010/main" val="1606760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##Code Cleanup</a:t>
            </a:r>
          </a:p>
          <a:p>
            <a:r>
              <a:rPr lang="en-US" dirty="0"/>
              <a:t>There are many cases where database changes need to take place over time. For example, if I split a </a:t>
            </a:r>
            <a:r>
              <a:rPr lang="en-US" dirty="0" err="1"/>
              <a:t>fullname</a:t>
            </a:r>
            <a:r>
              <a:rPr lang="en-US" dirty="0"/>
              <a:t> column into two first name and last name columns, I may not be able to remove the </a:t>
            </a:r>
            <a:r>
              <a:rPr lang="en-US" dirty="0" err="1"/>
              <a:t>fullname</a:t>
            </a:r>
            <a:r>
              <a:rPr lang="en-US" dirty="0"/>
              <a:t> column immediately. There may be some applications that use this column and I need to use a trigger to keep the data in sync (or even two triggers). I should designate some amount of time that this situation will exist, and after that time, I remove the triggers and the </a:t>
            </a:r>
            <a:r>
              <a:rPr lang="en-US" dirty="0" err="1"/>
              <a:t>fullname</a:t>
            </a:r>
            <a:r>
              <a:rPr lang="en-US" dirty="0"/>
              <a:t> column.</a:t>
            </a:r>
          </a:p>
          <a:p>
            <a:endParaRPr lang="en-US" dirty="0"/>
          </a:p>
          <a:p>
            <a:r>
              <a:rPr lang="en-US" dirty="0"/>
              <a:t>This is essentially a deprecation of the column and eventually the removal. The same process should be used for old views and stored procedures that eventually fall out of use, or which we decide to stop maintaining.</a:t>
            </a:r>
          </a:p>
          <a:p>
            <a:endParaRPr lang="en-US" dirty="0"/>
          </a:p>
          <a:p>
            <a:r>
              <a:rPr lang="en-US" dirty="0"/>
              <a:t>This is hard in a database, where we may have reporting software, ETL jobs, and more that must be altered to utilize the new schema. Each of these integration points is a form of technical debt, and I would highly suggest that some time is devoted to removing this debt each month. </a:t>
            </a:r>
          </a:p>
          <a:p>
            <a:endParaRPr lang="en-US" dirty="0"/>
          </a:p>
          <a:p>
            <a:r>
              <a:rPr lang="en-US" dirty="0"/>
              <a:t>We may also have old data that accumulates over time. Perhaps we have lookup options no longer used, or never used. We may have old logging or instrumentation data. We may have copies of data made in case of deployment problems. Be sure you prune this data over time.</a:t>
            </a:r>
          </a:p>
          <a:p>
            <a:endParaRPr lang="en-US" dirty="0"/>
          </a:p>
          <a:p>
            <a:r>
              <a:rPr lang="en-US" dirty="0"/>
              <a:t>##Buy In</a:t>
            </a:r>
          </a:p>
          <a:p>
            <a:r>
              <a:rPr lang="en-US" dirty="0"/>
              <a:t>Many of these architectural changes require a change in process, developer training, and even a resource commitment to implement. In order to streamline your entire database development process, you will need to change your development process and that usually requires some support from management.</a:t>
            </a:r>
          </a:p>
          <a:p>
            <a:endParaRPr lang="en-US" dirty="0"/>
          </a:p>
          <a:p>
            <a:r>
              <a:rPr lang="en-US" dirty="0"/>
              <a:t>DevOps doesn't require just these changes, or these changes and more, it requires that you find the items that impact your development process and try to remove or ease their burden. As long as you have support from </a:t>
            </a:r>
            <a:r>
              <a:rPr lang="en-US" dirty="0" err="1"/>
              <a:t>organizatin</a:t>
            </a:r>
            <a:r>
              <a:rPr lang="en-US" dirty="0"/>
              <a:t> management, you should be able to achieve this.</a:t>
            </a:r>
          </a:p>
          <a:p>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9</a:t>
            </a:fld>
            <a:endParaRPr lang="en-US"/>
          </a:p>
        </p:txBody>
      </p:sp>
    </p:spTree>
    <p:extLst>
      <p:ext uri="{BB962C8B-B14F-4D97-AF65-F5344CB8AC3E}">
        <p14:creationId xmlns:p14="http://schemas.microsoft.com/office/powerpoint/2010/main" val="2325412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Branching and Merging Database Code</a:t>
            </a:r>
          </a:p>
          <a:p>
            <a:endParaRPr lang="en-US" dirty="0"/>
          </a:p>
          <a:p>
            <a:r>
              <a:rPr lang="en-US" dirty="0"/>
              <a:t>It is inevitable that code conflicts in a DevOps process will occur. The more people who work on the same system, with more rapid changes, the more likely it is that someone will write code in the same area as another person. It doesn't matter how well we coordinate our efforts with project managers, </a:t>
            </a:r>
            <a:r>
              <a:rPr lang="en-US" dirty="0" err="1"/>
              <a:t>kanban</a:t>
            </a:r>
            <a:r>
              <a:rPr lang="en-US" dirty="0"/>
              <a:t> boards, or any tool, we will sometimes end up making changes to the same file. In most application code system, branching and merging is used to ensure that developers don't lose work, aren't unnecessarily blocked by other developers, and have a way to easily reconcile code differences by branching and merging code.</a:t>
            </a:r>
          </a:p>
          <a:p>
            <a:endParaRPr lang="en-US" dirty="0"/>
          </a:p>
          <a:p>
            <a:r>
              <a:rPr lang="en-US" dirty="0"/>
              <a:t>The good news is that database code can fit into the same types of </a:t>
            </a:r>
            <a:r>
              <a:rPr lang="en-US" dirty="0" err="1"/>
              <a:t>brnaching</a:t>
            </a:r>
            <a:r>
              <a:rPr lang="en-US" dirty="0"/>
              <a:t> and merging strategies that many developers employ. The bad news is that merging database code can be more complex because of the nature of databases and the need to maintain state.</a:t>
            </a:r>
          </a:p>
          <a:p>
            <a:endParaRPr lang="en-US" dirty="0"/>
          </a:p>
          <a:p>
            <a:r>
              <a:rPr lang="en-US" dirty="0"/>
              <a:t>## Branching Issues for Databases</a:t>
            </a:r>
          </a:p>
          <a:p>
            <a:r>
              <a:rPr lang="en-US" dirty="0"/>
              <a:t>In an application software world, we can easily make a branch in our VCS, start writing code and compile it when we're ready. In a database world, this is a little more difficult. I can certainly branch my database code, but my code doesn't necessarily exist by itself. The code is a representation of a database, which often has data in it. As we've mentioned, we must maintain the state of this data.</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11</a:t>
            </a:fld>
            <a:endParaRPr lang="en-US"/>
          </a:p>
        </p:txBody>
      </p:sp>
    </p:spTree>
    <p:extLst>
      <p:ext uri="{BB962C8B-B14F-4D97-AF65-F5344CB8AC3E}">
        <p14:creationId xmlns:p14="http://schemas.microsoft.com/office/powerpoint/2010/main" val="1139749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Branching my code and making changes can entail altering data in my database. For example, if I add a new column, I need to decide what data will go in there and how it gets there. I may need to add additional indexing or other structures to support these changes. In addition to the code I write to change my database, I might need other code that manipulates data.</a:t>
            </a:r>
          </a:p>
          <a:p>
            <a:endParaRPr lang="en-US" dirty="0"/>
          </a:p>
          <a:p>
            <a:r>
              <a:rPr lang="en-US" dirty="0"/>
              <a:t>If I want to switch branches, I can easily do that in my VCS, especially with </a:t>
            </a:r>
            <a:r>
              <a:rPr lang="en-US" dirty="0" err="1"/>
              <a:t>git</a:t>
            </a:r>
            <a:r>
              <a:rPr lang="en-US" dirty="0"/>
              <a:t>. However, what do I do with my database? I can't easily switch between two databases where my Sales table has 4 columns in one version and 5 in another. I almost need a new database for each branch, which can become confusing and cumbersome for many developers. </a:t>
            </a:r>
          </a:p>
          <a:p>
            <a:endParaRPr lang="en-US" dirty="0"/>
          </a:p>
          <a:p>
            <a:r>
              <a:rPr lang="en-US" dirty="0"/>
              <a:t>The only good way to do this is to have a separate database for each branch of code. However, this can quickly become confusing, and can be cumbersome if you must switch branches often. The best way to manage branches is only work on one branch at a time. Sync your branch with your database, and then merge your changes immediately.</a:t>
            </a:r>
          </a:p>
          <a:p>
            <a:endParaRPr lang="en-US" dirty="0"/>
          </a:p>
          <a:p>
            <a:r>
              <a:rPr lang="en-US" dirty="0"/>
              <a:t>If you must switch branches before you have completed work, I would suggest you rename your database to include the name of the old branch. Then create a new database, sync with the new branch, and work from there.</a:t>
            </a:r>
          </a:p>
          <a:p>
            <a:endParaRPr lang="en-US" dirty="0"/>
          </a:p>
          <a:p>
            <a:r>
              <a:rPr lang="en-US" dirty="0"/>
              <a:t>The key here, especially with data changes, is to merge often. While I wouldn't necessarily delete my branch when I completed merging to the master branch, I would ensure I kept that branch updated with changes from other developers regularly.</a:t>
            </a:r>
            <a:endParaRPr lang="en-US" dirty="0"/>
          </a:p>
        </p:txBody>
      </p:sp>
      <p:sp>
        <p:nvSpPr>
          <p:cNvPr id="4" name="Slide Number Placeholder 3"/>
          <p:cNvSpPr>
            <a:spLocks noGrp="1"/>
          </p:cNvSpPr>
          <p:nvPr>
            <p:ph type="sldNum" sz="quarter" idx="10"/>
          </p:nvPr>
        </p:nvSpPr>
        <p:spPr/>
        <p:txBody>
          <a:bodyPr/>
          <a:lstStyle/>
          <a:p>
            <a:fld id="{6F2752CF-ADB2-4472-B19D-3AA1CC74B349}" type="slidenum">
              <a:rPr lang="en-US" smtClean="0"/>
              <a:t>12</a:t>
            </a:fld>
            <a:endParaRPr lang="en-US"/>
          </a:p>
        </p:txBody>
      </p:sp>
    </p:spTree>
    <p:extLst>
      <p:ext uri="{BB962C8B-B14F-4D97-AF65-F5344CB8AC3E}">
        <p14:creationId xmlns:p14="http://schemas.microsoft.com/office/powerpoint/2010/main" val="1345005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936F25B-2EB7-4F2E-A375-7E2BED8EDC16}"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561212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6F25B-2EB7-4F2E-A375-7E2BED8EDC16}"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4239273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6F25B-2EB7-4F2E-A375-7E2BED8EDC16}"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396212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36F25B-2EB7-4F2E-A375-7E2BED8EDC16}"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4166224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36F25B-2EB7-4F2E-A375-7E2BED8EDC16}" type="datetimeFigureOut">
              <a:rPr lang="en-US" smtClean="0"/>
              <a:t>4/3/2017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3466748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36F25B-2EB7-4F2E-A375-7E2BED8EDC16}"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1450797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36F25B-2EB7-4F2E-A375-7E2BED8EDC16}" type="datetimeFigureOut">
              <a:rPr lang="en-US" smtClean="0"/>
              <a:t>4/3/2017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322257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6F25B-2EB7-4F2E-A375-7E2BED8EDC16}" type="datetimeFigureOut">
              <a:rPr lang="en-US" smtClean="0"/>
              <a:t>4/3/2017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168887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36F25B-2EB7-4F2E-A375-7E2BED8EDC16}" type="datetimeFigureOut">
              <a:rPr lang="en-US" smtClean="0"/>
              <a:t>4/3/2017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1089964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6F25B-2EB7-4F2E-A375-7E2BED8EDC16}"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1924954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936F25B-2EB7-4F2E-A375-7E2BED8EDC16}" type="datetimeFigureOut">
              <a:rPr lang="en-US" smtClean="0"/>
              <a:t>4/3/2017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6C2066-A0F2-4910-9D45-84308B123CB0}" type="slidenum">
              <a:rPr lang="en-US" smtClean="0"/>
              <a:t>‹#›</a:t>
            </a:fld>
            <a:endParaRPr lang="en-US"/>
          </a:p>
        </p:txBody>
      </p:sp>
    </p:spTree>
    <p:extLst>
      <p:ext uri="{BB962C8B-B14F-4D97-AF65-F5344CB8AC3E}">
        <p14:creationId xmlns:p14="http://schemas.microsoft.com/office/powerpoint/2010/main" val="290229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36F25B-2EB7-4F2E-A375-7E2BED8EDC16}" type="datetimeFigureOut">
              <a:rPr lang="en-US" smtClean="0"/>
              <a:t>4/3/2017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6C2066-A0F2-4910-9D45-84308B123CB0}" type="slidenum">
              <a:rPr lang="en-US" smtClean="0"/>
              <a:t>‹#›</a:t>
            </a:fld>
            <a:endParaRPr lang="en-US"/>
          </a:p>
        </p:txBody>
      </p:sp>
    </p:spTree>
    <p:extLst>
      <p:ext uri="{BB962C8B-B14F-4D97-AF65-F5344CB8AC3E}">
        <p14:creationId xmlns:p14="http://schemas.microsoft.com/office/powerpoint/2010/main" val="1511875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 Id="rId5" Type="http://schemas.openxmlformats.org/officeDocument/2006/relationships/image" Target="../media/image7.emf"/><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3" Type="http://schemas.openxmlformats.org/officeDocument/2006/relationships/hyperlink" Target="http://www.red-gate.com/blog/database-lifecycle-management/post-deploy-scripts" TargetMode="External"/><Relationship Id="rId2" Type="http://schemas.openxmlformats.org/officeDocument/2006/relationships/hyperlink" Target="https://www.red-gate.com/blog/database-lifecycle-management/how-to-build-multiple-database-versions-from-the-same-source-using-sql-compare-filters" TargetMode="External"/><Relationship Id="rId1" Type="http://schemas.openxmlformats.org/officeDocument/2006/relationships/slideLayout" Target="../slideLayouts/slideLayout2.xml"/><Relationship Id="rId4" Type="http://schemas.openxmlformats.org/officeDocument/2006/relationships/hyperlink" Target="http://www.red-gate.com/blog/database-lifecycle-management/pre-deploy-migration-scripts"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DevOps</a:t>
            </a:r>
          </a:p>
        </p:txBody>
      </p:sp>
      <p:sp>
        <p:nvSpPr>
          <p:cNvPr id="3" name="Subtitle 2"/>
          <p:cNvSpPr>
            <a:spLocks noGrp="1"/>
          </p:cNvSpPr>
          <p:nvPr>
            <p:ph type="subTitle" idx="1"/>
          </p:nvPr>
        </p:nvSpPr>
        <p:spPr/>
        <p:txBody>
          <a:bodyPr/>
          <a:lstStyle/>
          <a:p>
            <a:r>
              <a:rPr lang="en-US" dirty="0"/>
              <a:t>Section 4</a:t>
            </a:r>
          </a:p>
        </p:txBody>
      </p:sp>
    </p:spTree>
    <p:extLst>
      <p:ext uri="{BB962C8B-B14F-4D97-AF65-F5344CB8AC3E}">
        <p14:creationId xmlns:p14="http://schemas.microsoft.com/office/powerpoint/2010/main" val="1012772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4.2 – Branching and Merging</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73066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Branching</a:t>
            </a:r>
          </a:p>
        </p:txBody>
      </p:sp>
      <p:sp>
        <p:nvSpPr>
          <p:cNvPr id="3" name="Content Placeholder 2"/>
          <p:cNvSpPr>
            <a:spLocks noGrp="1"/>
          </p:cNvSpPr>
          <p:nvPr>
            <p:ph idx="1"/>
          </p:nvPr>
        </p:nvSpPr>
        <p:spPr/>
        <p:txBody>
          <a:bodyPr/>
          <a:lstStyle/>
          <a:p>
            <a:r>
              <a:rPr lang="en-US" dirty="0"/>
              <a:t>Each branch needs its own database</a:t>
            </a:r>
          </a:p>
          <a:p>
            <a:r>
              <a:rPr lang="en-US" dirty="0"/>
              <a:t>Data is the problem</a:t>
            </a:r>
          </a:p>
          <a:p>
            <a:pPr lvl="1"/>
            <a:r>
              <a:rPr lang="en-US" dirty="0"/>
              <a:t>New columns – where do I get data?</a:t>
            </a:r>
          </a:p>
          <a:p>
            <a:pPr lvl="1"/>
            <a:r>
              <a:rPr lang="en-US" dirty="0"/>
              <a:t>No column – what do I do with the data?</a:t>
            </a:r>
          </a:p>
          <a:p>
            <a:r>
              <a:rPr lang="en-US" dirty="0"/>
              <a:t>Provisioning new databases becomes important</a:t>
            </a:r>
          </a:p>
          <a:p>
            <a:r>
              <a:rPr lang="en-US" dirty="0"/>
              <a:t>You can use the same branch strategy as application code</a:t>
            </a:r>
          </a:p>
          <a:p>
            <a:pPr lvl="1"/>
            <a:r>
              <a:rPr lang="en-US" dirty="0"/>
              <a:t>May want to reuse, not delete branches</a:t>
            </a:r>
          </a:p>
          <a:p>
            <a:pPr lvl="1"/>
            <a:r>
              <a:rPr lang="en-US" dirty="0"/>
              <a:t>May rename databases if names matter</a:t>
            </a:r>
          </a:p>
          <a:p>
            <a:r>
              <a:rPr lang="en-US" dirty="0"/>
              <a:t>Keep these short lived.</a:t>
            </a:r>
          </a:p>
          <a:p>
            <a:endParaRPr lang="en-US" dirty="0"/>
          </a:p>
        </p:txBody>
      </p:sp>
    </p:spTree>
    <p:extLst>
      <p:ext uri="{BB962C8B-B14F-4D97-AF65-F5344CB8AC3E}">
        <p14:creationId xmlns:p14="http://schemas.microsoft.com/office/powerpoint/2010/main" val="1181446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9240238"/>
              </p:ext>
            </p:extLst>
          </p:nvPr>
        </p:nvGraphicFramePr>
        <p:xfrm>
          <a:off x="191622" y="1963416"/>
          <a:ext cx="4345651" cy="1618419"/>
        </p:xfrm>
        <a:graphic>
          <a:graphicData uri="http://schemas.openxmlformats.org/drawingml/2006/table">
            <a:tbl>
              <a:tblPr firstRow="1" bandRow="1">
                <a:tableStyleId>{5C22544A-7EE6-4342-B048-85BDC9FD1C3A}</a:tableStyleId>
              </a:tblPr>
              <a:tblGrid>
                <a:gridCol w="1366024">
                  <a:extLst>
                    <a:ext uri="{9D8B030D-6E8A-4147-A177-3AD203B41FA5}">
                      <a16:colId xmlns:a16="http://schemas.microsoft.com/office/drawing/2014/main" val="3541043818"/>
                    </a:ext>
                  </a:extLst>
                </a:gridCol>
                <a:gridCol w="1735958">
                  <a:extLst>
                    <a:ext uri="{9D8B030D-6E8A-4147-A177-3AD203B41FA5}">
                      <a16:colId xmlns:a16="http://schemas.microsoft.com/office/drawing/2014/main" val="2548395643"/>
                    </a:ext>
                  </a:extLst>
                </a:gridCol>
                <a:gridCol w="1243669">
                  <a:extLst>
                    <a:ext uri="{9D8B030D-6E8A-4147-A177-3AD203B41FA5}">
                      <a16:colId xmlns:a16="http://schemas.microsoft.com/office/drawing/2014/main" val="2841276581"/>
                    </a:ext>
                  </a:extLst>
                </a:gridCol>
              </a:tblGrid>
              <a:tr h="539473">
                <a:tc>
                  <a:txBody>
                    <a:bodyPr/>
                    <a:lstStyle/>
                    <a:p>
                      <a:r>
                        <a:rPr lang="en-US" dirty="0" err="1"/>
                        <a:t>ProductID</a:t>
                      </a:r>
                      <a:endParaRPr lang="en-US" dirty="0"/>
                    </a:p>
                  </a:txBody>
                  <a:tcPr/>
                </a:tc>
                <a:tc>
                  <a:txBody>
                    <a:bodyPr/>
                    <a:lstStyle/>
                    <a:p>
                      <a:r>
                        <a:rPr lang="en-US" dirty="0" err="1"/>
                        <a:t>AlbumArtURL</a:t>
                      </a:r>
                      <a:endParaRPr lang="en-US" dirty="0"/>
                    </a:p>
                  </a:txBody>
                  <a:tcPr/>
                </a:tc>
                <a:tc>
                  <a:txBody>
                    <a:bodyPr/>
                    <a:lstStyle/>
                    <a:p>
                      <a:r>
                        <a:rPr lang="en-US" dirty="0" err="1"/>
                        <a:t>CategoryID</a:t>
                      </a:r>
                      <a:endParaRPr lang="en-US" dirty="0"/>
                    </a:p>
                  </a:txBody>
                  <a:tcPr/>
                </a:tc>
                <a:extLst>
                  <a:ext uri="{0D108BD9-81ED-4DB2-BD59-A6C34878D82A}">
                    <a16:rowId xmlns:a16="http://schemas.microsoft.com/office/drawing/2014/main" val="1254723350"/>
                  </a:ext>
                </a:extLst>
              </a:tr>
              <a:tr h="539473">
                <a:tc>
                  <a:txBody>
                    <a:bodyPr/>
                    <a:lstStyle/>
                    <a:p>
                      <a:r>
                        <a:rPr lang="en-US" dirty="0"/>
                        <a:t>1</a:t>
                      </a:r>
                    </a:p>
                  </a:txBody>
                  <a:tcPr/>
                </a:tc>
                <a:tc>
                  <a:txBody>
                    <a:bodyPr/>
                    <a:lstStyle/>
                    <a:p>
                      <a:r>
                        <a:rPr lang="en-US" dirty="0"/>
                        <a:t>Placeholder.png</a:t>
                      </a:r>
                    </a:p>
                  </a:txBody>
                  <a:tcPr/>
                </a:tc>
                <a:tc>
                  <a:txBody>
                    <a:bodyPr/>
                    <a:lstStyle/>
                    <a:p>
                      <a:r>
                        <a:rPr lang="en-US" dirty="0"/>
                        <a:t>1</a:t>
                      </a:r>
                    </a:p>
                  </a:txBody>
                  <a:tcPr/>
                </a:tc>
                <a:extLst>
                  <a:ext uri="{0D108BD9-81ED-4DB2-BD59-A6C34878D82A}">
                    <a16:rowId xmlns:a16="http://schemas.microsoft.com/office/drawing/2014/main" val="3119428844"/>
                  </a:ext>
                </a:extLst>
              </a:tr>
              <a:tr h="53947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Placeholder.png</a:t>
                      </a:r>
                    </a:p>
                  </a:txBody>
                  <a:tcPr/>
                </a:tc>
                <a:tc>
                  <a:txBody>
                    <a:bodyPr/>
                    <a:lstStyle/>
                    <a:p>
                      <a:r>
                        <a:rPr lang="en-US" dirty="0"/>
                        <a:t>5</a:t>
                      </a:r>
                    </a:p>
                  </a:txBody>
                  <a:tcPr/>
                </a:tc>
                <a:extLst>
                  <a:ext uri="{0D108BD9-81ED-4DB2-BD59-A6C34878D82A}">
                    <a16:rowId xmlns:a16="http://schemas.microsoft.com/office/drawing/2014/main" val="2356764392"/>
                  </a:ext>
                </a:extLst>
              </a:tr>
            </a:tbl>
          </a:graphicData>
        </a:graphic>
      </p:graphicFrame>
      <p:sp>
        <p:nvSpPr>
          <p:cNvPr id="5" name="TextBox 4"/>
          <p:cNvSpPr txBox="1"/>
          <p:nvPr/>
        </p:nvSpPr>
        <p:spPr>
          <a:xfrm>
            <a:off x="1064872" y="1423687"/>
            <a:ext cx="2372810" cy="369332"/>
          </a:xfrm>
          <a:prstGeom prst="rect">
            <a:avLst/>
          </a:prstGeom>
          <a:noFill/>
        </p:spPr>
        <p:txBody>
          <a:bodyPr wrap="square" rtlCol="0">
            <a:spAutoFit/>
          </a:bodyPr>
          <a:lstStyle/>
          <a:p>
            <a:pPr algn="ctr"/>
            <a:r>
              <a:rPr lang="en-US" dirty="0"/>
              <a:t>Product table</a:t>
            </a:r>
          </a:p>
        </p:txBody>
      </p:sp>
      <p:sp>
        <p:nvSpPr>
          <p:cNvPr id="7" name="TextBox 6"/>
          <p:cNvSpPr txBox="1"/>
          <p:nvPr/>
        </p:nvSpPr>
        <p:spPr>
          <a:xfrm>
            <a:off x="697694" y="5370653"/>
            <a:ext cx="3333509" cy="369332"/>
          </a:xfrm>
          <a:prstGeom prst="rect">
            <a:avLst/>
          </a:prstGeom>
          <a:noFill/>
        </p:spPr>
        <p:txBody>
          <a:bodyPr wrap="square" rtlCol="0">
            <a:spAutoFit/>
          </a:bodyPr>
          <a:lstStyle/>
          <a:p>
            <a:pPr algn="ctr"/>
            <a:r>
              <a:rPr lang="en-US" dirty="0"/>
              <a:t>Master branch</a:t>
            </a:r>
          </a:p>
        </p:txBody>
      </p:sp>
      <p:sp>
        <p:nvSpPr>
          <p:cNvPr id="9" name="TextBox 8"/>
          <p:cNvSpPr txBox="1"/>
          <p:nvPr/>
        </p:nvSpPr>
        <p:spPr>
          <a:xfrm>
            <a:off x="7126148" y="1423687"/>
            <a:ext cx="2372810" cy="369332"/>
          </a:xfrm>
          <a:prstGeom prst="rect">
            <a:avLst/>
          </a:prstGeom>
          <a:noFill/>
        </p:spPr>
        <p:txBody>
          <a:bodyPr wrap="square" rtlCol="0">
            <a:spAutoFit/>
          </a:bodyPr>
          <a:lstStyle/>
          <a:p>
            <a:pPr algn="ctr"/>
            <a:r>
              <a:rPr lang="en-US" dirty="0"/>
              <a:t>Product table</a:t>
            </a:r>
          </a:p>
        </p:txBody>
      </p:sp>
      <p:sp>
        <p:nvSpPr>
          <p:cNvPr id="10" name="TextBox 9"/>
          <p:cNvSpPr txBox="1"/>
          <p:nvPr/>
        </p:nvSpPr>
        <p:spPr>
          <a:xfrm>
            <a:off x="6645799" y="5370653"/>
            <a:ext cx="3333509" cy="369332"/>
          </a:xfrm>
          <a:prstGeom prst="rect">
            <a:avLst/>
          </a:prstGeom>
          <a:noFill/>
        </p:spPr>
        <p:txBody>
          <a:bodyPr wrap="square" rtlCol="0">
            <a:spAutoFit/>
          </a:bodyPr>
          <a:lstStyle/>
          <a:p>
            <a:pPr algn="ctr"/>
            <a:r>
              <a:rPr lang="en-US" dirty="0"/>
              <a:t>Feature branch</a:t>
            </a:r>
          </a:p>
        </p:txBody>
      </p:sp>
      <p:graphicFrame>
        <p:nvGraphicFramePr>
          <p:cNvPr id="11" name="Table 10"/>
          <p:cNvGraphicFramePr>
            <a:graphicFrameLocks noGrp="1"/>
          </p:cNvGraphicFramePr>
          <p:nvPr>
            <p:extLst>
              <p:ext uri="{D42A27DB-BD31-4B8C-83A1-F6EECF244321}">
                <p14:modId xmlns:p14="http://schemas.microsoft.com/office/powerpoint/2010/main" val="712133273"/>
              </p:ext>
            </p:extLst>
          </p:nvPr>
        </p:nvGraphicFramePr>
        <p:xfrm>
          <a:off x="6374433" y="1963415"/>
          <a:ext cx="4345651" cy="1618419"/>
        </p:xfrm>
        <a:graphic>
          <a:graphicData uri="http://schemas.openxmlformats.org/drawingml/2006/table">
            <a:tbl>
              <a:tblPr firstRow="1" bandRow="1">
                <a:tableStyleId>{5C22544A-7EE6-4342-B048-85BDC9FD1C3A}</a:tableStyleId>
              </a:tblPr>
              <a:tblGrid>
                <a:gridCol w="1366024">
                  <a:extLst>
                    <a:ext uri="{9D8B030D-6E8A-4147-A177-3AD203B41FA5}">
                      <a16:colId xmlns:a16="http://schemas.microsoft.com/office/drawing/2014/main" val="3541043818"/>
                    </a:ext>
                  </a:extLst>
                </a:gridCol>
                <a:gridCol w="1735958">
                  <a:extLst>
                    <a:ext uri="{9D8B030D-6E8A-4147-A177-3AD203B41FA5}">
                      <a16:colId xmlns:a16="http://schemas.microsoft.com/office/drawing/2014/main" val="2548395643"/>
                    </a:ext>
                  </a:extLst>
                </a:gridCol>
                <a:gridCol w="1243669">
                  <a:extLst>
                    <a:ext uri="{9D8B030D-6E8A-4147-A177-3AD203B41FA5}">
                      <a16:colId xmlns:a16="http://schemas.microsoft.com/office/drawing/2014/main" val="2841276581"/>
                    </a:ext>
                  </a:extLst>
                </a:gridCol>
              </a:tblGrid>
              <a:tr h="539473">
                <a:tc>
                  <a:txBody>
                    <a:bodyPr/>
                    <a:lstStyle/>
                    <a:p>
                      <a:r>
                        <a:rPr lang="en-US" dirty="0" err="1"/>
                        <a:t>ProductID</a:t>
                      </a:r>
                      <a:endParaRPr lang="en-US" dirty="0"/>
                    </a:p>
                  </a:txBody>
                  <a:tcPr/>
                </a:tc>
                <a:tc>
                  <a:txBody>
                    <a:bodyPr/>
                    <a:lstStyle/>
                    <a:p>
                      <a:r>
                        <a:rPr lang="en-US" dirty="0" err="1"/>
                        <a:t>AlbumArtURL</a:t>
                      </a:r>
                      <a:endParaRPr lang="en-US" dirty="0"/>
                    </a:p>
                  </a:txBody>
                  <a:tcPr/>
                </a:tc>
                <a:tc>
                  <a:txBody>
                    <a:bodyPr/>
                    <a:lstStyle/>
                    <a:p>
                      <a:r>
                        <a:rPr lang="en-US" dirty="0" err="1"/>
                        <a:t>CategoryID</a:t>
                      </a:r>
                      <a:endParaRPr lang="en-US" dirty="0"/>
                    </a:p>
                  </a:txBody>
                  <a:tcPr/>
                </a:tc>
                <a:extLst>
                  <a:ext uri="{0D108BD9-81ED-4DB2-BD59-A6C34878D82A}">
                    <a16:rowId xmlns:a16="http://schemas.microsoft.com/office/drawing/2014/main" val="1254723350"/>
                  </a:ext>
                </a:extLst>
              </a:tr>
              <a:tr h="539473">
                <a:tc>
                  <a:txBody>
                    <a:bodyPr/>
                    <a:lstStyle/>
                    <a:p>
                      <a:r>
                        <a:rPr lang="en-US" dirty="0"/>
                        <a:t>1</a:t>
                      </a:r>
                    </a:p>
                  </a:txBody>
                  <a:tcPr/>
                </a:tc>
                <a:tc>
                  <a:txBody>
                    <a:bodyPr/>
                    <a:lstStyle/>
                    <a:p>
                      <a:r>
                        <a:rPr lang="en-US" dirty="0"/>
                        <a:t>Placeholder.png</a:t>
                      </a:r>
                    </a:p>
                  </a:txBody>
                  <a:tcPr/>
                </a:tc>
                <a:tc>
                  <a:txBody>
                    <a:bodyPr/>
                    <a:lstStyle/>
                    <a:p>
                      <a:r>
                        <a:rPr lang="en-US" dirty="0"/>
                        <a:t>1</a:t>
                      </a:r>
                    </a:p>
                  </a:txBody>
                  <a:tcPr/>
                </a:tc>
                <a:extLst>
                  <a:ext uri="{0D108BD9-81ED-4DB2-BD59-A6C34878D82A}">
                    <a16:rowId xmlns:a16="http://schemas.microsoft.com/office/drawing/2014/main" val="3119428844"/>
                  </a:ext>
                </a:extLst>
              </a:tr>
              <a:tr h="53947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Placeholder.png</a:t>
                      </a:r>
                    </a:p>
                  </a:txBody>
                  <a:tcPr/>
                </a:tc>
                <a:tc>
                  <a:txBody>
                    <a:bodyPr/>
                    <a:lstStyle/>
                    <a:p>
                      <a:r>
                        <a:rPr lang="en-US" dirty="0"/>
                        <a:t>5</a:t>
                      </a:r>
                    </a:p>
                  </a:txBody>
                  <a:tcPr/>
                </a:tc>
                <a:extLst>
                  <a:ext uri="{0D108BD9-81ED-4DB2-BD59-A6C34878D82A}">
                    <a16:rowId xmlns:a16="http://schemas.microsoft.com/office/drawing/2014/main" val="2356764392"/>
                  </a:ext>
                </a:extLst>
              </a:tr>
            </a:tbl>
          </a:graphicData>
        </a:graphic>
      </p:graphicFrame>
      <p:sp>
        <p:nvSpPr>
          <p:cNvPr id="12" name="Arrow: Down 11"/>
          <p:cNvSpPr/>
          <p:nvPr/>
        </p:nvSpPr>
        <p:spPr>
          <a:xfrm>
            <a:off x="10952922" y="566530"/>
            <a:ext cx="546652" cy="1226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3173909456"/>
              </p:ext>
            </p:extLst>
          </p:nvPr>
        </p:nvGraphicFramePr>
        <p:xfrm>
          <a:off x="6374433" y="1963415"/>
          <a:ext cx="5453131" cy="1618419"/>
        </p:xfrm>
        <a:graphic>
          <a:graphicData uri="http://schemas.openxmlformats.org/drawingml/2006/table">
            <a:tbl>
              <a:tblPr firstRow="1" bandRow="1">
                <a:tableStyleId>{5C22544A-7EE6-4342-B048-85BDC9FD1C3A}</a:tableStyleId>
              </a:tblPr>
              <a:tblGrid>
                <a:gridCol w="1332740">
                  <a:extLst>
                    <a:ext uri="{9D8B030D-6E8A-4147-A177-3AD203B41FA5}">
                      <a16:colId xmlns:a16="http://schemas.microsoft.com/office/drawing/2014/main" val="3541043818"/>
                    </a:ext>
                  </a:extLst>
                </a:gridCol>
                <a:gridCol w="1693659">
                  <a:extLst>
                    <a:ext uri="{9D8B030D-6E8A-4147-A177-3AD203B41FA5}">
                      <a16:colId xmlns:a16="http://schemas.microsoft.com/office/drawing/2014/main" val="2548395643"/>
                    </a:ext>
                  </a:extLst>
                </a:gridCol>
                <a:gridCol w="1373185">
                  <a:extLst>
                    <a:ext uri="{9D8B030D-6E8A-4147-A177-3AD203B41FA5}">
                      <a16:colId xmlns:a16="http://schemas.microsoft.com/office/drawing/2014/main" val="2841276581"/>
                    </a:ext>
                  </a:extLst>
                </a:gridCol>
                <a:gridCol w="1053547">
                  <a:extLst>
                    <a:ext uri="{9D8B030D-6E8A-4147-A177-3AD203B41FA5}">
                      <a16:colId xmlns:a16="http://schemas.microsoft.com/office/drawing/2014/main" val="2252518131"/>
                    </a:ext>
                  </a:extLst>
                </a:gridCol>
              </a:tblGrid>
              <a:tr h="539473">
                <a:tc>
                  <a:txBody>
                    <a:bodyPr/>
                    <a:lstStyle/>
                    <a:p>
                      <a:r>
                        <a:rPr lang="en-US" dirty="0" err="1"/>
                        <a:t>ProductID</a:t>
                      </a:r>
                      <a:endParaRPr lang="en-US" dirty="0"/>
                    </a:p>
                  </a:txBody>
                  <a:tcPr/>
                </a:tc>
                <a:tc>
                  <a:txBody>
                    <a:bodyPr/>
                    <a:lstStyle/>
                    <a:p>
                      <a:r>
                        <a:rPr lang="en-US" dirty="0" err="1"/>
                        <a:t>AlbumArtURL</a:t>
                      </a:r>
                      <a:endParaRPr lang="en-US" dirty="0"/>
                    </a:p>
                  </a:txBody>
                  <a:tcPr/>
                </a:tc>
                <a:tc>
                  <a:txBody>
                    <a:bodyPr/>
                    <a:lstStyle/>
                    <a:p>
                      <a:r>
                        <a:rPr lang="en-US" dirty="0" err="1"/>
                        <a:t>CategoryID</a:t>
                      </a:r>
                      <a:endParaRPr lang="en-US" dirty="0"/>
                    </a:p>
                  </a:txBody>
                  <a:tcPr/>
                </a:tc>
                <a:tc>
                  <a:txBody>
                    <a:bodyPr/>
                    <a:lstStyle/>
                    <a:p>
                      <a:r>
                        <a:rPr lang="en-US" dirty="0"/>
                        <a:t>Modified</a:t>
                      </a:r>
                    </a:p>
                  </a:txBody>
                  <a:tcPr/>
                </a:tc>
                <a:extLst>
                  <a:ext uri="{0D108BD9-81ED-4DB2-BD59-A6C34878D82A}">
                    <a16:rowId xmlns:a16="http://schemas.microsoft.com/office/drawing/2014/main" val="1254723350"/>
                  </a:ext>
                </a:extLst>
              </a:tr>
              <a:tr h="539473">
                <a:tc>
                  <a:txBody>
                    <a:bodyPr/>
                    <a:lstStyle/>
                    <a:p>
                      <a:r>
                        <a:rPr lang="en-US" dirty="0"/>
                        <a:t>1</a:t>
                      </a:r>
                    </a:p>
                  </a:txBody>
                  <a:tcPr/>
                </a:tc>
                <a:tc>
                  <a:txBody>
                    <a:bodyPr/>
                    <a:lstStyle/>
                    <a:p>
                      <a:r>
                        <a:rPr lang="en-US" dirty="0"/>
                        <a:t>Placeholder.png</a:t>
                      </a:r>
                    </a:p>
                  </a:txBody>
                  <a:tcPr/>
                </a:tc>
                <a:tc>
                  <a:txBody>
                    <a:bodyPr/>
                    <a:lstStyle/>
                    <a:p>
                      <a:r>
                        <a:rPr lang="en-US" dirty="0"/>
                        <a:t>1</a:t>
                      </a:r>
                    </a:p>
                  </a:txBody>
                  <a:tcPr/>
                </a:tc>
                <a:tc>
                  <a:txBody>
                    <a:bodyPr/>
                    <a:lstStyle/>
                    <a:p>
                      <a:endParaRPr lang="en-US" dirty="0"/>
                    </a:p>
                  </a:txBody>
                  <a:tcPr/>
                </a:tc>
                <a:extLst>
                  <a:ext uri="{0D108BD9-81ED-4DB2-BD59-A6C34878D82A}">
                    <a16:rowId xmlns:a16="http://schemas.microsoft.com/office/drawing/2014/main" val="3119428844"/>
                  </a:ext>
                </a:extLst>
              </a:tr>
              <a:tr h="539473">
                <a:tc>
                  <a:txBody>
                    <a:bodyPr/>
                    <a:lstStyle/>
                    <a:p>
                      <a:r>
                        <a:rPr lang="en-US"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Placeholder.png</a:t>
                      </a:r>
                    </a:p>
                  </a:txBody>
                  <a:tcPr/>
                </a:tc>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2356764392"/>
                  </a:ext>
                </a:extLst>
              </a:tr>
            </a:tbl>
          </a:graphicData>
        </a:graphic>
      </p:graphicFrame>
    </p:spTree>
    <p:extLst>
      <p:ext uri="{BB962C8B-B14F-4D97-AF65-F5344CB8AC3E}">
        <p14:creationId xmlns:p14="http://schemas.microsoft.com/office/powerpoint/2010/main" val="1500309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a:t>
            </a:r>
          </a:p>
        </p:txBody>
      </p:sp>
      <p:sp>
        <p:nvSpPr>
          <p:cNvPr id="3" name="Content Placeholder 2"/>
          <p:cNvSpPr>
            <a:spLocks noGrp="1"/>
          </p:cNvSpPr>
          <p:nvPr>
            <p:ph idx="1"/>
          </p:nvPr>
        </p:nvSpPr>
        <p:spPr/>
        <p:txBody>
          <a:bodyPr/>
          <a:lstStyle/>
          <a:p>
            <a:r>
              <a:rPr lang="en-US" dirty="0"/>
              <a:t>Merging changes can be merging code and data (if tracked)</a:t>
            </a:r>
          </a:p>
          <a:p>
            <a:r>
              <a:rPr lang="en-US" dirty="0"/>
              <a:t>SQL requires manual merges, but use tools</a:t>
            </a:r>
          </a:p>
          <a:p>
            <a:pPr lvl="1"/>
            <a:r>
              <a:rPr lang="en-US" dirty="0"/>
              <a:t>Kdiff3</a:t>
            </a:r>
          </a:p>
          <a:p>
            <a:pPr lvl="1"/>
            <a:r>
              <a:rPr lang="en-US" dirty="0" err="1"/>
              <a:t>CodeCompare</a:t>
            </a:r>
            <a:endParaRPr lang="en-US" dirty="0"/>
          </a:p>
          <a:p>
            <a:pPr lvl="1"/>
            <a:r>
              <a:rPr lang="en-US" dirty="0"/>
              <a:t>Beyond Compare</a:t>
            </a:r>
          </a:p>
          <a:p>
            <a:pPr lvl="1"/>
            <a:r>
              <a:rPr lang="en-US" dirty="0"/>
              <a:t>Etc.</a:t>
            </a:r>
          </a:p>
          <a:p>
            <a:r>
              <a:rPr lang="en-US" dirty="0"/>
              <a:t>Merge as often as you can (as you would with C#)</a:t>
            </a:r>
          </a:p>
          <a:p>
            <a:r>
              <a:rPr lang="en-US" dirty="0"/>
              <a:t>Beware squashing and deleting branches.</a:t>
            </a:r>
          </a:p>
          <a:p>
            <a:pPr lvl="1"/>
            <a:r>
              <a:rPr lang="en-US" dirty="0"/>
              <a:t>Merging back to the branch from master is better</a:t>
            </a:r>
          </a:p>
        </p:txBody>
      </p:sp>
    </p:spTree>
    <p:extLst>
      <p:ext uri="{BB962C8B-B14F-4D97-AF65-F5344CB8AC3E}">
        <p14:creationId xmlns:p14="http://schemas.microsoft.com/office/powerpoint/2010/main" val="2039114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4.3 – Provisioning</a:t>
            </a:r>
          </a:p>
        </p:txBody>
      </p:sp>
    </p:spTree>
    <p:extLst>
      <p:ext uri="{BB962C8B-B14F-4D97-AF65-F5344CB8AC3E}">
        <p14:creationId xmlns:p14="http://schemas.microsoft.com/office/powerpoint/2010/main" val="3308782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Database Environments</a:t>
            </a:r>
          </a:p>
        </p:txBody>
      </p:sp>
      <p:sp>
        <p:nvSpPr>
          <p:cNvPr id="3" name="Content Placeholder 2"/>
          <p:cNvSpPr>
            <a:spLocks noGrp="1"/>
          </p:cNvSpPr>
          <p:nvPr>
            <p:ph idx="1"/>
          </p:nvPr>
        </p:nvSpPr>
        <p:spPr/>
        <p:txBody>
          <a:bodyPr>
            <a:normAutofit lnSpcReduction="10000"/>
          </a:bodyPr>
          <a:lstStyle/>
          <a:p>
            <a:r>
              <a:rPr lang="en-US" dirty="0"/>
              <a:t>Use Automation</a:t>
            </a:r>
          </a:p>
          <a:p>
            <a:pPr lvl="1"/>
            <a:r>
              <a:rPr lang="en-US" dirty="0"/>
              <a:t>PowerShell DSC</a:t>
            </a:r>
          </a:p>
          <a:p>
            <a:pPr lvl="1"/>
            <a:r>
              <a:rPr lang="en-US" dirty="0"/>
              <a:t>Chef</a:t>
            </a:r>
          </a:p>
          <a:p>
            <a:pPr lvl="1"/>
            <a:r>
              <a:rPr lang="en-US" dirty="0"/>
              <a:t>Puppet</a:t>
            </a:r>
          </a:p>
          <a:p>
            <a:r>
              <a:rPr lang="en-US" dirty="0"/>
              <a:t>All environments should be configured the same (in general)</a:t>
            </a:r>
          </a:p>
          <a:p>
            <a:pPr lvl="1"/>
            <a:r>
              <a:rPr lang="en-US" dirty="0"/>
              <a:t>Dev == QA == Staging == Production</a:t>
            </a:r>
          </a:p>
          <a:p>
            <a:pPr lvl="1"/>
            <a:r>
              <a:rPr lang="en-US" dirty="0"/>
              <a:t>Differences should be easily  handled in automation tools</a:t>
            </a:r>
          </a:p>
          <a:p>
            <a:r>
              <a:rPr lang="en-US" dirty="0"/>
              <a:t>Builds Confidence</a:t>
            </a:r>
          </a:p>
          <a:p>
            <a:r>
              <a:rPr lang="en-US" dirty="0"/>
              <a:t>Databases are cattle</a:t>
            </a:r>
          </a:p>
          <a:p>
            <a:pPr lvl="1"/>
            <a:r>
              <a:rPr lang="en-US" dirty="0"/>
              <a:t>Any environment can be replaced</a:t>
            </a:r>
          </a:p>
        </p:txBody>
      </p:sp>
    </p:spTree>
    <p:extLst>
      <p:ext uri="{BB962C8B-B14F-4D97-AF65-F5344CB8AC3E}">
        <p14:creationId xmlns:p14="http://schemas.microsoft.com/office/powerpoint/2010/main" val="3188473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Provisioning Database Environments</a:t>
            </a:r>
          </a:p>
        </p:txBody>
      </p:sp>
      <p:sp>
        <p:nvSpPr>
          <p:cNvPr id="3" name="Content Placeholder 2"/>
          <p:cNvSpPr>
            <a:spLocks noGrp="1"/>
          </p:cNvSpPr>
          <p:nvPr>
            <p:ph idx="1"/>
          </p:nvPr>
        </p:nvSpPr>
        <p:spPr/>
        <p:txBody>
          <a:bodyPr>
            <a:normAutofit/>
          </a:bodyPr>
          <a:lstStyle/>
          <a:p>
            <a:r>
              <a:rPr lang="en-US" dirty="0"/>
              <a:t>Two Issues with data</a:t>
            </a:r>
          </a:p>
          <a:p>
            <a:pPr lvl="1"/>
            <a:r>
              <a:rPr lang="en-US" dirty="0"/>
              <a:t>Scale (data set size)</a:t>
            </a:r>
          </a:p>
          <a:p>
            <a:pPr lvl="1"/>
            <a:r>
              <a:rPr lang="en-US" dirty="0"/>
              <a:t>Sensitivity (PII, medical, financial, etc.)</a:t>
            </a:r>
          </a:p>
          <a:p>
            <a:r>
              <a:rPr lang="en-US" dirty="0"/>
              <a:t>Seeding data</a:t>
            </a:r>
          </a:p>
          <a:p>
            <a:pPr lvl="1"/>
            <a:r>
              <a:rPr lang="en-US" dirty="0"/>
              <a:t>Copying existing databases (backup/restore, snapshot, clone, etc.)</a:t>
            </a:r>
          </a:p>
          <a:p>
            <a:pPr lvl="1"/>
            <a:r>
              <a:rPr lang="en-US" dirty="0"/>
              <a:t>Using test data scripts</a:t>
            </a:r>
          </a:p>
          <a:p>
            <a:r>
              <a:rPr lang="en-US" dirty="0"/>
              <a:t>Speed</a:t>
            </a:r>
          </a:p>
          <a:p>
            <a:pPr lvl="1"/>
            <a:r>
              <a:rPr lang="en-US" dirty="0"/>
              <a:t>We don’t want developers waiting.</a:t>
            </a:r>
          </a:p>
          <a:p>
            <a:pPr lvl="1"/>
            <a:r>
              <a:rPr lang="en-US" dirty="0"/>
              <a:t>We want this easy so developers use this</a:t>
            </a:r>
          </a:p>
          <a:p>
            <a:pPr lvl="1"/>
            <a:endParaRPr lang="en-US" dirty="0"/>
          </a:p>
        </p:txBody>
      </p:sp>
    </p:spTree>
    <p:extLst>
      <p:ext uri="{BB962C8B-B14F-4D97-AF65-F5344CB8AC3E}">
        <p14:creationId xmlns:p14="http://schemas.microsoft.com/office/powerpoint/2010/main" val="33557649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4.4 – Monitoring</a:t>
            </a:r>
          </a:p>
        </p:txBody>
      </p:sp>
    </p:spTree>
    <p:extLst>
      <p:ext uri="{BB962C8B-B14F-4D97-AF65-F5344CB8AC3E}">
        <p14:creationId xmlns:p14="http://schemas.microsoft.com/office/powerpoint/2010/main" val="3047148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Monitoring Your Release</a:t>
            </a:r>
          </a:p>
        </p:txBody>
      </p:sp>
      <p:sp>
        <p:nvSpPr>
          <p:cNvPr id="3" name="Content Placeholder 2"/>
          <p:cNvSpPr>
            <a:spLocks noGrp="1"/>
          </p:cNvSpPr>
          <p:nvPr>
            <p:ph idx="1"/>
          </p:nvPr>
        </p:nvSpPr>
        <p:spPr/>
        <p:txBody>
          <a:bodyPr/>
          <a:lstStyle/>
          <a:p>
            <a:r>
              <a:rPr lang="en-US" dirty="0"/>
              <a:t>Monitoring provides feedback (one of the Three Ways)</a:t>
            </a:r>
          </a:p>
          <a:p>
            <a:r>
              <a:rPr lang="en-US" dirty="0"/>
              <a:t>Gather metrics on</a:t>
            </a:r>
          </a:p>
          <a:p>
            <a:pPr lvl="1"/>
            <a:r>
              <a:rPr lang="en-US" dirty="0"/>
              <a:t>Resources</a:t>
            </a:r>
          </a:p>
          <a:p>
            <a:pPr lvl="1"/>
            <a:r>
              <a:rPr lang="en-US" dirty="0"/>
              <a:t>Business counters</a:t>
            </a:r>
          </a:p>
          <a:p>
            <a:pPr lvl="1"/>
            <a:r>
              <a:rPr lang="en-US" dirty="0"/>
              <a:t>Object usage (essentially feature usage)</a:t>
            </a:r>
          </a:p>
          <a:p>
            <a:r>
              <a:rPr lang="en-US" dirty="0"/>
              <a:t>Ensure deployment timestamps are captured in your monitoring tool</a:t>
            </a:r>
          </a:p>
          <a:p>
            <a:r>
              <a:rPr lang="en-US" dirty="0"/>
              <a:t>Be sure dark launches are really dark</a:t>
            </a:r>
          </a:p>
          <a:p>
            <a:r>
              <a:rPr lang="en-US" dirty="0"/>
              <a:t>Be sure the feedback gets back to both Dev and Ops</a:t>
            </a:r>
          </a:p>
        </p:txBody>
      </p:sp>
    </p:spTree>
    <p:extLst>
      <p:ext uri="{BB962C8B-B14F-4D97-AF65-F5344CB8AC3E}">
        <p14:creationId xmlns:p14="http://schemas.microsoft.com/office/powerpoint/2010/main" val="2466081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4.5 – Disparate Environments</a:t>
            </a:r>
          </a:p>
        </p:txBody>
      </p:sp>
    </p:spTree>
    <p:extLst>
      <p:ext uri="{BB962C8B-B14F-4D97-AF65-F5344CB8AC3E}">
        <p14:creationId xmlns:p14="http://schemas.microsoft.com/office/powerpoint/2010/main" val="1352593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4.1 – Best Practices</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120818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Disparate Environments</a:t>
            </a:r>
          </a:p>
        </p:txBody>
      </p:sp>
      <p:sp>
        <p:nvSpPr>
          <p:cNvPr id="3" name="Content Placeholder 2"/>
          <p:cNvSpPr>
            <a:spLocks noGrp="1"/>
          </p:cNvSpPr>
          <p:nvPr>
            <p:ph idx="1"/>
          </p:nvPr>
        </p:nvSpPr>
        <p:spPr>
          <a:xfrm>
            <a:off x="838200" y="1825625"/>
            <a:ext cx="9786730" cy="2020818"/>
          </a:xfrm>
        </p:spPr>
        <p:txBody>
          <a:bodyPr/>
          <a:lstStyle/>
          <a:p>
            <a:r>
              <a:rPr lang="en-US" dirty="0"/>
              <a:t>Version upgrades</a:t>
            </a:r>
          </a:p>
          <a:p>
            <a:pPr lvl="1"/>
            <a:r>
              <a:rPr lang="en-US" dirty="0"/>
              <a:t>Same database schema at each version for all customers</a:t>
            </a:r>
          </a:p>
          <a:p>
            <a:pPr lvl="1"/>
            <a:r>
              <a:rPr lang="en-US" dirty="0"/>
              <a:t>Must provide a way to move from any version to the next</a:t>
            </a:r>
          </a:p>
          <a:p>
            <a:pPr lvl="1"/>
            <a:endParaRPr lang="en-US" dirty="0"/>
          </a:p>
          <a:p>
            <a:pPr lvl="1"/>
            <a:endParaRPr lang="en-US" dirty="0"/>
          </a:p>
          <a:p>
            <a:pPr marL="457200" lvl="1" indent="0">
              <a:buNone/>
            </a:pPr>
            <a:endParaRPr lang="en-US" dirty="0"/>
          </a:p>
        </p:txBody>
      </p:sp>
      <p:pic>
        <p:nvPicPr>
          <p:cNvPr id="4" name="Picture 3"/>
          <p:cNvPicPr>
            <a:picLocks noChangeAspect="1"/>
          </p:cNvPicPr>
          <p:nvPr/>
        </p:nvPicPr>
        <p:blipFill>
          <a:blip r:embed="rId3"/>
          <a:stretch>
            <a:fillRect/>
          </a:stretch>
        </p:blipFill>
        <p:spPr>
          <a:xfrm>
            <a:off x="2744905" y="4465956"/>
            <a:ext cx="946169" cy="1271518"/>
          </a:xfrm>
          <a:prstGeom prst="rect">
            <a:avLst/>
          </a:prstGeom>
        </p:spPr>
      </p:pic>
      <p:pic>
        <p:nvPicPr>
          <p:cNvPr id="5" name="Picture 4"/>
          <p:cNvPicPr>
            <a:picLocks noChangeAspect="1"/>
          </p:cNvPicPr>
          <p:nvPr/>
        </p:nvPicPr>
        <p:blipFill>
          <a:blip r:embed="rId3"/>
          <a:stretch>
            <a:fillRect/>
          </a:stretch>
        </p:blipFill>
        <p:spPr>
          <a:xfrm>
            <a:off x="4458091" y="4465956"/>
            <a:ext cx="946169" cy="1271518"/>
          </a:xfrm>
          <a:prstGeom prst="rect">
            <a:avLst/>
          </a:prstGeom>
        </p:spPr>
      </p:pic>
      <p:pic>
        <p:nvPicPr>
          <p:cNvPr id="6" name="Picture 5"/>
          <p:cNvPicPr>
            <a:picLocks noChangeAspect="1"/>
          </p:cNvPicPr>
          <p:nvPr/>
        </p:nvPicPr>
        <p:blipFill>
          <a:blip r:embed="rId3"/>
          <a:stretch>
            <a:fillRect/>
          </a:stretch>
        </p:blipFill>
        <p:spPr>
          <a:xfrm>
            <a:off x="6135804" y="4465956"/>
            <a:ext cx="946169" cy="1271518"/>
          </a:xfrm>
          <a:prstGeom prst="rect">
            <a:avLst/>
          </a:prstGeom>
        </p:spPr>
      </p:pic>
      <p:pic>
        <p:nvPicPr>
          <p:cNvPr id="7" name="Picture 6"/>
          <p:cNvPicPr>
            <a:picLocks noChangeAspect="1"/>
          </p:cNvPicPr>
          <p:nvPr/>
        </p:nvPicPr>
        <p:blipFill>
          <a:blip r:embed="rId3"/>
          <a:stretch>
            <a:fillRect/>
          </a:stretch>
        </p:blipFill>
        <p:spPr>
          <a:xfrm>
            <a:off x="7706206" y="4465956"/>
            <a:ext cx="946169" cy="1271518"/>
          </a:xfrm>
          <a:prstGeom prst="rect">
            <a:avLst/>
          </a:prstGeom>
        </p:spPr>
      </p:pic>
      <p:sp>
        <p:nvSpPr>
          <p:cNvPr id="8" name="TextBox 7"/>
          <p:cNvSpPr txBox="1"/>
          <p:nvPr/>
        </p:nvSpPr>
        <p:spPr>
          <a:xfrm>
            <a:off x="2942867" y="5768156"/>
            <a:ext cx="1118039" cy="369332"/>
          </a:xfrm>
          <a:prstGeom prst="rect">
            <a:avLst/>
          </a:prstGeom>
          <a:noFill/>
        </p:spPr>
        <p:txBody>
          <a:bodyPr wrap="square" rtlCol="0">
            <a:spAutoFit/>
          </a:bodyPr>
          <a:lstStyle/>
          <a:p>
            <a:r>
              <a:rPr lang="en-US" dirty="0"/>
              <a:t>V1.0</a:t>
            </a:r>
          </a:p>
        </p:txBody>
      </p:sp>
      <p:sp>
        <p:nvSpPr>
          <p:cNvPr id="9" name="TextBox 8"/>
          <p:cNvSpPr txBox="1"/>
          <p:nvPr/>
        </p:nvSpPr>
        <p:spPr>
          <a:xfrm>
            <a:off x="4592991" y="5768156"/>
            <a:ext cx="1118039" cy="369332"/>
          </a:xfrm>
          <a:prstGeom prst="rect">
            <a:avLst/>
          </a:prstGeom>
          <a:noFill/>
        </p:spPr>
        <p:txBody>
          <a:bodyPr wrap="square" rtlCol="0">
            <a:spAutoFit/>
          </a:bodyPr>
          <a:lstStyle/>
          <a:p>
            <a:r>
              <a:rPr lang="en-US" dirty="0"/>
              <a:t>V2.0</a:t>
            </a:r>
          </a:p>
        </p:txBody>
      </p:sp>
      <p:sp>
        <p:nvSpPr>
          <p:cNvPr id="10" name="TextBox 9"/>
          <p:cNvSpPr txBox="1"/>
          <p:nvPr/>
        </p:nvSpPr>
        <p:spPr>
          <a:xfrm>
            <a:off x="6243115" y="5768156"/>
            <a:ext cx="1118039" cy="369332"/>
          </a:xfrm>
          <a:prstGeom prst="rect">
            <a:avLst/>
          </a:prstGeom>
          <a:noFill/>
        </p:spPr>
        <p:txBody>
          <a:bodyPr wrap="square" rtlCol="0">
            <a:spAutoFit/>
          </a:bodyPr>
          <a:lstStyle/>
          <a:p>
            <a:r>
              <a:rPr lang="en-US" dirty="0"/>
              <a:t>V2.1</a:t>
            </a:r>
          </a:p>
        </p:txBody>
      </p:sp>
      <p:sp>
        <p:nvSpPr>
          <p:cNvPr id="11" name="TextBox 10"/>
          <p:cNvSpPr txBox="1"/>
          <p:nvPr/>
        </p:nvSpPr>
        <p:spPr>
          <a:xfrm>
            <a:off x="7907690" y="5768156"/>
            <a:ext cx="1118039" cy="369332"/>
          </a:xfrm>
          <a:prstGeom prst="rect">
            <a:avLst/>
          </a:prstGeom>
          <a:noFill/>
        </p:spPr>
        <p:txBody>
          <a:bodyPr wrap="square" rtlCol="0">
            <a:spAutoFit/>
          </a:bodyPr>
          <a:lstStyle/>
          <a:p>
            <a:r>
              <a:rPr lang="en-US" dirty="0"/>
              <a:t>V3.0</a:t>
            </a:r>
          </a:p>
        </p:txBody>
      </p:sp>
      <p:sp>
        <p:nvSpPr>
          <p:cNvPr id="20" name="Arrow: Right 19"/>
          <p:cNvSpPr/>
          <p:nvPr/>
        </p:nvSpPr>
        <p:spPr>
          <a:xfrm>
            <a:off x="3836504" y="4919870"/>
            <a:ext cx="457200"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row: Right 20"/>
          <p:cNvSpPr/>
          <p:nvPr/>
        </p:nvSpPr>
        <p:spPr>
          <a:xfrm>
            <a:off x="5568647" y="4939748"/>
            <a:ext cx="457200"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Right 21"/>
          <p:cNvSpPr/>
          <p:nvPr/>
        </p:nvSpPr>
        <p:spPr>
          <a:xfrm>
            <a:off x="7165489" y="4939748"/>
            <a:ext cx="457200"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137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Disparate Environments</a:t>
            </a:r>
          </a:p>
        </p:txBody>
      </p:sp>
      <p:sp>
        <p:nvSpPr>
          <p:cNvPr id="12" name="Content Placeholder 11"/>
          <p:cNvSpPr>
            <a:spLocks noGrp="1"/>
          </p:cNvSpPr>
          <p:nvPr>
            <p:ph idx="1"/>
          </p:nvPr>
        </p:nvSpPr>
        <p:spPr>
          <a:xfrm>
            <a:off x="838200" y="1825625"/>
            <a:ext cx="2292927" cy="594302"/>
          </a:xfrm>
        </p:spPr>
        <p:txBody>
          <a:bodyPr/>
          <a:lstStyle/>
          <a:p>
            <a:pPr marL="0" indent="0">
              <a:buNone/>
            </a:pPr>
            <a:r>
              <a:rPr lang="en-US" dirty="0"/>
              <a:t>Customer A</a:t>
            </a:r>
          </a:p>
        </p:txBody>
      </p:sp>
      <p:pic>
        <p:nvPicPr>
          <p:cNvPr id="16" name="Picture 15"/>
          <p:cNvPicPr>
            <a:picLocks noChangeAspect="1"/>
          </p:cNvPicPr>
          <p:nvPr/>
        </p:nvPicPr>
        <p:blipFill>
          <a:blip r:embed="rId3"/>
          <a:stretch>
            <a:fillRect/>
          </a:stretch>
        </p:blipFill>
        <p:spPr>
          <a:xfrm>
            <a:off x="4060906" y="1557368"/>
            <a:ext cx="946169" cy="1271518"/>
          </a:xfrm>
          <a:prstGeom prst="rect">
            <a:avLst/>
          </a:prstGeom>
        </p:spPr>
      </p:pic>
      <p:pic>
        <p:nvPicPr>
          <p:cNvPr id="17" name="Picture 16"/>
          <p:cNvPicPr>
            <a:picLocks noChangeAspect="1"/>
          </p:cNvPicPr>
          <p:nvPr/>
        </p:nvPicPr>
        <p:blipFill>
          <a:blip r:embed="rId3"/>
          <a:stretch>
            <a:fillRect/>
          </a:stretch>
        </p:blipFill>
        <p:spPr>
          <a:xfrm>
            <a:off x="5631308" y="1557368"/>
            <a:ext cx="946169" cy="1271518"/>
          </a:xfrm>
          <a:prstGeom prst="rect">
            <a:avLst/>
          </a:prstGeom>
        </p:spPr>
      </p:pic>
      <p:sp>
        <p:nvSpPr>
          <p:cNvPr id="18" name="TextBox 17"/>
          <p:cNvSpPr txBox="1"/>
          <p:nvPr/>
        </p:nvSpPr>
        <p:spPr>
          <a:xfrm>
            <a:off x="4168217" y="2859568"/>
            <a:ext cx="1118039" cy="369332"/>
          </a:xfrm>
          <a:prstGeom prst="rect">
            <a:avLst/>
          </a:prstGeom>
          <a:noFill/>
        </p:spPr>
        <p:txBody>
          <a:bodyPr wrap="square" rtlCol="0">
            <a:spAutoFit/>
          </a:bodyPr>
          <a:lstStyle/>
          <a:p>
            <a:r>
              <a:rPr lang="en-US" dirty="0"/>
              <a:t>V2.1</a:t>
            </a:r>
          </a:p>
        </p:txBody>
      </p:sp>
      <p:sp>
        <p:nvSpPr>
          <p:cNvPr id="19" name="TextBox 18"/>
          <p:cNvSpPr txBox="1"/>
          <p:nvPr/>
        </p:nvSpPr>
        <p:spPr>
          <a:xfrm>
            <a:off x="5832792" y="2859568"/>
            <a:ext cx="1118039" cy="369332"/>
          </a:xfrm>
          <a:prstGeom prst="rect">
            <a:avLst/>
          </a:prstGeom>
          <a:noFill/>
        </p:spPr>
        <p:txBody>
          <a:bodyPr wrap="square" rtlCol="0">
            <a:spAutoFit/>
          </a:bodyPr>
          <a:lstStyle/>
          <a:p>
            <a:r>
              <a:rPr lang="en-US" dirty="0"/>
              <a:t>V3.0</a:t>
            </a:r>
          </a:p>
        </p:txBody>
      </p:sp>
      <p:sp>
        <p:nvSpPr>
          <p:cNvPr id="23" name="Arrow: Right 22"/>
          <p:cNvSpPr/>
          <p:nvPr/>
        </p:nvSpPr>
        <p:spPr>
          <a:xfrm>
            <a:off x="5090591" y="2031160"/>
            <a:ext cx="457200"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tent Placeholder 11"/>
          <p:cNvSpPr txBox="1">
            <a:spLocks/>
          </p:cNvSpPr>
          <p:nvPr/>
        </p:nvSpPr>
        <p:spPr>
          <a:xfrm>
            <a:off x="838200" y="3538965"/>
            <a:ext cx="2292927" cy="594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Customer B</a:t>
            </a:r>
          </a:p>
        </p:txBody>
      </p:sp>
      <p:pic>
        <p:nvPicPr>
          <p:cNvPr id="25" name="Picture 24"/>
          <p:cNvPicPr>
            <a:picLocks noChangeAspect="1"/>
          </p:cNvPicPr>
          <p:nvPr/>
        </p:nvPicPr>
        <p:blipFill>
          <a:blip r:embed="rId3"/>
          <a:stretch>
            <a:fillRect/>
          </a:stretch>
        </p:blipFill>
        <p:spPr>
          <a:xfrm>
            <a:off x="4056290" y="3307655"/>
            <a:ext cx="946169" cy="1271518"/>
          </a:xfrm>
          <a:prstGeom prst="rect">
            <a:avLst/>
          </a:prstGeom>
        </p:spPr>
      </p:pic>
      <p:pic>
        <p:nvPicPr>
          <p:cNvPr id="26" name="Picture 25"/>
          <p:cNvPicPr>
            <a:picLocks noChangeAspect="1"/>
          </p:cNvPicPr>
          <p:nvPr/>
        </p:nvPicPr>
        <p:blipFill>
          <a:blip r:embed="rId3"/>
          <a:stretch>
            <a:fillRect/>
          </a:stretch>
        </p:blipFill>
        <p:spPr>
          <a:xfrm>
            <a:off x="5626692" y="3307655"/>
            <a:ext cx="946169" cy="1271518"/>
          </a:xfrm>
          <a:prstGeom prst="rect">
            <a:avLst/>
          </a:prstGeom>
        </p:spPr>
      </p:pic>
      <p:sp>
        <p:nvSpPr>
          <p:cNvPr id="27" name="TextBox 26"/>
          <p:cNvSpPr txBox="1"/>
          <p:nvPr/>
        </p:nvSpPr>
        <p:spPr>
          <a:xfrm>
            <a:off x="4163601" y="4609855"/>
            <a:ext cx="1118039" cy="369332"/>
          </a:xfrm>
          <a:prstGeom prst="rect">
            <a:avLst/>
          </a:prstGeom>
          <a:noFill/>
        </p:spPr>
        <p:txBody>
          <a:bodyPr wrap="square" rtlCol="0">
            <a:spAutoFit/>
          </a:bodyPr>
          <a:lstStyle/>
          <a:p>
            <a:r>
              <a:rPr lang="en-US" dirty="0"/>
              <a:t>V2.0</a:t>
            </a:r>
          </a:p>
        </p:txBody>
      </p:sp>
      <p:sp>
        <p:nvSpPr>
          <p:cNvPr id="28" name="TextBox 27"/>
          <p:cNvSpPr txBox="1"/>
          <p:nvPr/>
        </p:nvSpPr>
        <p:spPr>
          <a:xfrm>
            <a:off x="5828176" y="4609855"/>
            <a:ext cx="1118039" cy="369332"/>
          </a:xfrm>
          <a:prstGeom prst="rect">
            <a:avLst/>
          </a:prstGeom>
          <a:noFill/>
        </p:spPr>
        <p:txBody>
          <a:bodyPr wrap="square" rtlCol="0">
            <a:spAutoFit/>
          </a:bodyPr>
          <a:lstStyle/>
          <a:p>
            <a:r>
              <a:rPr lang="en-US" dirty="0"/>
              <a:t>V3.0</a:t>
            </a:r>
          </a:p>
        </p:txBody>
      </p:sp>
      <p:sp>
        <p:nvSpPr>
          <p:cNvPr id="29" name="Arrow: Right 28"/>
          <p:cNvSpPr/>
          <p:nvPr/>
        </p:nvSpPr>
        <p:spPr>
          <a:xfrm>
            <a:off x="5085975" y="3781447"/>
            <a:ext cx="457200"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11"/>
          <p:cNvSpPr txBox="1">
            <a:spLocks/>
          </p:cNvSpPr>
          <p:nvPr/>
        </p:nvSpPr>
        <p:spPr>
          <a:xfrm>
            <a:off x="838200" y="5270779"/>
            <a:ext cx="2292927" cy="5943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Customer C</a:t>
            </a:r>
          </a:p>
        </p:txBody>
      </p:sp>
      <p:pic>
        <p:nvPicPr>
          <p:cNvPr id="37" name="Picture 36"/>
          <p:cNvPicPr>
            <a:picLocks noChangeAspect="1"/>
          </p:cNvPicPr>
          <p:nvPr/>
        </p:nvPicPr>
        <p:blipFill>
          <a:blip r:embed="rId3"/>
          <a:stretch>
            <a:fillRect/>
          </a:stretch>
        </p:blipFill>
        <p:spPr>
          <a:xfrm>
            <a:off x="4070146" y="5113359"/>
            <a:ext cx="946169" cy="1271518"/>
          </a:xfrm>
          <a:prstGeom prst="rect">
            <a:avLst/>
          </a:prstGeom>
        </p:spPr>
      </p:pic>
      <p:pic>
        <p:nvPicPr>
          <p:cNvPr id="38" name="Picture 37"/>
          <p:cNvPicPr>
            <a:picLocks noChangeAspect="1"/>
          </p:cNvPicPr>
          <p:nvPr/>
        </p:nvPicPr>
        <p:blipFill>
          <a:blip r:embed="rId3"/>
          <a:stretch>
            <a:fillRect/>
          </a:stretch>
        </p:blipFill>
        <p:spPr>
          <a:xfrm>
            <a:off x="5640548" y="5113359"/>
            <a:ext cx="946169" cy="1271518"/>
          </a:xfrm>
          <a:prstGeom prst="rect">
            <a:avLst/>
          </a:prstGeom>
        </p:spPr>
      </p:pic>
      <p:sp>
        <p:nvSpPr>
          <p:cNvPr id="39" name="TextBox 38"/>
          <p:cNvSpPr txBox="1"/>
          <p:nvPr/>
        </p:nvSpPr>
        <p:spPr>
          <a:xfrm>
            <a:off x="4177457" y="6415559"/>
            <a:ext cx="1118039" cy="369332"/>
          </a:xfrm>
          <a:prstGeom prst="rect">
            <a:avLst/>
          </a:prstGeom>
          <a:noFill/>
        </p:spPr>
        <p:txBody>
          <a:bodyPr wrap="square" rtlCol="0">
            <a:spAutoFit/>
          </a:bodyPr>
          <a:lstStyle/>
          <a:p>
            <a:r>
              <a:rPr lang="en-US" dirty="0"/>
              <a:t>V1.0</a:t>
            </a:r>
          </a:p>
        </p:txBody>
      </p:sp>
      <p:sp>
        <p:nvSpPr>
          <p:cNvPr id="40" name="TextBox 39"/>
          <p:cNvSpPr txBox="1"/>
          <p:nvPr/>
        </p:nvSpPr>
        <p:spPr>
          <a:xfrm>
            <a:off x="5842032" y="6415559"/>
            <a:ext cx="1118039" cy="369332"/>
          </a:xfrm>
          <a:prstGeom prst="rect">
            <a:avLst/>
          </a:prstGeom>
          <a:noFill/>
        </p:spPr>
        <p:txBody>
          <a:bodyPr wrap="square" rtlCol="0">
            <a:spAutoFit/>
          </a:bodyPr>
          <a:lstStyle/>
          <a:p>
            <a:r>
              <a:rPr lang="en-US" dirty="0"/>
              <a:t>V3.0</a:t>
            </a:r>
          </a:p>
        </p:txBody>
      </p:sp>
      <p:sp>
        <p:nvSpPr>
          <p:cNvPr id="41" name="Arrow: Right 40"/>
          <p:cNvSpPr/>
          <p:nvPr/>
        </p:nvSpPr>
        <p:spPr>
          <a:xfrm>
            <a:off x="5099831" y="5587151"/>
            <a:ext cx="457200" cy="248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5630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Disparate Environments</a:t>
            </a:r>
          </a:p>
        </p:txBody>
      </p:sp>
      <p:sp>
        <p:nvSpPr>
          <p:cNvPr id="3" name="Content Placeholder 2"/>
          <p:cNvSpPr>
            <a:spLocks noGrp="1"/>
          </p:cNvSpPr>
          <p:nvPr>
            <p:ph idx="1"/>
          </p:nvPr>
        </p:nvSpPr>
        <p:spPr>
          <a:xfrm>
            <a:off x="838200" y="1825625"/>
            <a:ext cx="10515600" cy="1900580"/>
          </a:xfrm>
        </p:spPr>
        <p:txBody>
          <a:bodyPr/>
          <a:lstStyle/>
          <a:p>
            <a:r>
              <a:rPr lang="en-US" dirty="0"/>
              <a:t>Separate Databases</a:t>
            </a:r>
          </a:p>
          <a:p>
            <a:pPr lvl="1"/>
            <a:r>
              <a:rPr lang="en-US" dirty="0"/>
              <a:t>Any customer could have a separate schema</a:t>
            </a:r>
          </a:p>
          <a:p>
            <a:pPr lvl="1"/>
            <a:r>
              <a:rPr lang="en-US" dirty="0"/>
              <a:t>Must upgrade a portion of each database, potentially including the custom parts</a:t>
            </a:r>
          </a:p>
        </p:txBody>
      </p:sp>
      <p:pic>
        <p:nvPicPr>
          <p:cNvPr id="12" name="Picture 11"/>
          <p:cNvPicPr>
            <a:picLocks noChangeAspect="1"/>
          </p:cNvPicPr>
          <p:nvPr/>
        </p:nvPicPr>
        <p:blipFill>
          <a:blip r:embed="rId2"/>
          <a:stretch>
            <a:fillRect/>
          </a:stretch>
        </p:blipFill>
        <p:spPr>
          <a:xfrm>
            <a:off x="4693962" y="4750199"/>
            <a:ext cx="946169" cy="1271518"/>
          </a:xfrm>
          <a:prstGeom prst="rect">
            <a:avLst/>
          </a:prstGeom>
        </p:spPr>
      </p:pic>
      <p:pic>
        <p:nvPicPr>
          <p:cNvPr id="13" name="Picture 12"/>
          <p:cNvPicPr>
            <a:picLocks noChangeAspect="1"/>
          </p:cNvPicPr>
          <p:nvPr/>
        </p:nvPicPr>
        <p:blipFill>
          <a:blip r:embed="rId2"/>
          <a:stretch>
            <a:fillRect/>
          </a:stretch>
        </p:blipFill>
        <p:spPr>
          <a:xfrm>
            <a:off x="7069536" y="4750199"/>
            <a:ext cx="946169" cy="1271518"/>
          </a:xfrm>
          <a:prstGeom prst="rect">
            <a:avLst/>
          </a:prstGeom>
        </p:spPr>
      </p:pic>
      <p:sp>
        <p:nvSpPr>
          <p:cNvPr id="14" name="TextBox 13"/>
          <p:cNvSpPr txBox="1"/>
          <p:nvPr/>
        </p:nvSpPr>
        <p:spPr>
          <a:xfrm>
            <a:off x="4461985" y="6047722"/>
            <a:ext cx="1531225" cy="369332"/>
          </a:xfrm>
          <a:prstGeom prst="rect">
            <a:avLst/>
          </a:prstGeom>
          <a:noFill/>
        </p:spPr>
        <p:txBody>
          <a:bodyPr wrap="square" rtlCol="0">
            <a:spAutoFit/>
          </a:bodyPr>
          <a:lstStyle/>
          <a:p>
            <a:r>
              <a:rPr lang="en-US" dirty="0"/>
              <a:t>Customer A</a:t>
            </a:r>
          </a:p>
        </p:txBody>
      </p:sp>
      <p:sp>
        <p:nvSpPr>
          <p:cNvPr id="15" name="TextBox 14"/>
          <p:cNvSpPr txBox="1"/>
          <p:nvPr/>
        </p:nvSpPr>
        <p:spPr>
          <a:xfrm>
            <a:off x="6994976" y="6026701"/>
            <a:ext cx="1531225" cy="369332"/>
          </a:xfrm>
          <a:prstGeom prst="rect">
            <a:avLst/>
          </a:prstGeom>
          <a:noFill/>
        </p:spPr>
        <p:txBody>
          <a:bodyPr wrap="square" rtlCol="0">
            <a:spAutoFit/>
          </a:bodyPr>
          <a:lstStyle/>
          <a:p>
            <a:r>
              <a:rPr lang="en-US" dirty="0"/>
              <a:t>Customer B</a:t>
            </a:r>
          </a:p>
        </p:txBody>
      </p:sp>
      <p:sp>
        <p:nvSpPr>
          <p:cNvPr id="16" name="Flowchart: Manual Operation 15"/>
          <p:cNvSpPr/>
          <p:nvPr/>
        </p:nvSpPr>
        <p:spPr>
          <a:xfrm rot="5400000">
            <a:off x="8101693" y="4533222"/>
            <a:ext cx="1509217" cy="1727984"/>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nual Operation 16"/>
          <p:cNvSpPr/>
          <p:nvPr/>
        </p:nvSpPr>
        <p:spPr>
          <a:xfrm rot="16200000">
            <a:off x="3286289" y="4526737"/>
            <a:ext cx="1094931" cy="1718441"/>
          </a:xfrm>
          <a:prstGeom prst="flowChartManualOpe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9309224" y="4242592"/>
            <a:ext cx="2171372" cy="22867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a:p>
            <a:pPr algn="ctr"/>
            <a:r>
              <a:rPr lang="en-US" dirty="0"/>
              <a:t>Orders</a:t>
            </a:r>
          </a:p>
          <a:p>
            <a:pPr algn="ctr"/>
            <a:r>
              <a:rPr lang="en-US" dirty="0" err="1"/>
              <a:t>OrdersDetail</a:t>
            </a:r>
            <a:endParaRPr lang="en-US" dirty="0"/>
          </a:p>
          <a:p>
            <a:pPr algn="ctr"/>
            <a:r>
              <a:rPr lang="en-US" dirty="0" err="1"/>
              <a:t>GetCustomers</a:t>
            </a:r>
            <a:endParaRPr lang="en-US" dirty="0"/>
          </a:p>
          <a:p>
            <a:pPr algn="ctr"/>
            <a:r>
              <a:rPr lang="en-US" dirty="0" err="1">
                <a:solidFill>
                  <a:schemeClr val="accent6">
                    <a:lumMod val="60000"/>
                    <a:lumOff val="40000"/>
                  </a:schemeClr>
                </a:solidFill>
              </a:rPr>
              <a:t>GetMonthlySales</a:t>
            </a:r>
            <a:endParaRPr lang="en-US" dirty="0">
              <a:solidFill>
                <a:schemeClr val="accent6">
                  <a:lumMod val="60000"/>
                  <a:lumOff val="40000"/>
                </a:schemeClr>
              </a:solidFill>
            </a:endParaRPr>
          </a:p>
          <a:p>
            <a:pPr algn="ctr"/>
            <a:r>
              <a:rPr lang="en-US" dirty="0" err="1">
                <a:solidFill>
                  <a:schemeClr val="accent6">
                    <a:lumMod val="60000"/>
                    <a:lumOff val="40000"/>
                  </a:schemeClr>
                </a:solidFill>
              </a:rPr>
              <a:t>RunCEOReport</a:t>
            </a:r>
            <a:endParaRPr lang="en-US" dirty="0">
              <a:solidFill>
                <a:schemeClr val="accent6">
                  <a:lumMod val="60000"/>
                  <a:lumOff val="40000"/>
                </a:schemeClr>
              </a:solidFill>
            </a:endParaRPr>
          </a:p>
        </p:txBody>
      </p:sp>
      <p:sp>
        <p:nvSpPr>
          <p:cNvPr id="19" name="Flowchart: Process 18"/>
          <p:cNvSpPr/>
          <p:nvPr/>
        </p:nvSpPr>
        <p:spPr>
          <a:xfrm>
            <a:off x="835175" y="4253849"/>
            <a:ext cx="2171372" cy="228673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Customers</a:t>
            </a:r>
          </a:p>
          <a:p>
            <a:pPr algn="ctr"/>
            <a:r>
              <a:rPr lang="en-US" dirty="0"/>
              <a:t>Orders</a:t>
            </a:r>
          </a:p>
          <a:p>
            <a:pPr algn="ctr"/>
            <a:r>
              <a:rPr lang="en-US" dirty="0" err="1"/>
              <a:t>OrdersDetail</a:t>
            </a:r>
            <a:endParaRPr lang="en-US" dirty="0"/>
          </a:p>
          <a:p>
            <a:pPr algn="ctr"/>
            <a:r>
              <a:rPr lang="en-US" dirty="0" err="1"/>
              <a:t>GetCustomers</a:t>
            </a:r>
            <a:endParaRPr lang="en-US" dirty="0"/>
          </a:p>
          <a:p>
            <a:pPr algn="ctr"/>
            <a:r>
              <a:rPr lang="en-US" dirty="0" err="1">
                <a:solidFill>
                  <a:srgbClr val="FF0000"/>
                </a:solidFill>
              </a:rPr>
              <a:t>GetaDailySales</a:t>
            </a:r>
            <a:endParaRPr lang="en-US" dirty="0">
              <a:solidFill>
                <a:srgbClr val="FF0000"/>
              </a:solidFill>
            </a:endParaRPr>
          </a:p>
          <a:p>
            <a:pPr algn="ctr"/>
            <a:r>
              <a:rPr lang="en-US" dirty="0" err="1">
                <a:solidFill>
                  <a:srgbClr val="FF0000"/>
                </a:solidFill>
              </a:rPr>
              <a:t>SalesCommissions</a:t>
            </a:r>
            <a:endParaRPr lang="en-US" dirty="0">
              <a:solidFill>
                <a:srgbClr val="FF0000"/>
              </a:solidFill>
            </a:endParaRPr>
          </a:p>
        </p:txBody>
      </p:sp>
    </p:spTree>
    <p:extLst>
      <p:ext uri="{BB962C8B-B14F-4D97-AF65-F5344CB8AC3E}">
        <p14:creationId xmlns:p14="http://schemas.microsoft.com/office/powerpoint/2010/main" val="3903395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691940" y="2777455"/>
            <a:ext cx="913554" cy="122978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3594" y="4475264"/>
            <a:ext cx="814449" cy="814449"/>
          </a:xfrm>
          <a:prstGeom prst="rect">
            <a:avLst/>
          </a:prstGeom>
        </p:spPr>
      </p:pic>
      <p:grpSp>
        <p:nvGrpSpPr>
          <p:cNvPr id="14" name="Group 13"/>
          <p:cNvGrpSpPr/>
          <p:nvPr/>
        </p:nvGrpSpPr>
        <p:grpSpPr>
          <a:xfrm rot="2740635">
            <a:off x="3158334" y="1708689"/>
            <a:ext cx="2540975" cy="897623"/>
            <a:chOff x="2942764" y="3369296"/>
            <a:chExt cx="2540975" cy="897623"/>
          </a:xfrm>
        </p:grpSpPr>
        <p:pic>
          <p:nvPicPr>
            <p:cNvPr id="6" name="Picture 5"/>
            <p:cNvPicPr>
              <a:picLocks noChangeAspect="1"/>
            </p:cNvPicPr>
            <p:nvPr/>
          </p:nvPicPr>
          <p:blipFill>
            <a:blip r:embed="rId4"/>
            <a:stretch>
              <a:fillRect/>
            </a:stretch>
          </p:blipFill>
          <p:spPr>
            <a:xfrm rot="20306065" flipV="1">
              <a:off x="2942764" y="4065941"/>
              <a:ext cx="2293727" cy="200978"/>
            </a:xfrm>
            <a:prstGeom prst="rect">
              <a:avLst/>
            </a:prstGeom>
          </p:spPr>
        </p:pic>
        <p:pic>
          <p:nvPicPr>
            <p:cNvPr id="7" name="Picture 6"/>
            <p:cNvPicPr>
              <a:picLocks noChangeAspect="1"/>
            </p:cNvPicPr>
            <p:nvPr/>
          </p:nvPicPr>
          <p:blipFill>
            <a:blip r:embed="rId5"/>
            <a:stretch>
              <a:fillRect/>
            </a:stretch>
          </p:blipFill>
          <p:spPr>
            <a:xfrm rot="20169557">
              <a:off x="5048674" y="3369296"/>
              <a:ext cx="435065" cy="643896"/>
            </a:xfrm>
            <a:prstGeom prst="rect">
              <a:avLst/>
            </a:prstGeom>
          </p:spPr>
        </p:pic>
      </p:grpSp>
      <p:sp>
        <p:nvSpPr>
          <p:cNvPr id="8" name="TextBox 7"/>
          <p:cNvSpPr txBox="1"/>
          <p:nvPr/>
        </p:nvSpPr>
        <p:spPr>
          <a:xfrm>
            <a:off x="1534276" y="5428527"/>
            <a:ext cx="2407534" cy="369332"/>
          </a:xfrm>
          <a:prstGeom prst="rect">
            <a:avLst/>
          </a:prstGeom>
          <a:noFill/>
        </p:spPr>
        <p:txBody>
          <a:bodyPr wrap="square" rtlCol="0">
            <a:spAutoFit/>
          </a:bodyPr>
          <a:lstStyle/>
          <a:p>
            <a:r>
              <a:rPr lang="en-US" dirty="0"/>
              <a:t>Shared Objects</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96569" y="1343052"/>
            <a:ext cx="814449" cy="814449"/>
          </a:xfrm>
          <a:prstGeom prst="rect">
            <a:avLst/>
          </a:prstGeom>
        </p:spPr>
      </p:pic>
      <p:grpSp>
        <p:nvGrpSpPr>
          <p:cNvPr id="13" name="Group 12"/>
          <p:cNvGrpSpPr/>
          <p:nvPr/>
        </p:nvGrpSpPr>
        <p:grpSpPr>
          <a:xfrm rot="10616784">
            <a:off x="6828031" y="2375234"/>
            <a:ext cx="2540975" cy="897623"/>
            <a:chOff x="9941620" y="1028310"/>
            <a:chExt cx="2540975" cy="897623"/>
          </a:xfrm>
        </p:grpSpPr>
        <p:pic>
          <p:nvPicPr>
            <p:cNvPr id="10" name="Picture 9"/>
            <p:cNvPicPr>
              <a:picLocks noChangeAspect="1"/>
            </p:cNvPicPr>
            <p:nvPr/>
          </p:nvPicPr>
          <p:blipFill>
            <a:blip r:embed="rId4"/>
            <a:stretch>
              <a:fillRect/>
            </a:stretch>
          </p:blipFill>
          <p:spPr>
            <a:xfrm rot="20306065" flipV="1">
              <a:off x="9941620" y="1724955"/>
              <a:ext cx="2293727" cy="200978"/>
            </a:xfrm>
            <a:prstGeom prst="rect">
              <a:avLst/>
            </a:prstGeom>
          </p:spPr>
        </p:pic>
        <p:pic>
          <p:nvPicPr>
            <p:cNvPr id="11" name="Picture 10"/>
            <p:cNvPicPr>
              <a:picLocks noChangeAspect="1"/>
            </p:cNvPicPr>
            <p:nvPr/>
          </p:nvPicPr>
          <p:blipFill>
            <a:blip r:embed="rId5"/>
            <a:stretch>
              <a:fillRect/>
            </a:stretch>
          </p:blipFill>
          <p:spPr>
            <a:xfrm rot="20169557">
              <a:off x="12047530" y="1028310"/>
              <a:ext cx="435065" cy="643896"/>
            </a:xfrm>
            <a:prstGeom prst="rect">
              <a:avLst/>
            </a:prstGeom>
          </p:spPr>
        </p:pic>
      </p:grpSp>
      <p:sp>
        <p:nvSpPr>
          <p:cNvPr id="12" name="TextBox 11"/>
          <p:cNvSpPr txBox="1"/>
          <p:nvPr/>
        </p:nvSpPr>
        <p:spPr>
          <a:xfrm>
            <a:off x="9107202" y="2267760"/>
            <a:ext cx="2407534" cy="369332"/>
          </a:xfrm>
          <a:prstGeom prst="rect">
            <a:avLst/>
          </a:prstGeom>
          <a:noFill/>
        </p:spPr>
        <p:txBody>
          <a:bodyPr wrap="square" rtlCol="0">
            <a:spAutoFit/>
          </a:bodyPr>
          <a:lstStyle/>
          <a:p>
            <a:r>
              <a:rPr lang="en-US" dirty="0"/>
              <a:t>Custom Objects</a:t>
            </a:r>
          </a:p>
        </p:txBody>
      </p:sp>
      <p:grpSp>
        <p:nvGrpSpPr>
          <p:cNvPr id="15" name="Group 14"/>
          <p:cNvGrpSpPr/>
          <p:nvPr/>
        </p:nvGrpSpPr>
        <p:grpSpPr>
          <a:xfrm>
            <a:off x="2958214" y="3601284"/>
            <a:ext cx="2540975" cy="897623"/>
            <a:chOff x="2942764" y="3369296"/>
            <a:chExt cx="2540975" cy="897623"/>
          </a:xfrm>
        </p:grpSpPr>
        <p:pic>
          <p:nvPicPr>
            <p:cNvPr id="16" name="Picture 15"/>
            <p:cNvPicPr>
              <a:picLocks noChangeAspect="1"/>
            </p:cNvPicPr>
            <p:nvPr/>
          </p:nvPicPr>
          <p:blipFill>
            <a:blip r:embed="rId4"/>
            <a:stretch>
              <a:fillRect/>
            </a:stretch>
          </p:blipFill>
          <p:spPr>
            <a:xfrm rot="20306065" flipV="1">
              <a:off x="2942764" y="4065941"/>
              <a:ext cx="2293727" cy="200978"/>
            </a:xfrm>
            <a:prstGeom prst="rect">
              <a:avLst/>
            </a:prstGeom>
          </p:spPr>
        </p:pic>
        <p:pic>
          <p:nvPicPr>
            <p:cNvPr id="17" name="Picture 16"/>
            <p:cNvPicPr>
              <a:picLocks noChangeAspect="1"/>
            </p:cNvPicPr>
            <p:nvPr/>
          </p:nvPicPr>
          <p:blipFill>
            <a:blip r:embed="rId5"/>
            <a:stretch>
              <a:fillRect/>
            </a:stretch>
          </p:blipFill>
          <p:spPr>
            <a:xfrm rot="20169557">
              <a:off x="5048674" y="3369296"/>
              <a:ext cx="435065" cy="643896"/>
            </a:xfrm>
            <a:prstGeom prst="rect">
              <a:avLst/>
            </a:prstGeom>
          </p:spPr>
        </p:pic>
      </p:gr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2303" y="1441704"/>
            <a:ext cx="814449" cy="814449"/>
          </a:xfrm>
          <a:prstGeom prst="rect">
            <a:avLst/>
          </a:prstGeom>
        </p:spPr>
      </p:pic>
      <p:sp>
        <p:nvSpPr>
          <p:cNvPr id="19" name="TextBox 18"/>
          <p:cNvSpPr txBox="1"/>
          <p:nvPr/>
        </p:nvSpPr>
        <p:spPr>
          <a:xfrm>
            <a:off x="1405777" y="2368834"/>
            <a:ext cx="2407534" cy="369332"/>
          </a:xfrm>
          <a:prstGeom prst="rect">
            <a:avLst/>
          </a:prstGeom>
          <a:noFill/>
        </p:spPr>
        <p:txBody>
          <a:bodyPr wrap="square" rtlCol="0">
            <a:spAutoFit/>
          </a:bodyPr>
          <a:lstStyle/>
          <a:p>
            <a:r>
              <a:rPr lang="en-US" dirty="0"/>
              <a:t>Shared Lookup Data</a:t>
            </a:r>
          </a:p>
        </p:txBody>
      </p:sp>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7884" y="4501397"/>
            <a:ext cx="814449" cy="814449"/>
          </a:xfrm>
          <a:prstGeom prst="rect">
            <a:avLst/>
          </a:prstGeom>
        </p:spPr>
      </p:pic>
      <p:sp>
        <p:nvSpPr>
          <p:cNvPr id="21" name="TextBox 20"/>
          <p:cNvSpPr txBox="1"/>
          <p:nvPr/>
        </p:nvSpPr>
        <p:spPr>
          <a:xfrm>
            <a:off x="8801358" y="5428527"/>
            <a:ext cx="2407534" cy="369332"/>
          </a:xfrm>
          <a:prstGeom prst="rect">
            <a:avLst/>
          </a:prstGeom>
          <a:noFill/>
        </p:spPr>
        <p:txBody>
          <a:bodyPr wrap="square" rtlCol="0">
            <a:spAutoFit/>
          </a:bodyPr>
          <a:lstStyle/>
          <a:p>
            <a:r>
              <a:rPr lang="en-US" dirty="0"/>
              <a:t>Custom Lookup Data</a:t>
            </a:r>
          </a:p>
        </p:txBody>
      </p:sp>
      <p:grpSp>
        <p:nvGrpSpPr>
          <p:cNvPr id="22" name="Group 21"/>
          <p:cNvGrpSpPr/>
          <p:nvPr/>
        </p:nvGrpSpPr>
        <p:grpSpPr>
          <a:xfrm rot="13199926">
            <a:off x="6574964" y="4026453"/>
            <a:ext cx="2540975" cy="897623"/>
            <a:chOff x="2942764" y="3369296"/>
            <a:chExt cx="2540975" cy="897623"/>
          </a:xfrm>
        </p:grpSpPr>
        <p:pic>
          <p:nvPicPr>
            <p:cNvPr id="23" name="Picture 22"/>
            <p:cNvPicPr>
              <a:picLocks noChangeAspect="1"/>
            </p:cNvPicPr>
            <p:nvPr/>
          </p:nvPicPr>
          <p:blipFill>
            <a:blip r:embed="rId4"/>
            <a:stretch>
              <a:fillRect/>
            </a:stretch>
          </p:blipFill>
          <p:spPr>
            <a:xfrm rot="20306065" flipV="1">
              <a:off x="2942764" y="4065941"/>
              <a:ext cx="2293727" cy="200978"/>
            </a:xfrm>
            <a:prstGeom prst="rect">
              <a:avLst/>
            </a:prstGeom>
          </p:spPr>
        </p:pic>
        <p:pic>
          <p:nvPicPr>
            <p:cNvPr id="24" name="Picture 23"/>
            <p:cNvPicPr>
              <a:picLocks noChangeAspect="1"/>
            </p:cNvPicPr>
            <p:nvPr/>
          </p:nvPicPr>
          <p:blipFill>
            <a:blip r:embed="rId5"/>
            <a:stretch>
              <a:fillRect/>
            </a:stretch>
          </p:blipFill>
          <p:spPr>
            <a:xfrm rot="20169557">
              <a:off x="5048674" y="3369296"/>
              <a:ext cx="435065" cy="643896"/>
            </a:xfrm>
            <a:prstGeom prst="rect">
              <a:avLst/>
            </a:prstGeom>
          </p:spPr>
        </p:pic>
      </p:grpSp>
    </p:spTree>
    <p:extLst>
      <p:ext uri="{BB962C8B-B14F-4D97-AF65-F5344CB8AC3E}">
        <p14:creationId xmlns:p14="http://schemas.microsoft.com/office/powerpoint/2010/main" val="72624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2" grpId="0"/>
      <p:bldP spid="19" grpId="0"/>
      <p:bldP spid="2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Disparate Environments</a:t>
            </a:r>
          </a:p>
        </p:txBody>
      </p:sp>
      <p:sp>
        <p:nvSpPr>
          <p:cNvPr id="3" name="Content Placeholder 2"/>
          <p:cNvSpPr>
            <a:spLocks noGrp="1"/>
          </p:cNvSpPr>
          <p:nvPr>
            <p:ph idx="1"/>
          </p:nvPr>
        </p:nvSpPr>
        <p:spPr/>
        <p:txBody>
          <a:bodyPr/>
          <a:lstStyle/>
          <a:p>
            <a:r>
              <a:rPr lang="en-US" dirty="0"/>
              <a:t>Alex Yates, DLM Consultants offers guidance</a:t>
            </a:r>
          </a:p>
          <a:p>
            <a:pPr lvl="1"/>
            <a:r>
              <a:rPr lang="en-US" dirty="0"/>
              <a:t>Part 1 – Managing objects for different versions - </a:t>
            </a:r>
            <a:r>
              <a:rPr lang="en-US" dirty="0">
                <a:hlinkClick r:id="rId2"/>
              </a:rPr>
              <a:t>https://www.red-gate.com/blog/database-lifecycle-management/how-to-build-multiple-database-versions-from-the-same-source-using-sql-compare-filters</a:t>
            </a:r>
            <a:r>
              <a:rPr lang="en-US" dirty="0"/>
              <a:t> </a:t>
            </a:r>
          </a:p>
          <a:p>
            <a:pPr lvl="1"/>
            <a:r>
              <a:rPr lang="en-US" dirty="0"/>
              <a:t>Part 2 – Post-deploy scripts - </a:t>
            </a:r>
            <a:r>
              <a:rPr lang="en-US" dirty="0">
                <a:hlinkClick r:id="rId3"/>
              </a:rPr>
              <a:t>http://www.red-gate.com/blog/database-lifecycle-management/post-deploy-scripts</a:t>
            </a:r>
            <a:r>
              <a:rPr lang="en-US" dirty="0"/>
              <a:t> </a:t>
            </a:r>
          </a:p>
          <a:p>
            <a:pPr lvl="1"/>
            <a:r>
              <a:rPr lang="en-US" dirty="0"/>
              <a:t>Part 3 – Pre-deploy migration scripts - </a:t>
            </a:r>
            <a:r>
              <a:rPr lang="en-US" dirty="0">
                <a:hlinkClick r:id="rId4"/>
              </a:rPr>
              <a:t>http://www.red-gate.com/blog/database-lifecycle-management/pre-deploy-migration-scripts</a:t>
            </a:r>
            <a:r>
              <a:rPr lang="en-US" dirty="0"/>
              <a:t> </a:t>
            </a:r>
          </a:p>
        </p:txBody>
      </p:sp>
    </p:spTree>
    <p:extLst>
      <p:ext uri="{BB962C8B-B14F-4D97-AF65-F5344CB8AC3E}">
        <p14:creationId xmlns:p14="http://schemas.microsoft.com/office/powerpoint/2010/main" val="765715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Development</a:t>
            </a:r>
          </a:p>
        </p:txBody>
      </p:sp>
      <p:sp>
        <p:nvSpPr>
          <p:cNvPr id="3" name="Content Placeholder 2"/>
          <p:cNvSpPr>
            <a:spLocks noGrp="1"/>
          </p:cNvSpPr>
          <p:nvPr>
            <p:ph idx="1"/>
          </p:nvPr>
        </p:nvSpPr>
        <p:spPr/>
        <p:txBody>
          <a:bodyPr/>
          <a:lstStyle/>
          <a:p>
            <a:r>
              <a:rPr lang="en-US" dirty="0"/>
              <a:t>Dark Launching</a:t>
            </a:r>
          </a:p>
          <a:p>
            <a:pPr lvl="1"/>
            <a:r>
              <a:rPr lang="en-US" dirty="0"/>
              <a:t>Adding objects to the database that aren’t used by the application</a:t>
            </a:r>
          </a:p>
          <a:p>
            <a:pPr lvl="1"/>
            <a:r>
              <a:rPr lang="en-US" dirty="0"/>
              <a:t>These changes don’t disturb the application</a:t>
            </a:r>
          </a:p>
          <a:p>
            <a:pPr lvl="1"/>
            <a:r>
              <a:rPr lang="en-US" dirty="0"/>
              <a:t>Users are unaware until we enable the feature</a:t>
            </a:r>
          </a:p>
          <a:p>
            <a:r>
              <a:rPr lang="en-US" dirty="0"/>
              <a:t>Database dark launching</a:t>
            </a:r>
          </a:p>
          <a:p>
            <a:pPr lvl="1"/>
            <a:r>
              <a:rPr lang="en-US" dirty="0"/>
              <a:t>New columns for tables/views</a:t>
            </a:r>
          </a:p>
          <a:p>
            <a:pPr lvl="1"/>
            <a:r>
              <a:rPr lang="en-US" dirty="0"/>
              <a:t>New parameters for stored procedures to change behavior</a:t>
            </a:r>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1238016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Dark Launching for tables</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0850" y="1962944"/>
            <a:ext cx="6210300" cy="4076700"/>
          </a:xfrm>
        </p:spPr>
      </p:pic>
    </p:spTree>
    <p:extLst>
      <p:ext uri="{BB962C8B-B14F-4D97-AF65-F5344CB8AC3E}">
        <p14:creationId xmlns:p14="http://schemas.microsoft.com/office/powerpoint/2010/main" val="4074359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Views Carefully</a:t>
            </a:r>
          </a:p>
        </p:txBody>
      </p:sp>
      <p:sp>
        <p:nvSpPr>
          <p:cNvPr id="3" name="Content Placeholder 2"/>
          <p:cNvSpPr>
            <a:spLocks noGrp="1"/>
          </p:cNvSpPr>
          <p:nvPr>
            <p:ph idx="1"/>
          </p:nvPr>
        </p:nvSpPr>
        <p:spPr/>
        <p:txBody>
          <a:bodyPr/>
          <a:lstStyle/>
          <a:p>
            <a:r>
              <a:rPr lang="en-US" dirty="0"/>
              <a:t>Views can ease table schema changes</a:t>
            </a:r>
          </a:p>
          <a:p>
            <a:r>
              <a:rPr lang="en-US" dirty="0"/>
              <a:t>Be aware of insert/update/delete limitations</a:t>
            </a:r>
          </a:p>
          <a:p>
            <a:r>
              <a:rPr lang="en-US" dirty="0"/>
              <a:t>Avoid nesting views</a:t>
            </a:r>
          </a:p>
        </p:txBody>
      </p:sp>
    </p:spTree>
    <p:extLst>
      <p:ext uri="{BB962C8B-B14F-4D97-AF65-F5344CB8AC3E}">
        <p14:creationId xmlns:p14="http://schemas.microsoft.com/office/powerpoint/2010/main" val="346354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Dark Launching Stored Procedures</a:t>
            </a:r>
          </a:p>
        </p:txBody>
      </p:sp>
      <p:sp>
        <p:nvSpPr>
          <p:cNvPr id="3" name="Content Placeholder 2"/>
          <p:cNvSpPr>
            <a:spLocks noGrp="1"/>
          </p:cNvSpPr>
          <p:nvPr>
            <p:ph idx="1"/>
          </p:nvPr>
        </p:nvSpPr>
        <p:spPr/>
        <p:txBody>
          <a:bodyPr/>
          <a:lstStyle/>
          <a:p>
            <a:r>
              <a:rPr lang="en-US" dirty="0"/>
              <a:t>Add parameters</a:t>
            </a:r>
          </a:p>
          <a:p>
            <a:pPr lvl="1"/>
            <a:r>
              <a:rPr lang="en-US" dirty="0"/>
              <a:t>Need defaults</a:t>
            </a:r>
          </a:p>
          <a:p>
            <a:pPr lvl="1"/>
            <a:r>
              <a:rPr lang="en-US" dirty="0"/>
              <a:t>Need logic to switch behavior</a:t>
            </a:r>
          </a:p>
          <a:p>
            <a:r>
              <a:rPr lang="en-US" dirty="0"/>
              <a:t>Create new versions</a:t>
            </a:r>
          </a:p>
          <a:p>
            <a:pPr lvl="1"/>
            <a:r>
              <a:rPr lang="en-US" dirty="0"/>
              <a:t>Add logging of use</a:t>
            </a:r>
          </a:p>
          <a:p>
            <a:pPr lvl="1"/>
            <a:r>
              <a:rPr lang="en-US" dirty="0"/>
              <a:t>Schedule cleanup</a:t>
            </a:r>
          </a:p>
        </p:txBody>
      </p:sp>
    </p:spTree>
    <p:extLst>
      <p:ext uri="{BB962C8B-B14F-4D97-AF65-F5344CB8AC3E}">
        <p14:creationId xmlns:p14="http://schemas.microsoft.com/office/powerpoint/2010/main" val="1392726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Best Practices for Development</a:t>
            </a:r>
          </a:p>
        </p:txBody>
      </p:sp>
      <p:sp>
        <p:nvSpPr>
          <p:cNvPr id="3" name="Content Placeholder 2"/>
          <p:cNvSpPr>
            <a:spLocks noGrp="1"/>
          </p:cNvSpPr>
          <p:nvPr>
            <p:ph idx="1"/>
          </p:nvPr>
        </p:nvSpPr>
        <p:spPr/>
        <p:txBody>
          <a:bodyPr/>
          <a:lstStyle/>
          <a:p>
            <a:r>
              <a:rPr lang="en-US" dirty="0"/>
              <a:t>Avoid depending on column order</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9280" y="2633434"/>
            <a:ext cx="3182218" cy="2773606"/>
          </a:xfrm>
          <a:prstGeom prst="rect">
            <a:avLst/>
          </a:prstGeom>
        </p:spPr>
      </p:pic>
    </p:spTree>
    <p:extLst>
      <p:ext uri="{BB962C8B-B14F-4D97-AF65-F5344CB8AC3E}">
        <p14:creationId xmlns:p14="http://schemas.microsoft.com/office/powerpoint/2010/main" val="3415733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Handling</a:t>
            </a:r>
          </a:p>
        </p:txBody>
      </p:sp>
      <p:sp>
        <p:nvSpPr>
          <p:cNvPr id="3" name="Content Placeholder 2"/>
          <p:cNvSpPr>
            <a:spLocks noGrp="1"/>
          </p:cNvSpPr>
          <p:nvPr>
            <p:ph idx="1"/>
          </p:nvPr>
        </p:nvSpPr>
        <p:spPr/>
        <p:txBody>
          <a:bodyPr/>
          <a:lstStyle/>
          <a:p>
            <a:r>
              <a:rPr lang="en-US" dirty="0"/>
              <a:t>Ensure database errors from schema changes are handled and reported to Dev and Ops.</a:t>
            </a:r>
          </a:p>
          <a:p>
            <a:r>
              <a:rPr lang="en-US" dirty="0"/>
              <a:t>May not want to surface these to users</a:t>
            </a:r>
          </a:p>
          <a:p>
            <a:r>
              <a:rPr lang="en-US" dirty="0"/>
              <a:t>Have graceful failback to previous functionality</a:t>
            </a:r>
          </a:p>
        </p:txBody>
      </p:sp>
    </p:spTree>
    <p:extLst>
      <p:ext uri="{BB962C8B-B14F-4D97-AF65-F5344CB8AC3E}">
        <p14:creationId xmlns:p14="http://schemas.microsoft.com/office/powerpoint/2010/main" val="154815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Cleanup</a:t>
            </a:r>
          </a:p>
        </p:txBody>
      </p:sp>
      <p:sp>
        <p:nvSpPr>
          <p:cNvPr id="3" name="Content Placeholder 2"/>
          <p:cNvSpPr>
            <a:spLocks noGrp="1"/>
          </p:cNvSpPr>
          <p:nvPr>
            <p:ph idx="1"/>
          </p:nvPr>
        </p:nvSpPr>
        <p:spPr/>
        <p:txBody>
          <a:bodyPr/>
          <a:lstStyle/>
          <a:p>
            <a:r>
              <a:rPr lang="en-US" dirty="0"/>
              <a:t>Two types</a:t>
            </a:r>
          </a:p>
          <a:p>
            <a:pPr lvl="1"/>
            <a:r>
              <a:rPr lang="en-US" dirty="0"/>
              <a:t>Old objects</a:t>
            </a:r>
          </a:p>
          <a:p>
            <a:pPr lvl="1"/>
            <a:r>
              <a:rPr lang="en-US" dirty="0"/>
              <a:t>Old data</a:t>
            </a:r>
          </a:p>
          <a:p>
            <a:r>
              <a:rPr lang="en-US" dirty="0"/>
              <a:t>Limit technical debt</a:t>
            </a:r>
          </a:p>
          <a:p>
            <a:r>
              <a:rPr lang="en-US" dirty="0"/>
              <a:t>Use shared calendar reminders to schedule DROPs</a:t>
            </a:r>
          </a:p>
          <a:p>
            <a:r>
              <a:rPr lang="en-US" dirty="0"/>
              <a:t>Management support is helpful</a:t>
            </a:r>
          </a:p>
        </p:txBody>
      </p:sp>
    </p:spTree>
    <p:extLst>
      <p:ext uri="{BB962C8B-B14F-4D97-AF65-F5344CB8AC3E}">
        <p14:creationId xmlns:p14="http://schemas.microsoft.com/office/powerpoint/2010/main" val="14494147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5089</Words>
  <Application>Microsoft Office PowerPoint</Application>
  <PresentationFormat>Widescreen</PresentationFormat>
  <Paragraphs>344</Paragraphs>
  <Slides>24</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Database DevOps</vt:lpstr>
      <vt:lpstr>4.1 – Best Practices</vt:lpstr>
      <vt:lpstr>Best Practices for Development</vt:lpstr>
      <vt:lpstr>Dark Launching for tables</vt:lpstr>
      <vt:lpstr>Use Views Carefully</vt:lpstr>
      <vt:lpstr>Dark Launching Stored Procedures</vt:lpstr>
      <vt:lpstr>Best Practices for Development</vt:lpstr>
      <vt:lpstr>Error Handling</vt:lpstr>
      <vt:lpstr>Code Cleanup</vt:lpstr>
      <vt:lpstr>4.2 – Branching and Merging</vt:lpstr>
      <vt:lpstr>Branching</vt:lpstr>
      <vt:lpstr>PowerPoint Presentation</vt:lpstr>
      <vt:lpstr>Merging</vt:lpstr>
      <vt:lpstr>4.3 – Provisioning</vt:lpstr>
      <vt:lpstr>Provisioning Database Environments</vt:lpstr>
      <vt:lpstr>Provisioning Database Environments</vt:lpstr>
      <vt:lpstr>4.4 – Monitoring</vt:lpstr>
      <vt:lpstr>Monitoring Your Release</vt:lpstr>
      <vt:lpstr>4.5 – Disparate Environments</vt:lpstr>
      <vt:lpstr>Dealing with Disparate Environments</vt:lpstr>
      <vt:lpstr>Dealing with Disparate Environments</vt:lpstr>
      <vt:lpstr>Dealing with Disparate Environments</vt:lpstr>
      <vt:lpstr>PowerPoint Presentation</vt:lpstr>
      <vt:lpstr>Dealing with Disparate Environments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DevOps</dc:title>
  <dc:creator>Steve Jones</dc:creator>
  <cp:lastModifiedBy>Steve Jones</cp:lastModifiedBy>
  <cp:revision>28</cp:revision>
  <dcterms:created xsi:type="dcterms:W3CDTF">2017-03-14T18:22:07Z</dcterms:created>
  <dcterms:modified xsi:type="dcterms:W3CDTF">2017-04-03T18:24:03Z</dcterms:modified>
</cp:coreProperties>
</file>