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7" r:id="rId6"/>
    <p:sldId id="272" r:id="rId7"/>
    <p:sldId id="260" r:id="rId8"/>
    <p:sldId id="268" r:id="rId9"/>
    <p:sldId id="269" r:id="rId10"/>
    <p:sldId id="271" r:id="rId11"/>
    <p:sldId id="270" r:id="rId12"/>
    <p:sldId id="262" r:id="rId13"/>
    <p:sldId id="273" r:id="rId14"/>
    <p:sldId id="263" r:id="rId15"/>
    <p:sldId id="274" r:id="rId16"/>
    <p:sldId id="264" r:id="rId17"/>
    <p:sldId id="275" r:id="rId18"/>
    <p:sldId id="265" r:id="rId19"/>
    <p:sldId id="276" r:id="rId20"/>
    <p:sldId id="277" r:id="rId21"/>
    <p:sldId id="278" r:id="rId22"/>
    <p:sldId id="266" r:id="rId23"/>
    <p:sldId id="261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5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459C-D6F5-409C-BF5B-D2B43DC81C68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Release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65" y="929909"/>
            <a:ext cx="1477369" cy="14773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76184" y="3513371"/>
            <a:ext cx="1302026" cy="2004431"/>
            <a:chOff x="1530626" y="3513371"/>
            <a:chExt cx="1302026" cy="20044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30626" y="5148470"/>
              <a:ext cx="130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63039" y="3513371"/>
            <a:ext cx="1302026" cy="2004431"/>
            <a:chOff x="1530626" y="3513371"/>
            <a:chExt cx="1302026" cy="200443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30626" y="5148470"/>
              <a:ext cx="130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1541" y="3513371"/>
            <a:ext cx="1417983" cy="2281430"/>
            <a:chOff x="1530625" y="3513371"/>
            <a:chExt cx="1417983" cy="228143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30625" y="5148470"/>
              <a:ext cx="1417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Testing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78938" y="3513371"/>
            <a:ext cx="1302026" cy="2004431"/>
            <a:chOff x="1530626" y="3513371"/>
            <a:chExt cx="1302026" cy="200443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30626" y="5148470"/>
              <a:ext cx="130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Staging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70378" y="3513371"/>
            <a:ext cx="1302026" cy="2004431"/>
            <a:chOff x="1530626" y="3513371"/>
            <a:chExt cx="1302026" cy="20044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30626" y="5148470"/>
              <a:ext cx="130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</a:t>
              </a:r>
            </a:p>
          </p:txBody>
        </p:sp>
      </p:grpSp>
      <p:sp>
        <p:nvSpPr>
          <p:cNvPr id="23" name="Arrow: Right 22"/>
          <p:cNvSpPr/>
          <p:nvPr/>
        </p:nvSpPr>
        <p:spPr>
          <a:xfrm>
            <a:off x="2878210" y="4015409"/>
            <a:ext cx="481216" cy="367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/>
          <p:cNvSpPr/>
          <p:nvPr/>
        </p:nvSpPr>
        <p:spPr>
          <a:xfrm>
            <a:off x="4788463" y="4015409"/>
            <a:ext cx="481216" cy="367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/>
          <p:cNvSpPr/>
          <p:nvPr/>
        </p:nvSpPr>
        <p:spPr>
          <a:xfrm>
            <a:off x="6677026" y="4015409"/>
            <a:ext cx="481216" cy="367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/>
          <p:cNvSpPr/>
          <p:nvPr/>
        </p:nvSpPr>
        <p:spPr>
          <a:xfrm>
            <a:off x="8389162" y="4015409"/>
            <a:ext cx="481216" cy="367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/>
          <p:cNvSpPr/>
          <p:nvPr/>
        </p:nvSpPr>
        <p:spPr>
          <a:xfrm rot="8964926">
            <a:off x="2744580" y="2400111"/>
            <a:ext cx="2707806" cy="273202"/>
          </a:xfrm>
          <a:prstGeom prst="rightArrow">
            <a:avLst>
              <a:gd name="adj1" fmla="val 7592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/>
          <p:cNvSpPr/>
          <p:nvPr/>
        </p:nvSpPr>
        <p:spPr>
          <a:xfrm rot="8473502">
            <a:off x="4049617" y="2769800"/>
            <a:ext cx="1663189" cy="250361"/>
          </a:xfrm>
          <a:prstGeom prst="rightArrow">
            <a:avLst>
              <a:gd name="adj1" fmla="val 7592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/>
          <p:cNvSpPr/>
          <p:nvPr/>
        </p:nvSpPr>
        <p:spPr>
          <a:xfrm rot="5400000">
            <a:off x="5629082" y="2815979"/>
            <a:ext cx="833828" cy="249194"/>
          </a:xfrm>
          <a:prstGeom prst="rightArrow">
            <a:avLst>
              <a:gd name="adj1" fmla="val 7592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/>
          <p:cNvSpPr/>
          <p:nvPr/>
        </p:nvSpPr>
        <p:spPr>
          <a:xfrm rot="3115435">
            <a:off x="6568209" y="2737958"/>
            <a:ext cx="1443713" cy="187454"/>
          </a:xfrm>
          <a:prstGeom prst="rightArrow">
            <a:avLst>
              <a:gd name="adj1" fmla="val 7592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/>
          <p:cNvSpPr/>
          <p:nvPr/>
        </p:nvSpPr>
        <p:spPr>
          <a:xfrm rot="2315602">
            <a:off x="6897964" y="2523865"/>
            <a:ext cx="2552701" cy="2416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8" grpId="1" animBg="1"/>
      <p:bldP spid="29" grpId="1" animBg="1"/>
      <p:bldP spid="29" grpId="2" animBg="1"/>
      <p:bldP spid="30" grpId="2" animBg="1"/>
      <p:bldP spid="30" grpId="3" animBg="1"/>
      <p:bldP spid="31" grpId="0" animBg="1"/>
      <p:bldP spid="31" grpId="1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(or more) humans may have to approve the deployment to an environment.</a:t>
            </a:r>
          </a:p>
          <a:p>
            <a:r>
              <a:rPr lang="en-US" dirty="0"/>
              <a:t>Optionally, deployment may be conditional on successful tests in a previous environment.</a:t>
            </a:r>
          </a:p>
          <a:p>
            <a:r>
              <a:rPr lang="en-US" dirty="0"/>
              <a:t>Often not used in intermediate environments</a:t>
            </a:r>
          </a:p>
          <a:p>
            <a:r>
              <a:rPr lang="en-US" dirty="0"/>
              <a:t>Useful in staging</a:t>
            </a:r>
          </a:p>
        </p:txBody>
      </p:sp>
    </p:spTree>
    <p:extLst>
      <p:ext uri="{BB962C8B-B14F-4D97-AF65-F5344CB8AC3E}">
        <p14:creationId xmlns:p14="http://schemas.microsoft.com/office/powerpoint/2010/main" val="212959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 – Validating Deployments</a:t>
            </a:r>
          </a:p>
        </p:txBody>
      </p:sp>
    </p:spTree>
    <p:extLst>
      <p:ext uri="{BB962C8B-B14F-4D97-AF65-F5344CB8AC3E}">
        <p14:creationId xmlns:p14="http://schemas.microsoft.com/office/powerpoint/2010/main" val="377966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ensure that the state of our database after the deployment matches the state that was output from the CI system.</a:t>
            </a:r>
          </a:p>
          <a:p>
            <a:pPr lvl="1"/>
            <a:r>
              <a:rPr lang="en-US" dirty="0"/>
              <a:t>State-based deployment – perform a schema compare between the output package and the target database.</a:t>
            </a:r>
          </a:p>
          <a:p>
            <a:pPr lvl="1"/>
            <a:r>
              <a:rPr lang="en-US" dirty="0"/>
              <a:t>Migration based deployment – ensure all scripts executed on the target database.</a:t>
            </a:r>
          </a:p>
          <a:p>
            <a:r>
              <a:rPr lang="en-US" dirty="0"/>
              <a:t>Tracking data changes</a:t>
            </a:r>
          </a:p>
          <a:p>
            <a:pPr lvl="1"/>
            <a:r>
              <a:rPr lang="en-US" dirty="0"/>
              <a:t>This can be difficult to compare completely. </a:t>
            </a:r>
          </a:p>
          <a:p>
            <a:pPr lvl="1"/>
            <a:r>
              <a:rPr lang="en-US" dirty="0"/>
              <a:t>A smoke test with a known sample of rows is a good check.</a:t>
            </a:r>
          </a:p>
        </p:txBody>
      </p:sp>
    </p:spTree>
    <p:extLst>
      <p:ext uri="{BB962C8B-B14F-4D97-AF65-F5344CB8AC3E}">
        <p14:creationId xmlns:p14="http://schemas.microsoft.com/office/powerpoint/2010/main" val="88735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3.4 – 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7651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Structures</a:t>
            </a:r>
          </a:p>
          <a:p>
            <a:pPr lvl="1"/>
            <a:r>
              <a:rPr lang="en-US" dirty="0"/>
              <a:t>Ensure that the appropriate parts of the SQL Server instance match the expected values and data from development (jobs, </a:t>
            </a:r>
            <a:r>
              <a:rPr lang="en-US" dirty="0" err="1"/>
              <a:t>lgoins</a:t>
            </a:r>
            <a:r>
              <a:rPr lang="en-US" dirty="0"/>
              <a:t> etc.)</a:t>
            </a:r>
          </a:p>
          <a:p>
            <a:pPr lvl="1"/>
            <a:r>
              <a:rPr lang="en-US" dirty="0"/>
              <a:t>Pre-post useful here.</a:t>
            </a:r>
          </a:p>
          <a:p>
            <a:r>
              <a:rPr lang="en-US" dirty="0"/>
              <a:t>Configuration as Code</a:t>
            </a:r>
          </a:p>
          <a:p>
            <a:pPr lvl="1"/>
            <a:r>
              <a:rPr lang="en-US" dirty="0"/>
              <a:t>In addition to application specific code, the infrastructure state should be stored somewhere and periodically compared.</a:t>
            </a:r>
          </a:p>
          <a:p>
            <a:pPr lvl="1"/>
            <a:r>
              <a:rPr lang="en-US" dirty="0"/>
              <a:t>PowerShell DSC/Azure RM Templates/Chef/Puppet can help here.</a:t>
            </a:r>
          </a:p>
        </p:txBody>
      </p:sp>
    </p:spTree>
    <p:extLst>
      <p:ext uri="{BB962C8B-B14F-4D97-AF65-F5344CB8AC3E}">
        <p14:creationId xmlns:p14="http://schemas.microsoft.com/office/powerpoint/2010/main" val="195673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3.5 – Database Drift</a:t>
            </a:r>
          </a:p>
        </p:txBody>
      </p:sp>
    </p:spTree>
    <p:extLst>
      <p:ext uri="{BB962C8B-B14F-4D97-AF65-F5344CB8AC3E}">
        <p14:creationId xmlns:p14="http://schemas.microsoft.com/office/powerpoint/2010/main" val="264749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made to the schema and code outside of the development process.</a:t>
            </a:r>
          </a:p>
          <a:p>
            <a:r>
              <a:rPr lang="en-US" dirty="0"/>
              <a:t>Often hotfixes in production for performance or data integrity issues.</a:t>
            </a:r>
          </a:p>
          <a:p>
            <a:r>
              <a:rPr lang="en-US" dirty="0"/>
              <a:t>Monitoring is important to detect issues (schema compare to known snapshot)</a:t>
            </a:r>
          </a:p>
          <a:p>
            <a:r>
              <a:rPr lang="en-US" dirty="0"/>
              <a:t>Changes should be fed back to development branches</a:t>
            </a:r>
          </a:p>
        </p:txBody>
      </p:sp>
    </p:spTree>
    <p:extLst>
      <p:ext uri="{BB962C8B-B14F-4D97-AF65-F5344CB8AC3E}">
        <p14:creationId xmlns:p14="http://schemas.microsoft.com/office/powerpoint/2010/main" val="4297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3.6 – Additional Testing</a:t>
            </a:r>
          </a:p>
        </p:txBody>
      </p:sp>
    </p:spTree>
    <p:extLst>
      <p:ext uri="{BB962C8B-B14F-4D97-AF65-F5344CB8AC3E}">
        <p14:creationId xmlns:p14="http://schemas.microsoft.com/office/powerpoint/2010/main" val="256573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Testing of the application and database</a:t>
            </a:r>
          </a:p>
          <a:p>
            <a:pPr lvl="1"/>
            <a:r>
              <a:rPr lang="en-US" dirty="0"/>
              <a:t>At some point more comprehensive system testing is needed.</a:t>
            </a:r>
          </a:p>
          <a:p>
            <a:pPr lvl="1"/>
            <a:r>
              <a:rPr lang="en-US" dirty="0"/>
              <a:t>Should be automated where possible, checking changes to the database are correct.</a:t>
            </a:r>
          </a:p>
          <a:p>
            <a:pPr lvl="1"/>
            <a:r>
              <a:rPr lang="en-US" dirty="0"/>
              <a:t>These tests can be brittle and difficult to write, so these are often higher level tests that require specific data injection.</a:t>
            </a:r>
          </a:p>
        </p:txBody>
      </p:sp>
    </p:spTree>
    <p:extLst>
      <p:ext uri="{BB962C8B-B14F-4D97-AF65-F5344CB8AC3E}">
        <p14:creationId xmlns:p14="http://schemas.microsoft.com/office/powerpoint/2010/main" val="240472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3.1 – What is Release Management?</a:t>
            </a:r>
          </a:p>
        </p:txBody>
      </p:sp>
    </p:spTree>
    <p:extLst>
      <p:ext uri="{BB962C8B-B14F-4D97-AF65-F5344CB8AC3E}">
        <p14:creationId xmlns:p14="http://schemas.microsoft.com/office/powerpoint/2010/main" val="198696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 of the application and database</a:t>
            </a:r>
          </a:p>
          <a:p>
            <a:pPr lvl="1"/>
            <a:r>
              <a:rPr lang="en-US" dirty="0"/>
              <a:t>Requires production (or larger) sets of data</a:t>
            </a:r>
          </a:p>
          <a:p>
            <a:pPr lvl="1"/>
            <a:r>
              <a:rPr lang="en-US" dirty="0"/>
              <a:t>Requires production (or larger) workload</a:t>
            </a:r>
          </a:p>
          <a:p>
            <a:pPr lvl="1"/>
            <a:r>
              <a:rPr lang="en-US" dirty="0"/>
              <a:t>Should use production sized hardware where possible.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Smoke Tests</a:t>
            </a:r>
          </a:p>
          <a:p>
            <a:pPr lvl="1"/>
            <a:r>
              <a:rPr lang="en-US" dirty="0"/>
              <a:t>Useful to determine if the system works after deployment.</a:t>
            </a:r>
          </a:p>
          <a:p>
            <a:pPr lvl="1"/>
            <a:r>
              <a:rPr lang="en-US" dirty="0"/>
              <a:t>Not a complete system test, but just certain issues.</a:t>
            </a:r>
          </a:p>
          <a:p>
            <a:pPr lvl="1"/>
            <a:r>
              <a:rPr lang="en-US" dirty="0"/>
              <a:t>Designed to run quickly (&lt; 5 minutes)</a:t>
            </a:r>
          </a:p>
          <a:p>
            <a:pPr lvl="1"/>
            <a:r>
              <a:rPr lang="en-US" dirty="0"/>
              <a:t>Failures should be fast.</a:t>
            </a:r>
          </a:p>
          <a:p>
            <a:r>
              <a:rPr lang="en-US" dirty="0"/>
              <a:t>Choose critical areas and check those.</a:t>
            </a:r>
          </a:p>
          <a:p>
            <a:pPr lvl="1"/>
            <a:r>
              <a:rPr lang="en-US" dirty="0"/>
              <a:t>Start with simple items (i.e. connection possible to database)</a:t>
            </a:r>
          </a:p>
          <a:p>
            <a:pPr lvl="1"/>
            <a:r>
              <a:rPr lang="en-US" dirty="0"/>
              <a:t>Use increasingly complex tests to ensure all parts of the system are working.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78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4.7 – Rollbacks</a:t>
            </a:r>
          </a:p>
        </p:txBody>
      </p:sp>
    </p:spTree>
    <p:extLst>
      <p:ext uri="{BB962C8B-B14F-4D97-AF65-F5344CB8AC3E}">
        <p14:creationId xmlns:p14="http://schemas.microsoft.com/office/powerpoint/2010/main" val="163820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some point a deployment, or partial deployment, will fail</a:t>
            </a:r>
          </a:p>
          <a:p>
            <a:r>
              <a:rPr lang="en-US" dirty="0"/>
              <a:t>Be prepared to respond quickly </a:t>
            </a:r>
          </a:p>
          <a:p>
            <a:pPr lvl="1"/>
            <a:r>
              <a:rPr lang="en-US" dirty="0"/>
              <a:t>Have some staff on call</a:t>
            </a:r>
          </a:p>
          <a:p>
            <a:pPr lvl="1"/>
            <a:r>
              <a:rPr lang="en-US" dirty="0"/>
              <a:t>Be aware of escalation paths</a:t>
            </a:r>
          </a:p>
        </p:txBody>
      </p:sp>
    </p:spTree>
    <p:extLst>
      <p:ext uri="{BB962C8B-B14F-4D97-AF65-F5344CB8AC3E}">
        <p14:creationId xmlns:p14="http://schemas.microsoft.com/office/powerpoint/2010/main" val="257974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Code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views, stored procedures, functions, and other code objects</a:t>
            </a:r>
          </a:p>
          <a:p>
            <a:pPr lvl="1"/>
            <a:r>
              <a:rPr lang="en-US" dirty="0"/>
              <a:t>Be ready to deploy the previous version</a:t>
            </a:r>
          </a:p>
          <a:p>
            <a:pPr lvl="1"/>
            <a:r>
              <a:rPr lang="en-US" dirty="0"/>
              <a:t>Try to quickly roll forward if possible (may result in drift)</a:t>
            </a:r>
          </a:p>
          <a:p>
            <a:pPr lvl="1"/>
            <a:r>
              <a:rPr lang="en-US" dirty="0"/>
              <a:t>Be aware of logical problems with old code</a:t>
            </a:r>
          </a:p>
        </p:txBody>
      </p:sp>
    </p:spTree>
    <p:extLst>
      <p:ext uri="{BB962C8B-B14F-4D97-AF65-F5344CB8AC3E}">
        <p14:creationId xmlns:p14="http://schemas.microsoft.com/office/powerpoint/2010/main" val="517273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Table and Data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tables, indexes, and objects that maintain state rollback scripts can be written</a:t>
            </a:r>
          </a:p>
          <a:p>
            <a:pPr lvl="1"/>
            <a:r>
              <a:rPr lang="en-US" dirty="0"/>
              <a:t>These are usually custom for each deployment and may not be worth the effort.</a:t>
            </a:r>
          </a:p>
          <a:p>
            <a:pPr lvl="1"/>
            <a:r>
              <a:rPr lang="en-US" dirty="0"/>
              <a:t>Be aware of logical problems with old code</a:t>
            </a:r>
          </a:p>
          <a:p>
            <a:r>
              <a:rPr lang="en-US" dirty="0"/>
              <a:t>Try to save data</a:t>
            </a:r>
          </a:p>
          <a:p>
            <a:pPr lvl="1"/>
            <a:r>
              <a:rPr lang="en-US" dirty="0"/>
              <a:t>If a rollback may be necessary, saving the original state of data is a good idea (copy to temp table, </a:t>
            </a:r>
            <a:r>
              <a:rPr lang="en-US" dirty="0" err="1"/>
              <a:t>bcp</a:t>
            </a:r>
            <a:r>
              <a:rPr lang="en-US" dirty="0"/>
              <a:t> out, etc.)</a:t>
            </a:r>
          </a:p>
          <a:p>
            <a:pPr lvl="1"/>
            <a:r>
              <a:rPr lang="en-US" dirty="0"/>
              <a:t>If new data has entered the system, have a plan to export or copy this data quickly before rollback</a:t>
            </a:r>
          </a:p>
          <a:p>
            <a:r>
              <a:rPr lang="en-US" dirty="0"/>
              <a:t>Always be aware of full database restore time</a:t>
            </a:r>
          </a:p>
        </p:txBody>
      </p:sp>
    </p:spTree>
    <p:extLst>
      <p:ext uri="{BB962C8B-B14F-4D97-AF65-F5344CB8AC3E}">
        <p14:creationId xmlns:p14="http://schemas.microsoft.com/office/powerpoint/2010/main" val="65935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Security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include security in deployments.</a:t>
            </a:r>
          </a:p>
          <a:p>
            <a:r>
              <a:rPr lang="en-US" dirty="0"/>
              <a:t>Changes could result in loss of access for accounts.</a:t>
            </a:r>
          </a:p>
          <a:p>
            <a:r>
              <a:rPr lang="en-US" dirty="0"/>
              <a:t>The tendency is to grant more rights than necessary to solve problems</a:t>
            </a:r>
          </a:p>
          <a:p>
            <a:r>
              <a:rPr lang="en-US" dirty="0"/>
              <a:t>Ensure you have a snapshot of old security rights</a:t>
            </a:r>
          </a:p>
          <a:p>
            <a:r>
              <a:rPr lang="en-US" dirty="0"/>
              <a:t>Schema compare can help here</a:t>
            </a:r>
          </a:p>
          <a:p>
            <a:r>
              <a:rPr lang="en-US" dirty="0"/>
              <a:t>A second set of eyes is important to prevent data loss</a:t>
            </a:r>
          </a:p>
        </p:txBody>
      </p:sp>
    </p:spTree>
    <p:extLst>
      <p:ext uri="{BB962C8B-B14F-4D97-AF65-F5344CB8AC3E}">
        <p14:creationId xmlns:p14="http://schemas.microsoft.com/office/powerpoint/2010/main" val="30711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Prepared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changes can be hard to undo and stressful</a:t>
            </a:r>
          </a:p>
          <a:p>
            <a:r>
              <a:rPr lang="en-US" dirty="0"/>
              <a:t>Practice recovering from issues in intermediate environments</a:t>
            </a:r>
          </a:p>
          <a:p>
            <a:r>
              <a:rPr lang="en-US" dirty="0"/>
              <a:t>Ensure mitigation knowledge is shared with all staff</a:t>
            </a:r>
          </a:p>
          <a:p>
            <a:r>
              <a:rPr lang="en-US" dirty="0"/>
              <a:t>Post deployment, capture a new </a:t>
            </a:r>
            <a:r>
              <a:rPr lang="en-US" dirty="0" err="1"/>
              <a:t>snapshop</a:t>
            </a:r>
            <a:r>
              <a:rPr lang="en-US" dirty="0"/>
              <a:t> of production, just </a:t>
            </a:r>
            <a:r>
              <a:rPr lang="en-US"/>
              <a:t>in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process for packaging, scheduling, and approving software deployments through different environments.</a:t>
            </a:r>
          </a:p>
          <a:p>
            <a:pPr lvl="1"/>
            <a:r>
              <a:rPr lang="en-US" dirty="0"/>
              <a:t>Ideally this is automated</a:t>
            </a:r>
          </a:p>
          <a:p>
            <a:pPr lvl="1"/>
            <a:r>
              <a:rPr lang="en-US" dirty="0"/>
              <a:t>There can be gates based on human or automated approvals</a:t>
            </a:r>
          </a:p>
          <a:p>
            <a:pPr lvl="1"/>
            <a:r>
              <a:rPr lang="en-US" dirty="0"/>
              <a:t>The process should be the same between environments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176963"/>
            <a:ext cx="571922" cy="3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2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Causes Fewer Releases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03241" y="5933927"/>
            <a:ext cx="9141719" cy="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5382" y="6197600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03241" y="1690688"/>
            <a:ext cx="0" cy="423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435927"/>
            <a:ext cx="127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changes included in release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03241" y="5033818"/>
            <a:ext cx="1119014" cy="89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82474" y="3154125"/>
            <a:ext cx="2576238" cy="278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4140" y="4752293"/>
            <a:ext cx="113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3744" y="2851455"/>
            <a:ext cx="113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07046" y="1690688"/>
            <a:ext cx="3889274" cy="423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40917" y="1417871"/>
            <a:ext cx="113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22255" y="5029292"/>
            <a:ext cx="181479" cy="9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58712" y="3154125"/>
            <a:ext cx="748334" cy="27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196320" y="2550160"/>
            <a:ext cx="54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06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603241" y="5933927"/>
            <a:ext cx="9141719" cy="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03241" y="1690688"/>
            <a:ext cx="0" cy="423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603241" y="566928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5382" y="6197600"/>
            <a:ext cx="9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435927"/>
            <a:ext cx="127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changes included in release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926080" y="566928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26080" y="567059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48919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48919" y="567812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71758" y="567812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71758" y="567944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94597" y="567944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94597" y="567423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17436" y="5674236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217436" y="567555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40275" y="567555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40274" y="566796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3113" y="566796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63113" y="566928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85952" y="566928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85952" y="567680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08791" y="567680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08791" y="567812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31630" y="567812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831630" y="567291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54469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154469" y="567423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77308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48917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71756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94595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17434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40273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63111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85950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08789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31628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154467" y="568075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477305" y="567944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00144" y="567944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800144" y="568075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22983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122983" y="568828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45822" y="568828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445822" y="568960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68661" y="568960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68661" y="568439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091500" y="5684396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091500" y="568571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414339" y="568571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414338" y="567812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737177" y="567812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737177" y="567944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060016" y="567944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060016" y="568696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382855" y="568696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382855" y="568828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705694" y="568828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9705694" y="568307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028533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0028533" y="568439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351372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122981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445820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768659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091498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414337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737175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060014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382853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705692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028531" y="569091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0351365" y="567555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674204" y="567555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0674204" y="567687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997043" y="567687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0997043" y="568439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1319882" y="5684396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11319884" y="566796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0997041" y="567687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1319880" y="567687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1642723" y="567291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Frequent, Smaller Releases</a:t>
            </a:r>
          </a:p>
        </p:txBody>
      </p:sp>
    </p:spTree>
    <p:extLst>
      <p:ext uri="{BB962C8B-B14F-4D97-AF65-F5344CB8AC3E}">
        <p14:creationId xmlns:p14="http://schemas.microsoft.com/office/powerpoint/2010/main" val="40658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2603241" y="1376218"/>
            <a:ext cx="5811096" cy="45522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603241" y="5933927"/>
            <a:ext cx="9141719" cy="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03241" y="1690688"/>
            <a:ext cx="0" cy="423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5382" y="6197600"/>
            <a:ext cx="9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435927"/>
            <a:ext cx="12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Changes</a:t>
            </a:r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 Time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2603240" y="5029509"/>
            <a:ext cx="1148109" cy="89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3982474" y="2595417"/>
            <a:ext cx="3129526" cy="246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7736535" y="1457178"/>
            <a:ext cx="1275385" cy="113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722255" y="5056823"/>
            <a:ext cx="260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7112001" y="2595417"/>
            <a:ext cx="629919" cy="1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091040" y="4823182"/>
            <a:ext cx="2100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DevOps development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Traditional Development</a:t>
            </a:r>
          </a:p>
        </p:txBody>
      </p:sp>
    </p:spTree>
    <p:extLst>
      <p:ext uri="{BB962C8B-B14F-4D97-AF65-F5344CB8AC3E}">
        <p14:creationId xmlns:p14="http://schemas.microsoft.com/office/powerpoint/2010/main" val="269489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 – Releasing to production and non-production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8530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Releasing to Multiple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changes can be invasive</a:t>
            </a:r>
          </a:p>
          <a:p>
            <a:r>
              <a:rPr lang="en-US" dirty="0"/>
              <a:t>We want to release to multiple environments before production</a:t>
            </a:r>
          </a:p>
          <a:p>
            <a:pPr lvl="1"/>
            <a:r>
              <a:rPr lang="en-US" dirty="0"/>
              <a:t>We get to practice our process </a:t>
            </a:r>
          </a:p>
          <a:p>
            <a:pPr lvl="1"/>
            <a:r>
              <a:rPr lang="en-US" dirty="0"/>
              <a:t>We gain confidence</a:t>
            </a:r>
          </a:p>
          <a:p>
            <a:pPr lvl="1"/>
            <a:r>
              <a:rPr lang="en-US" dirty="0"/>
              <a:t>We detect problems early.</a:t>
            </a:r>
          </a:p>
          <a:p>
            <a:r>
              <a:rPr lang="en-US" dirty="0"/>
              <a:t>We should have releases to</a:t>
            </a:r>
          </a:p>
          <a:p>
            <a:pPr lvl="1"/>
            <a:r>
              <a:rPr lang="en-US" dirty="0"/>
              <a:t>Test environment(s)</a:t>
            </a:r>
          </a:p>
          <a:p>
            <a:pPr lvl="1"/>
            <a:r>
              <a:rPr lang="en-US" dirty="0"/>
              <a:t>Staging 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Staging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should be as close to production as possible</a:t>
            </a:r>
          </a:p>
          <a:p>
            <a:r>
              <a:rPr lang="en-US" dirty="0"/>
              <a:t>A restore from production before deployment validates the process</a:t>
            </a:r>
          </a:p>
          <a:p>
            <a:r>
              <a:rPr lang="en-US" dirty="0"/>
              <a:t>This environment should have strict 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211674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856</Words>
  <Application>Microsoft Office PowerPoint</Application>
  <PresentationFormat>Widescreen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Database Release Management</vt:lpstr>
      <vt:lpstr>3.1 – What is Release Management?</vt:lpstr>
      <vt:lpstr>Release Management</vt:lpstr>
      <vt:lpstr>Fear Causes Fewer Releases</vt:lpstr>
      <vt:lpstr>PowerPoint Presentation</vt:lpstr>
      <vt:lpstr>PowerPoint Presentation</vt:lpstr>
      <vt:lpstr>3.2 – Releasing to production and non-production environments</vt:lpstr>
      <vt:lpstr>Releasing to Multiple Environments</vt:lpstr>
      <vt:lpstr>A Staging Environment</vt:lpstr>
      <vt:lpstr>PowerPoint Presentation</vt:lpstr>
      <vt:lpstr>Approval Gates</vt:lpstr>
      <vt:lpstr>3.3 – Validating Deployments</vt:lpstr>
      <vt:lpstr>Validating Deployments</vt:lpstr>
      <vt:lpstr>3.4 – Server Configuration</vt:lpstr>
      <vt:lpstr>Server Configuration</vt:lpstr>
      <vt:lpstr>3.5 – Database Drift</vt:lpstr>
      <vt:lpstr>Database Drift</vt:lpstr>
      <vt:lpstr>3.6 – Additional Testing</vt:lpstr>
      <vt:lpstr>Additional Testing</vt:lpstr>
      <vt:lpstr>Additional Testing</vt:lpstr>
      <vt:lpstr>Additional Testing</vt:lpstr>
      <vt:lpstr>4.7 – Rollbacks</vt:lpstr>
      <vt:lpstr>When Things Go Wrong</vt:lpstr>
      <vt:lpstr>Rolling Back Code Changes</vt:lpstr>
      <vt:lpstr>Rolling Back Table and Data Changes</vt:lpstr>
      <vt:lpstr>Rolling Back Security Changes</vt:lpstr>
      <vt:lpstr>Be Prepared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Release Management</dc:title>
  <dc:creator>Steve Jones</dc:creator>
  <cp:lastModifiedBy>Steve Jones</cp:lastModifiedBy>
  <cp:revision>19</cp:revision>
  <dcterms:created xsi:type="dcterms:W3CDTF">2017-03-02T21:25:15Z</dcterms:created>
  <dcterms:modified xsi:type="dcterms:W3CDTF">2017-03-18T19:45:21Z</dcterms:modified>
</cp:coreProperties>
</file>