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6" r:id="rId3"/>
    <p:sldId id="268" r:id="rId4"/>
    <p:sldId id="269" r:id="rId5"/>
    <p:sldId id="259" r:id="rId6"/>
    <p:sldId id="257" r:id="rId7"/>
    <p:sldId id="267" r:id="rId8"/>
    <p:sldId id="258" r:id="rId9"/>
    <p:sldId id="261" r:id="rId10"/>
    <p:sldId id="260" r:id="rId11"/>
    <p:sldId id="270" r:id="rId12"/>
    <p:sldId id="271" r:id="rId13"/>
    <p:sldId id="272" r:id="rId14"/>
    <p:sldId id="265" r:id="rId15"/>
    <p:sldId id="273" r:id="rId16"/>
    <p:sldId id="274" r:id="rId17"/>
    <p:sldId id="276" r:id="rId18"/>
    <p:sldId id="275" r:id="rId19"/>
    <p:sldId id="277" r:id="rId20"/>
    <p:sldId id="285" r:id="rId21"/>
    <p:sldId id="278" r:id="rId22"/>
    <p:sldId id="280" r:id="rId23"/>
    <p:sldId id="279" r:id="rId24"/>
    <p:sldId id="281" r:id="rId25"/>
    <p:sldId id="282" r:id="rId26"/>
    <p:sldId id="283" r:id="rId27"/>
    <p:sldId id="284" r:id="rId28"/>
    <p:sldId id="286" r:id="rId29"/>
    <p:sldId id="287" r:id="rId30"/>
    <p:sldId id="288"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1066" autoAdjust="0"/>
  </p:normalViewPr>
  <p:slideViewPr>
    <p:cSldViewPr snapToGrid="0">
      <p:cViewPr varScale="1">
        <p:scale>
          <a:sx n="34" d="100"/>
          <a:sy n="34" d="100"/>
        </p:scale>
        <p:origin x="1326" y="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92822-2C9D-4185-9041-FF2754FD057B}" type="datetimeFigureOut">
              <a:rPr lang="en-US" smtClean="0"/>
              <a:t>4/2/2017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D074E-609A-4698-9672-A1E23FEB6EEB}" type="slidenum">
              <a:rPr lang="en-US" smtClean="0"/>
              <a:t>‹#›</a:t>
            </a:fld>
            <a:endParaRPr lang="en-US"/>
          </a:p>
        </p:txBody>
      </p:sp>
    </p:spTree>
    <p:extLst>
      <p:ext uri="{BB962C8B-B14F-4D97-AF65-F5344CB8AC3E}">
        <p14:creationId xmlns:p14="http://schemas.microsoft.com/office/powerpoint/2010/main" val="2935385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4176032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need to maintain state for our data is a technical impediment to including a database in a DevOps process, there are many other issues that development teams encounter when they look to include a database in their development process.</a:t>
            </a:r>
          </a:p>
          <a:p>
            <a:endParaRPr lang="en-US" dirty="0"/>
          </a:p>
          <a:p>
            <a:r>
              <a:rPr lang="en-US" dirty="0"/>
              <a:t>One of the main issues is with the people in charge of the production databases. Often traditional DBAs that manage databases aren’t familiar with software development tools and techniques. Just like sysadmins often need coaching to understand how version control and scripted build or release servers work, so do DBAs.</a:t>
            </a:r>
          </a:p>
          <a:p>
            <a:endParaRPr lang="en-US" dirty="0"/>
          </a:p>
          <a:p>
            <a:r>
              <a:rPr lang="en-US" dirty="0"/>
              <a:t>However, it’s not just a lack of understanding of the tooling, but also a fundamental tension between the goals of developers and the goals of a database administrator. Just as sysadmins are more concerned with security, stability, and performance of the production systems than the features in an application, DBAs have similar concerns. The DBA may, in fact, be even more concerned about rapid change as the database is a single source for data, with some changes not easily rolled back. Unlike web servers and application servers, having to remove changes from or restore a database is extremely disruptive.</a:t>
            </a:r>
          </a:p>
          <a:p>
            <a:endParaRPr lang="en-US" dirty="0"/>
          </a:p>
          <a:p>
            <a:r>
              <a:rPr lang="en-US" dirty="0"/>
              <a:t>## Challenges with Managing Data</a:t>
            </a:r>
          </a:p>
          <a:p>
            <a:r>
              <a:rPr lang="en-US" dirty="0"/>
              <a:t>Another issue that teams often face is the fact that some of the data in a database is really a part of the development system, and needs to be migrated along with code changes. For example, there will be lookup or reference data (also called static data), that should be synchronized across all environments from development to production. This may be information from official sources, like lists of cities and postal codes, or this might be application specific, such as status values or gender options.</a:t>
            </a:r>
          </a:p>
          <a:p>
            <a:endParaRPr lang="en-US" dirty="0"/>
          </a:p>
          <a:p>
            <a:r>
              <a:rPr lang="en-US" dirty="0"/>
              <a:t>This isn’t technically too hard to manage, but it is a challenge that companies need to address. The administration of determining the official source of data and ensuring that correct sets are distributed to each database in all environments can be an issue.</a:t>
            </a:r>
          </a:p>
          <a:p>
            <a:endParaRPr lang="en-US" dirty="0"/>
          </a:p>
          <a:p>
            <a:r>
              <a:rPr lang="en-US" dirty="0"/>
              <a:t>The last issue is perhaps one of the most problematic. When there are issues with databases, often performance related, DBAs or sysadmins might make changes to code on the production server. Sometimes these are index changes, but perhaps stored procedures or views need to be changed with hints or other code tweaks to help them perform better. The need to expediently correct issues is often the driver for causing this “drift” from the last official release of database code.</a:t>
            </a:r>
          </a:p>
          <a:p>
            <a:r>
              <a:rPr lang="en-US" dirty="0"/>
              <a:t>Often these changes aren’t fed back to the development system, which means that future development code might not deploy correctly </a:t>
            </a:r>
          </a:p>
          <a:p>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18</a:t>
            </a:fld>
            <a:endParaRPr lang="en-US"/>
          </a:p>
        </p:txBody>
      </p:sp>
    </p:spTree>
    <p:extLst>
      <p:ext uri="{BB962C8B-B14F-4D97-AF65-F5344CB8AC3E}">
        <p14:creationId xmlns:p14="http://schemas.microsoft.com/office/powerpoint/2010/main" val="510683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philosophically different ways of dealing with database development. These are state based database development and migrations based database development. Each of these work well and can be used for most of your database development. Each also has flaws or limitations that you may need to work around. </a:t>
            </a:r>
          </a:p>
          <a:p>
            <a:endParaRPr lang="en-US" dirty="0"/>
          </a:p>
          <a:p>
            <a:r>
              <a:rPr lang="en-US" dirty="0"/>
              <a:t>In the next two sections, we’ll look at how each of these two development models works, along with the advantages and disadvantages that you may face when using either of them.</a:t>
            </a:r>
          </a:p>
          <a:p>
            <a:endParaRPr lang="en-US" dirty="0"/>
          </a:p>
          <a:p>
            <a:r>
              <a:rPr lang="en-US" dirty="0"/>
              <a:t>Note that we will explore the issues of development related to relational databases that typically allow various types of code inside of the platform. Various other types of databases, such as document databases, graph databases, etc., are not discussed in this course.</a:t>
            </a:r>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20</a:t>
            </a:fld>
            <a:endParaRPr lang="en-US"/>
          </a:p>
        </p:txBody>
      </p:sp>
    </p:spTree>
    <p:extLst>
      <p:ext uri="{BB962C8B-B14F-4D97-AF65-F5344CB8AC3E}">
        <p14:creationId xmlns:p14="http://schemas.microsoft.com/office/powerpoint/2010/main" val="1556110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of database code exists in a state at any point in time, just like any application code. However, unlike application code that can be completely removed and rebuilt, parts of a database must be transitioned from one state to the next. This is true of tables, but potentially other objects in relational database systems.</a:t>
            </a:r>
          </a:p>
          <a:p>
            <a:endParaRPr lang="en-US" dirty="0"/>
          </a:p>
          <a:p>
            <a:r>
              <a:rPr lang="en-US" dirty="0"/>
              <a:t>As a result, we cannot just compile the new version of code in the database. Instead, we need to provide transitional code that will change the state of the code. </a:t>
            </a:r>
          </a:p>
          <a:p>
            <a:endParaRPr lang="en-US" dirty="0"/>
          </a:p>
          <a:p>
            <a:r>
              <a:rPr lang="en-US" dirty="0"/>
              <a:t>In a state based development system, we use some sort of comparison method to examine the current state of a database (or code in a version control system) and compare that to another version of the database (or version control), and generate the SQL code required to  migrate objects from one version to the next.</a:t>
            </a:r>
          </a:p>
          <a:p>
            <a:endParaRPr lang="en-US" dirty="0"/>
          </a:p>
          <a:p>
            <a:r>
              <a:rPr lang="en-US" dirty="0"/>
              <a:t>The typical flow for this is to make changes in development and then perform a comparison with the version of the database in a downstream environment, such as production, and then generate a script to transform the downstream environment to look like development. In essence, we generate a script to “deploy” our code. Let’s look at an example.</a:t>
            </a:r>
          </a:p>
          <a:p>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21</a:t>
            </a:fld>
            <a:endParaRPr lang="en-US"/>
          </a:p>
        </p:txBody>
      </p:sp>
    </p:spTree>
    <p:extLst>
      <p:ext uri="{BB962C8B-B14F-4D97-AF65-F5344CB8AC3E}">
        <p14:creationId xmlns:p14="http://schemas.microsoft.com/office/powerpoint/2010/main" val="1519089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good things with using state. One is that developers can make changes, undo them, make new changes, and never worry about tracking those changes. When the developer feels that development is complete, they can run a comparison tool and determine what changes need to be sent to the downstream database. This simplifies database development as it occurs.</a:t>
            </a:r>
          </a:p>
          <a:p>
            <a:endParaRPr lang="en-US" dirty="0"/>
          </a:p>
          <a:p>
            <a:r>
              <a:rPr lang="en-US" dirty="0"/>
              <a:t>The other advantage is that any changes which are made in development and then discarded are never transferred to downstream environments. Since the deployment of changes can take time, and sometimes significant time, this speeds up the deployment of database changes. I have worked with some schema changes that take minutes or even hours to complete on large tables. Avoiding making a change and then undoing the actions can be very important in today’s world where downtime must often be avoided.</a:t>
            </a:r>
          </a:p>
          <a:p>
            <a:endParaRPr lang="en-US" dirty="0"/>
          </a:p>
          <a:p>
            <a:r>
              <a:rPr lang="en-US" dirty="0"/>
              <a:t>However, even meta data changes to objects like views and stored procedures can be problematic if there are multiple changes made over and over to the same object.</a:t>
            </a:r>
          </a:p>
          <a:p>
            <a:endParaRPr lang="en-US" dirty="0"/>
          </a:p>
          <a:p>
            <a:r>
              <a:rPr lang="en-US" dirty="0"/>
              <a:t>This might seem to indicate that state changes are preferred, but that’s not always the case. Let’s look at a couple of potential database enhancements. Suppose we decide to rename a table. Let’s change the name of the table “Status” to “</a:t>
            </a:r>
            <a:r>
              <a:rPr lang="en-US" dirty="0" err="1"/>
              <a:t>StatusLookup</a:t>
            </a:r>
            <a:r>
              <a:rPr lang="en-US" dirty="0"/>
              <a:t>”. This is a more descriptive name and a common type of refactoring we might do in a C# method, but one that can be problematic for databases.</a:t>
            </a:r>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22</a:t>
            </a:fld>
            <a:endParaRPr lang="en-US"/>
          </a:p>
        </p:txBody>
      </p:sp>
    </p:spTree>
    <p:extLst>
      <p:ext uri="{BB962C8B-B14F-4D97-AF65-F5344CB8AC3E}">
        <p14:creationId xmlns:p14="http://schemas.microsoft.com/office/powerpoint/2010/main" val="213444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process and tools we use to do this, we could get different results. If run a state comparison, we would typically see the view from the SSDT comparison.</a:t>
            </a:r>
          </a:p>
          <a:p>
            <a:endParaRPr lang="en-US" dirty="0"/>
          </a:p>
          <a:p>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23</a:t>
            </a:fld>
            <a:endParaRPr lang="en-US"/>
          </a:p>
        </p:txBody>
      </p:sp>
    </p:spTree>
    <p:extLst>
      <p:ext uri="{BB962C8B-B14F-4D97-AF65-F5344CB8AC3E}">
        <p14:creationId xmlns:p14="http://schemas.microsoft.com/office/powerpoint/2010/main" val="2144698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(slide)</a:t>
            </a:r>
          </a:p>
          <a:p>
            <a:endParaRPr lang="en-US" dirty="0"/>
          </a:p>
          <a:p>
            <a:r>
              <a:rPr lang="en-US" dirty="0"/>
              <a:t>As you can see, the comparison detects this rename as a drop of one table and an add of another. The script to perform this action would look like this:</a:t>
            </a:r>
          </a:p>
          <a:p>
            <a:endParaRPr lang="en-US" dirty="0"/>
          </a:p>
          <a:p>
            <a:r>
              <a:rPr lang="en-US" dirty="0"/>
              <a:t>This is not what we’d like to have happen if there is any data in the original table. Instead, what we would prefer is that the same rename operation that the developer executed is what is placed in the script. In order to do this in a state based database deployment, we would have to edit this script and include custom code that executes the </a:t>
            </a:r>
            <a:r>
              <a:rPr lang="en-US" dirty="0" err="1"/>
              <a:t>sp_rename</a:t>
            </a:r>
            <a:r>
              <a:rPr lang="en-US" dirty="0"/>
              <a:t> function.</a:t>
            </a:r>
          </a:p>
          <a:p>
            <a:endParaRPr lang="en-US" dirty="0"/>
          </a:p>
          <a:p>
            <a:r>
              <a:rPr lang="en-US" dirty="0"/>
              <a:t>One note, SSDT and </a:t>
            </a:r>
            <a:r>
              <a:rPr lang="en-US" dirty="0" err="1"/>
              <a:t>Redgate's</a:t>
            </a:r>
            <a:r>
              <a:rPr lang="en-US" dirty="0"/>
              <a:t> SQL Compare typically detect these rename operations. However, if developers or other tools are used, we could run into this situation.</a:t>
            </a:r>
          </a:p>
          <a:p>
            <a:endParaRPr lang="en-US" dirty="0"/>
          </a:p>
          <a:p>
            <a:r>
              <a:rPr lang="en-US" dirty="0"/>
              <a:t>A similar issue occurs with other database operations such as a column split. If we create new columns, we must also include DML code, Data manipulation code, that performs the data movement. This isn’t something a state based comparison tool will generate for us. In fact, there are a whole domain of problems that state based comparison tools cannot handle since there is no way to automatically determine how the objects actually changed. </a:t>
            </a:r>
          </a:p>
          <a:p>
            <a:endParaRPr lang="en-US" dirty="0"/>
          </a:p>
          <a:p>
            <a:r>
              <a:rPr lang="en-US" dirty="0"/>
              <a:t>Since we must maintain state for our table objects, this means custom coding must be written, tracked, and injected into the deployment process. This is a manual process that invites mistakes, something we seek to avoid in a DevOps process.</a:t>
            </a:r>
          </a:p>
          <a:p>
            <a:endParaRPr lang="en-US" dirty="0"/>
          </a:p>
          <a:p>
            <a:r>
              <a:rPr lang="en-US" dirty="0"/>
              <a:t>This does not mean that we cannot use a state based approach, but we must be aware of the places where state based comparisons require additional work. Fortunately, there are some products and solutions that provide the ability to inject additional code that allows certain operations to proceed. For example, </a:t>
            </a:r>
            <a:r>
              <a:rPr lang="en-US" dirty="0" err="1"/>
              <a:t>Redgate’s</a:t>
            </a:r>
            <a:r>
              <a:rPr lang="en-US" dirty="0"/>
              <a:t> SQL Source Control allows a developer to specify exactly how to handle code </a:t>
            </a:r>
          </a:p>
          <a:p>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24</a:t>
            </a:fld>
            <a:endParaRPr lang="en-US"/>
          </a:p>
        </p:txBody>
      </p:sp>
    </p:spTree>
    <p:extLst>
      <p:ext uri="{BB962C8B-B14F-4D97-AF65-F5344CB8AC3E}">
        <p14:creationId xmlns:p14="http://schemas.microsoft.com/office/powerpoint/2010/main" val="2800594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based comparison tools have not existed for that many years, and aren’t available for all relational platforms. Prior to state based tools, many developers use a migration based development approach as a way to implement a more cohesive, reliable framework for managing their database changes.</a:t>
            </a:r>
          </a:p>
          <a:p>
            <a:endParaRPr lang="en-US" dirty="0"/>
          </a:p>
          <a:p>
            <a:r>
              <a:rPr lang="en-US" dirty="0"/>
              <a:t>A migration based development approach requires that as developers make changes to their databases, they track each change (or set of changes) in a script. These scripts are then executed, or replayed against the downstream databases in the same order they were executed against the development systems. In this way, we can ensure that we don’t miss any of the changes made in the development environment, and we can easily move any database from one version to the next by applying the </a:t>
            </a:r>
            <a:r>
              <a:rPr lang="en-US" dirty="0" err="1"/>
              <a:t>corret</a:t>
            </a:r>
            <a:r>
              <a:rPr lang="en-US" dirty="0"/>
              <a:t> number of migration scripts.</a:t>
            </a:r>
          </a:p>
          <a:p>
            <a:endParaRPr lang="en-US" dirty="0"/>
          </a:p>
          <a:p>
            <a:r>
              <a:rPr lang="en-US" dirty="0"/>
              <a:t>Of course, this doesn’t necessarily reduce the complexity of database development. Tracking all the code from development still means that we need a couple of items to be in place. First, we need a way to determine in what order to execute scripts. Typically, we do so in fashion based on script name. This can be numerical or alphabetical, but we need some way to determine the ordering of our code. After all, we can’t build indexes before we’ve built the table, so executing code in order becomes important.</a:t>
            </a:r>
          </a:p>
          <a:p>
            <a:endParaRPr lang="en-US" dirty="0"/>
          </a:p>
          <a:p>
            <a:r>
              <a:rPr lang="en-US" dirty="0"/>
              <a:t>The second thing we need to know is which scripts have been executed. This becomes important when we look to integrate code from multiple developers, potentially to multiple databases, across time. Knowing that a script has been run means we never run it again against that database.</a:t>
            </a:r>
          </a:p>
          <a:p>
            <a:endParaRPr lang="en-US" dirty="0"/>
          </a:p>
          <a:p>
            <a:r>
              <a:rPr lang="en-US" dirty="0"/>
              <a:t>A number of projects and tools have sought to make this easier for the database developer. In Visual Studio 2017 Enterprise, one of these is included. The </a:t>
            </a:r>
            <a:r>
              <a:rPr lang="en-US" dirty="0" err="1"/>
              <a:t>Readyroll</a:t>
            </a:r>
            <a:r>
              <a:rPr lang="en-US" dirty="0"/>
              <a:t> Core edition, from Redgate Software, is a part of the Data Storage and Processing workload. </a:t>
            </a:r>
            <a:r>
              <a:rPr lang="en-US" dirty="0" err="1"/>
              <a:t>Readyroll</a:t>
            </a:r>
            <a:r>
              <a:rPr lang="en-US" dirty="0"/>
              <a:t> is designed to track all the scripts written with a development database and then execute them in the proper order against downstream databases later. The scripts are also tracked inside of each database, ensuring they are not executed multiple times.</a:t>
            </a:r>
          </a:p>
          <a:p>
            <a:endParaRPr lang="en-US" dirty="0"/>
          </a:p>
          <a:p>
            <a:r>
              <a:rPr lang="en-US" dirty="0"/>
              <a:t>Let’s see how this works in practice. </a:t>
            </a:r>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25</a:t>
            </a:fld>
            <a:endParaRPr lang="en-US"/>
          </a:p>
        </p:txBody>
      </p:sp>
    </p:spTree>
    <p:extLst>
      <p:ext uri="{BB962C8B-B14F-4D97-AF65-F5344CB8AC3E}">
        <p14:creationId xmlns:p14="http://schemas.microsoft.com/office/powerpoint/2010/main" val="297307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#Better Collaboration</a:t>
            </a:r>
          </a:p>
          <a:p>
            <a:r>
              <a:rPr lang="en-US" dirty="0"/>
              <a:t>Historically there has been more tension between production database staff and database development staff than between other developers and sysadmins. Perhaps this is because the database must maintain state and contains the most critical data of an organization. Perhaps this is because most sysadmins don’t deal with systems that must maintain state across deployments. No matter why, DBAs have often been seen as an impediment to developers getting their features and changes deployed to users.</a:t>
            </a:r>
          </a:p>
          <a:p>
            <a:endParaRPr lang="en-US" dirty="0"/>
          </a:p>
          <a:p>
            <a:r>
              <a:rPr lang="en-US" dirty="0"/>
              <a:t>DevOps seeks to build more collaboration between everyone involved in building software. In order for both the production DBAs and developers to work together, each must learn to understand the needs of the other and modify the way they work.</a:t>
            </a:r>
          </a:p>
          <a:p>
            <a:endParaRPr lang="en-US" dirty="0"/>
          </a:p>
          <a:p>
            <a:r>
              <a:rPr lang="en-US" dirty="0"/>
              <a:t>This is a challenge in many organizations, and requires someone to step up and show empathy and understanding to the other side. My view is that the developers should start the process, since the DBAs (or other production sysadmin) is often concerned about changes that might cause irreversible damage to the database. If this happens, the DBA may need to restore the database, causing lots of downtime and upsetting many people in the organization.</a:t>
            </a:r>
          </a:p>
          <a:p>
            <a:endParaRPr lang="en-US" dirty="0"/>
          </a:p>
          <a:p>
            <a:r>
              <a:rPr lang="en-US" dirty="0"/>
              <a:t>A developer, however, can express their understanding of the challenges faced by the DBA by working together to limit the impact of changes, or understand the best way to make these changes.</a:t>
            </a:r>
          </a:p>
          <a:p>
            <a:endParaRPr lang="en-US" dirty="0"/>
          </a:p>
          <a:p>
            <a:r>
              <a:rPr lang="en-US" dirty="0"/>
              <a:t>Conversely, the developer needs to get work done, so the DBA should ensure that they are open to being more flexible when the changes aren't risky, such as stored procedure changes. DBAs can also work with developers to discuss how to make changes in a way that won't cause issues or how rollbacks should be structured.</a:t>
            </a:r>
          </a:p>
          <a:p>
            <a:endParaRPr lang="en-US" dirty="0"/>
          </a:p>
          <a:p>
            <a:r>
              <a:rPr lang="en-US" dirty="0"/>
              <a:t>DBAs can also be sure that they feedback any production drift changes, such as indexes, security changes, etc. to the developers to prevent future issues.</a:t>
            </a:r>
          </a:p>
          <a:p>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28</a:t>
            </a:fld>
            <a:endParaRPr lang="en-US"/>
          </a:p>
        </p:txBody>
      </p:sp>
    </p:spTree>
    <p:extLst>
      <p:ext uri="{BB962C8B-B14F-4D97-AF65-F5344CB8AC3E}">
        <p14:creationId xmlns:p14="http://schemas.microsoft.com/office/powerpoint/2010/main" val="2566058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Setup</a:t>
            </a:r>
          </a:p>
          <a:p>
            <a:r>
              <a:rPr lang="en-US" dirty="0"/>
              <a:t>In order to follow along and perform some of these labs, this section will explain how to setup your database environment to allow you to proceed with future labs.</a:t>
            </a:r>
          </a:p>
          <a:p>
            <a:endParaRPr lang="en-US" dirty="0"/>
          </a:p>
          <a:p>
            <a:r>
              <a:rPr lang="en-US" dirty="0"/>
              <a:t>We will be using the </a:t>
            </a:r>
            <a:r>
              <a:rPr lang="en-US" dirty="0" err="1"/>
              <a:t>PartsUnlimited</a:t>
            </a:r>
            <a:r>
              <a:rPr lang="en-US" dirty="0"/>
              <a:t> database, which is created as a part of deploying the </a:t>
            </a:r>
            <a:r>
              <a:rPr lang="en-US" dirty="0" err="1"/>
              <a:t>PartsUnlimited</a:t>
            </a:r>
            <a:r>
              <a:rPr lang="en-US" dirty="0"/>
              <a:t> demo application to an Azure web application and Azure SQL Database. You can read about the process here, but in order to keep this simple and scoped to the database only, I have extracted the database as a .</a:t>
            </a:r>
            <a:r>
              <a:rPr lang="en-US" dirty="0" err="1"/>
              <a:t>bacpac</a:t>
            </a:r>
            <a:r>
              <a:rPr lang="en-US" dirty="0"/>
              <a:t> file you can use. </a:t>
            </a:r>
          </a:p>
          <a:p>
            <a:endParaRPr lang="en-US" dirty="0"/>
          </a:p>
          <a:p>
            <a:r>
              <a:rPr lang="en-US" dirty="0"/>
              <a:t>## Requirements</a:t>
            </a:r>
          </a:p>
          <a:p>
            <a:endParaRPr lang="en-US" dirty="0"/>
          </a:p>
          <a:p>
            <a:r>
              <a:rPr lang="en-US" dirty="0"/>
              <a:t>In order to complete the labs yourself, you will need the following:</a:t>
            </a:r>
          </a:p>
          <a:p>
            <a:r>
              <a:rPr lang="en-US" dirty="0"/>
              <a:t>* Visualstudio.com account – You can sign up for a free one at https://www.visualstudio.com/</a:t>
            </a:r>
          </a:p>
          <a:p>
            <a:r>
              <a:rPr lang="en-US" dirty="0"/>
              <a:t>* Windows host computer with SQL Server 2016 installed and administrative privileges</a:t>
            </a:r>
          </a:p>
          <a:p>
            <a:r>
              <a:rPr lang="en-US" dirty="0"/>
              <a:t>* Visual Studio Enterprise 2017 installed – The evaluation edition works, and you can download this from: [https://www.visualstudio.com/vs/whatsnew/](https://www.visualstudio.com/vs/whatsnew/) </a:t>
            </a:r>
          </a:p>
          <a:p>
            <a:r>
              <a:rPr lang="en-US" dirty="0"/>
              <a:t>* SQL Server Management Studio 16.x – A free download from [https://docs.microsoft.com/en-us/sql/ssms/download-sql-server-management-studio-ssms](https://docs.microsoft.com/en-us/sql/ssms/) </a:t>
            </a:r>
          </a:p>
          <a:p>
            <a:r>
              <a:rPr lang="en-US" dirty="0"/>
              <a:t>* The </a:t>
            </a:r>
            <a:r>
              <a:rPr lang="en-US" dirty="0" err="1"/>
              <a:t>tSQLt</a:t>
            </a:r>
            <a:r>
              <a:rPr lang="en-US" dirty="0"/>
              <a:t> testing framework, a free download from: [http://tsqlt.org/](http://tsqlt.org/)</a:t>
            </a:r>
          </a:p>
          <a:p>
            <a:r>
              <a:rPr lang="en-US" dirty="0"/>
              <a:t>* The </a:t>
            </a:r>
            <a:r>
              <a:rPr lang="en-US" dirty="0" err="1"/>
              <a:t>tSQLt</a:t>
            </a:r>
            <a:r>
              <a:rPr lang="en-US" dirty="0"/>
              <a:t> Test Adapter - a plugin for Visual Studio: [https://github.com/GoEddie/tSQLt-TestAdapter/releases](https://github.com/GoEddie/tSQLt-TestAdapter/releases) </a:t>
            </a:r>
          </a:p>
          <a:p>
            <a:endParaRPr lang="en-US" dirty="0"/>
          </a:p>
          <a:p>
            <a:r>
              <a:rPr lang="en-US" dirty="0"/>
              <a:t>In addition, if you wish to deploy your database changes to an Azure SQL Database, you will need to have an Azure subscription to create the databases.</a:t>
            </a:r>
          </a:p>
          <a:p>
            <a:endParaRPr lang="en-US" dirty="0"/>
          </a:p>
          <a:p>
            <a:r>
              <a:rPr lang="en-US" dirty="0"/>
              <a:t>## Creating the Development Database</a:t>
            </a:r>
          </a:p>
          <a:p>
            <a:r>
              <a:rPr lang="en-US" dirty="0"/>
              <a:t>We will create a development database from the .</a:t>
            </a:r>
            <a:r>
              <a:rPr lang="en-US" dirty="0" err="1"/>
              <a:t>bappac</a:t>
            </a:r>
            <a:r>
              <a:rPr lang="en-US" dirty="0"/>
              <a:t> that will be used to perform all our development. We will also create two additional databases that we will deploy our database changes to. These will be blank databases, and can be created locally or in the Azure cloud. The labs will use the Azure cloud for the demonstrations.</a:t>
            </a:r>
          </a:p>
          <a:p>
            <a:endParaRPr lang="en-US" dirty="0"/>
          </a:p>
          <a:p>
            <a:r>
              <a:rPr lang="en-US" dirty="0"/>
              <a:t>Importing a .</a:t>
            </a:r>
            <a:r>
              <a:rPr lang="en-US" dirty="0" err="1"/>
              <a:t>bappac</a:t>
            </a:r>
            <a:r>
              <a:rPr lang="en-US" dirty="0"/>
              <a:t> is fairly simple, and here are the instructions for doing so:</a:t>
            </a:r>
          </a:p>
          <a:p>
            <a:r>
              <a:rPr lang="en-US" dirty="0"/>
              <a:t>1. Right click the Databases folder in Management Studio.</a:t>
            </a:r>
          </a:p>
          <a:p>
            <a:r>
              <a:rPr lang="en-US" dirty="0"/>
              <a:t>2. Choose Import Data-tier Application</a:t>
            </a:r>
          </a:p>
          <a:p>
            <a:r>
              <a:rPr lang="en-US" dirty="0"/>
              <a:t>3. Skip the first page of the wizard by clicking Next.</a:t>
            </a:r>
          </a:p>
          <a:p>
            <a:r>
              <a:rPr lang="en-US" dirty="0"/>
              <a:t>4. Choose Import from local disk and browse to the location of the </a:t>
            </a:r>
            <a:r>
              <a:rPr lang="en-US" dirty="0" err="1"/>
              <a:t>bacpac</a:t>
            </a:r>
            <a:r>
              <a:rPr lang="en-US" dirty="0"/>
              <a:t> </a:t>
            </a:r>
            <a:r>
              <a:rPr lang="en-US" dirty="0" err="1"/>
              <a:t>fle</a:t>
            </a:r>
            <a:r>
              <a:rPr lang="en-US" dirty="0"/>
              <a:t>.</a:t>
            </a:r>
          </a:p>
          <a:p>
            <a:r>
              <a:rPr lang="en-US" dirty="0"/>
              <a:t>5. Click Next to go to the Database Settings page. Here you can adjust the name and paths for the database, if necessary.</a:t>
            </a:r>
          </a:p>
          <a:p>
            <a:r>
              <a:rPr lang="en-US" dirty="0"/>
              <a:t>6. Click Next when finished.</a:t>
            </a:r>
          </a:p>
          <a:p>
            <a:r>
              <a:rPr lang="en-US" dirty="0"/>
              <a:t>7. Review the summary and click Finish if everything looks fine for your system.</a:t>
            </a:r>
          </a:p>
          <a:p>
            <a:r>
              <a:rPr lang="en-US" dirty="0"/>
              <a:t>8. The database should be imported with all green check marks. If so, click Close. If not, post your errors in the discussion for this course.</a:t>
            </a:r>
          </a:p>
          <a:p>
            <a:r>
              <a:rPr lang="en-US" dirty="0"/>
              <a:t>9. Verify there is a database with the name you entered in step 5 in your SQL Server Databases folder.</a:t>
            </a:r>
          </a:p>
          <a:p>
            <a:endParaRPr lang="en-US" dirty="0"/>
          </a:p>
          <a:p>
            <a:r>
              <a:rPr lang="en-US" dirty="0"/>
              <a:t>Once the database is imported, you have a development database. For the labs, I will use the </a:t>
            </a:r>
            <a:r>
              <a:rPr lang="en-US" dirty="0" err="1"/>
              <a:t>PartsUnlimited_Dev</a:t>
            </a:r>
            <a:r>
              <a:rPr lang="en-US" dirty="0"/>
              <a:t> name to delineate that this is the development database.</a:t>
            </a:r>
          </a:p>
          <a:p>
            <a:endParaRPr lang="en-US" dirty="0"/>
          </a:p>
          <a:p>
            <a:r>
              <a:rPr lang="en-US" dirty="0"/>
              <a:t>## Create the database project</a:t>
            </a:r>
          </a:p>
          <a:p>
            <a:r>
              <a:rPr lang="en-US" dirty="0"/>
              <a:t>To create the initial database project, we will follow the instructions from this MSDN article: [How to: Create a New Database Project]("https://msdn.microsoft.com/</a:t>
            </a:r>
            <a:r>
              <a:rPr lang="en-US" dirty="0" err="1"/>
              <a:t>en</a:t>
            </a:r>
            <a:r>
              <a:rPr lang="en-US" dirty="0"/>
              <a:t>-us/library/hh272677(v=vs.103).</a:t>
            </a:r>
            <a:r>
              <a:rPr lang="en-US" dirty="0" err="1"/>
              <a:t>aspx</a:t>
            </a:r>
            <a:r>
              <a:rPr lang="en-US" dirty="0"/>
              <a:t>")</a:t>
            </a:r>
          </a:p>
          <a:p>
            <a:r>
              <a:rPr lang="en-US" dirty="0"/>
              <a:t>Once you have imported the database project, be sure that the project builds.</a:t>
            </a:r>
          </a:p>
          <a:p>
            <a:endParaRPr lang="en-US" dirty="0"/>
          </a:p>
          <a:p>
            <a:endParaRPr lang="en-US" dirty="0"/>
          </a:p>
          <a:p>
            <a:r>
              <a:rPr lang="en-US" dirty="0"/>
              <a:t>## Create Downstream Databases</a:t>
            </a:r>
          </a:p>
          <a:p>
            <a:r>
              <a:rPr lang="en-US" dirty="0"/>
              <a:t>We could include programmatic instructions for creating the test and production databases, but this typically isn’t something done in a database development process. Since it’s a one time operation, it’s easier to create the database and have it ready for deployment. This also allows us to be sure security is different and more stringent in downstream environments.</a:t>
            </a:r>
          </a:p>
          <a:p>
            <a:endParaRPr lang="en-US" dirty="0"/>
          </a:p>
          <a:p>
            <a:r>
              <a:rPr lang="en-US" dirty="0"/>
              <a:t>In the labs, we will show these databases as Azure SQL Databases, with the names of </a:t>
            </a:r>
            <a:r>
              <a:rPr lang="en-US" dirty="0" err="1"/>
              <a:t>PartsUnlimited_QA</a:t>
            </a:r>
            <a:r>
              <a:rPr lang="en-US" dirty="0"/>
              <a:t> and </a:t>
            </a:r>
            <a:r>
              <a:rPr lang="en-US" dirty="0" err="1"/>
              <a:t>PartsUnlimited</a:t>
            </a:r>
            <a:r>
              <a:rPr lang="en-US" dirty="0"/>
              <a:t>, for testing and production, respectively. If you choose to create these on your local SQL Server installation, you will need to adjust the paths and security accordingly.</a:t>
            </a:r>
          </a:p>
          <a:p>
            <a:endParaRPr lang="en-US" dirty="0"/>
          </a:p>
          <a:p>
            <a:r>
              <a:rPr lang="en-US" dirty="0"/>
              <a:t>To create these databases in Azure, follow the instructions in this article ([Create, connect to, and query your first Azure SQL databases in the Azure portal and using SSMS]("https://docs.microsoft.com/</a:t>
            </a:r>
            <a:r>
              <a:rPr lang="en-US" dirty="0" err="1"/>
              <a:t>en</a:t>
            </a:r>
            <a:r>
              <a:rPr lang="en-US" dirty="0"/>
              <a:t>-us/azure/</a:t>
            </a:r>
            <a:r>
              <a:rPr lang="en-US" dirty="0" err="1"/>
              <a:t>sql</a:t>
            </a:r>
            <a:r>
              <a:rPr lang="en-US" dirty="0"/>
              <a:t>-database/</a:t>
            </a:r>
            <a:r>
              <a:rPr lang="en-US" dirty="0" err="1"/>
              <a:t>sql</a:t>
            </a:r>
            <a:r>
              <a:rPr lang="en-US" dirty="0"/>
              <a:t>-database-get-started")), repeating them twice, once for each database name. You can create both on the same logical server, and in the same resource group. </a:t>
            </a:r>
          </a:p>
          <a:p>
            <a:endParaRPr lang="en-US" dirty="0"/>
          </a:p>
          <a:p>
            <a:r>
              <a:rPr lang="en-US" dirty="0"/>
              <a:t>##Setup VisualStudio.com</a:t>
            </a:r>
          </a:p>
          <a:p>
            <a:r>
              <a:rPr lang="en-US" dirty="0"/>
              <a:t>The last part of the lab setup is to ensure you have a VisualStudio.com account and a local agent. We use a local agent as the setup is easier than a hosted agent for deployment.</a:t>
            </a:r>
          </a:p>
          <a:p>
            <a:r>
              <a:rPr lang="en-US" dirty="0"/>
              <a:t>Signing up for VisualStudio.com is easy. Once you have a verified account, you can go to the account overview (https://youraccount.visualstudio.com/_admin) and then select the “Agent Pools” item. Under this set of options, you should see a default and a hosted pool. We are interested in the “Download Agent” button. This downloads a .zip file of all the items you need to run a local agent. The Configureagent.cmd file will let you build an agent profile for your system. While you can run the agent as a service, I run it interactively so that I can control when it’s running and see all of the agent output.</a:t>
            </a:r>
          </a:p>
          <a:p>
            <a:r>
              <a:rPr lang="en-US" dirty="0"/>
              <a:t>Once configured, runagent.cmd is used to start the agent. I have a walkthrough of this on my blog at: https://voiceofthedba.com/2016/07/18/building-locally-from-vsts/ </a:t>
            </a:r>
          </a:p>
          <a:p>
            <a:endParaRPr lang="en-US" dirty="0"/>
          </a:p>
          <a:p>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30</a:t>
            </a:fld>
            <a:endParaRPr lang="en-US"/>
          </a:p>
        </p:txBody>
      </p:sp>
    </p:spTree>
    <p:extLst>
      <p:ext uri="{BB962C8B-B14F-4D97-AF65-F5344CB8AC3E}">
        <p14:creationId xmlns:p14="http://schemas.microsoft.com/office/powerpoint/2010/main" val="2434453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DevOps is a term that has come to mean different things to different people. There are many descriptions of what DevOps encompasses, and how to implement a DevOps team or process inside of a company. However, I like the short description from Donovan Brown of Microsoft. On the screen we can see his quote that say "DevOps is the union of people, process, and products to enable continuous delivery of value to our end users."</a:t>
            </a:r>
          </a:p>
          <a:p>
            <a:endParaRPr lang="en-US" dirty="0"/>
          </a:p>
          <a:p>
            <a:r>
              <a:rPr lang="en-US" dirty="0"/>
              <a:t>I really like that definition as it shows that the ultimate goal of a DevOps process is to ensure we deliver value to our users. That's what we want to accomplish, providing something the users of our software, our application, find useful and valuable. Everything is based on delivering results.</a:t>
            </a:r>
          </a:p>
          <a:p>
            <a:endParaRPr lang="en-US" dirty="0"/>
          </a:p>
          <a:p>
            <a:r>
              <a:rPr lang="en-US" dirty="0"/>
              <a:t>How we do that isn't important, nor is there any one way to do accomplish our goals. We need to use our people working inside of some process, and with some products or tools. But we need to put those things together and ensure that everything works together to produce something valuable.</a:t>
            </a:r>
          </a:p>
          <a:p>
            <a:endParaRPr lang="en-US" dirty="0"/>
          </a:p>
          <a:p>
            <a:r>
              <a:rPr lang="en-US" dirty="0"/>
              <a:t>That's the goal of DevOps, and ultimately it involves as much a change in people and process as it does using some sort of tool or product. In fact, the people and process change is going to be more important, and certainly going to take longer than implementing any tool.</a:t>
            </a:r>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8</a:t>
            </a:fld>
            <a:endParaRPr lang="en-US"/>
          </a:p>
        </p:txBody>
      </p:sp>
    </p:spTree>
    <p:extLst>
      <p:ext uri="{BB962C8B-B14F-4D97-AF65-F5344CB8AC3E}">
        <p14:creationId xmlns:p14="http://schemas.microsoft.com/office/powerpoint/2010/main" val="2062705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another part of that post that I want to also quote. It says:</a:t>
            </a:r>
          </a:p>
          <a:p>
            <a:r>
              <a:rPr lang="en-US" dirty="0"/>
              <a:t>"It is very important to realize that DevOps is not a product.  You cannot buy DevOps and install it.  DevOps is not just automation or infrastructure as code.  DevOps is people following a process enabled by products to deliver value to our end users."</a:t>
            </a:r>
          </a:p>
          <a:p>
            <a:endParaRPr lang="en-US" dirty="0"/>
          </a:p>
          <a:p>
            <a:r>
              <a:rPr lang="en-US" dirty="0"/>
              <a:t>The important thing to understand as we go through the rest of this course is that the goal of each part of this definition is important. While I will show some products and tooling, from both Microsoft and other companies, these products are just one way to accomplish the goal. Whether this is using </a:t>
            </a:r>
            <a:r>
              <a:rPr lang="en-US" dirty="0" err="1"/>
              <a:t>git</a:t>
            </a:r>
            <a:r>
              <a:rPr lang="en-US" dirty="0"/>
              <a:t> to manage our code or deploying automatically with VSTS, there important concept is that you understand how to manage code or deploy code.</a:t>
            </a:r>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9</a:t>
            </a:fld>
            <a:endParaRPr lang="en-US"/>
          </a:p>
        </p:txBody>
      </p:sp>
    </p:spTree>
    <p:extLst>
      <p:ext uri="{BB962C8B-B14F-4D97-AF65-F5344CB8AC3E}">
        <p14:creationId xmlns:p14="http://schemas.microsoft.com/office/powerpoint/2010/main" val="1335978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main principles of DevOps, as documented by Gene Kim. Mr. Kim is a </a:t>
            </a:r>
            <a:r>
              <a:rPr lang="en-US" dirty="0" err="1"/>
              <a:t>entreupeneur</a:t>
            </a:r>
            <a:r>
              <a:rPr lang="en-US" dirty="0"/>
              <a:t> and researched best known for authoring The Phoenix Project and the DevOps Handbook. He postulates that these principles should guide you in your DevOps journey. </a:t>
            </a:r>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10</a:t>
            </a:fld>
            <a:endParaRPr lang="en-US"/>
          </a:p>
        </p:txBody>
      </p:sp>
    </p:spTree>
    <p:extLst>
      <p:ext uri="{BB962C8B-B14F-4D97-AF65-F5344CB8AC3E}">
        <p14:creationId xmlns:p14="http://schemas.microsoft.com/office/powerpoint/2010/main" val="3569760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is Systems Thinking, where we look at the performance of the entire system. We can't optimize or just look at one department or silo. We can't look at developers as more important from operations or testers. We need to consider the entire system from end to end to ensure we are not optimizing one part at the expense of others.</a:t>
            </a:r>
          </a:p>
          <a:p>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11</a:t>
            </a:fld>
            <a:endParaRPr lang="en-US"/>
          </a:p>
        </p:txBody>
      </p:sp>
    </p:spTree>
    <p:extLst>
      <p:ext uri="{BB962C8B-B14F-4D97-AF65-F5344CB8AC3E}">
        <p14:creationId xmlns:p14="http://schemas.microsoft.com/office/powerpoint/2010/main" val="3049138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way involves ensuring that information about effects is always passed back along the pipeline. This is often known as "shift left". In this case, we want to quickly let the left side of our pipeline, the developers, know if something is producing value or not. We want to let them know if they are slowing down the software deployment process in some way. We want to ensure that as they change anything, we give them feedback quickly. An example of this is letting developers know quickly if the code they checked in will cause any problems with other developers' code.</a:t>
            </a:r>
          </a:p>
          <a:p>
            <a:endParaRPr lang="en-US" dirty="0"/>
          </a:p>
          <a:p>
            <a:r>
              <a:rPr lang="en-US" dirty="0"/>
              <a:t>We also want to amplify the feedback loop so that information is not lost. Both developers and operations must communicate here and ensure that as we improve our process, and people get busy, that we don't let information slip by. Operational DBAs are </a:t>
            </a:r>
            <a:r>
              <a:rPr lang="en-US" dirty="0" err="1"/>
              <a:t>notorius</a:t>
            </a:r>
            <a:r>
              <a:rPr lang="en-US" dirty="0"/>
              <a:t> for making change in production to improve the performance of code, but not telling developers why. Not only can this cause potential conflicts with future deployments, but this also doesn't help developers learn to produce better database code. We want to ensure in the second way that developers get the feedback they need to raise the quality of their software over time.</a:t>
            </a:r>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12</a:t>
            </a:fld>
            <a:endParaRPr lang="en-US"/>
          </a:p>
        </p:txBody>
      </p:sp>
    </p:spTree>
    <p:extLst>
      <p:ext uri="{BB962C8B-B14F-4D97-AF65-F5344CB8AC3E}">
        <p14:creationId xmlns:p14="http://schemas.microsoft.com/office/powerpoint/2010/main" val="747552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way is the key. Everyone must look to learn more about the system and their craft, experimenting with new ideas. Without a doubt, some of these experiments will fail. However, we want these to fail fast and with limited impact. Ideally, our failures take place in non-production </a:t>
            </a:r>
            <a:r>
              <a:rPr lang="en-US" dirty="0" err="1"/>
              <a:t>environmenst</a:t>
            </a:r>
            <a:r>
              <a:rPr lang="en-US" dirty="0"/>
              <a:t>. However, we always learn, and ensure others learn, from our efforts. </a:t>
            </a:r>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13</a:t>
            </a:fld>
            <a:endParaRPr lang="en-US"/>
          </a:p>
        </p:txBody>
      </p:sp>
    </p:spTree>
    <p:extLst>
      <p:ext uri="{BB962C8B-B14F-4D97-AF65-F5344CB8AC3E}">
        <p14:creationId xmlns:p14="http://schemas.microsoft.com/office/powerpoint/2010/main" val="152855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diagrams show that the flow from left to right, with feedback </a:t>
            </a:r>
            <a:r>
              <a:rPr lang="en-US" dirty="0" err="1"/>
              <a:t>occuring</a:t>
            </a:r>
            <a:r>
              <a:rPr lang="en-US" dirty="0"/>
              <a:t> from right to left. We really have a loop, and in the world of databases, I think a loop presents a better image for our technical journey. Here is a flow of our database development, going in a circle. We start with our developers, we move to a build of our system, then testing, then packaging our changes up for release.</a:t>
            </a:r>
          </a:p>
          <a:p>
            <a:endParaRPr lang="en-US" dirty="0"/>
          </a:p>
          <a:p>
            <a:r>
              <a:rPr lang="en-US" dirty="0"/>
              <a:t>That's what we'll cover in this course. The rest of the technical side, monitoring, backups, and provisioning new systems is important, but it won't be covered here.</a:t>
            </a:r>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14</a:t>
            </a:fld>
            <a:endParaRPr lang="en-US"/>
          </a:p>
        </p:txBody>
      </p:sp>
    </p:spTree>
    <p:extLst>
      <p:ext uri="{BB962C8B-B14F-4D97-AF65-F5344CB8AC3E}">
        <p14:creationId xmlns:p14="http://schemas.microsoft.com/office/powerpoint/2010/main" val="1830190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want to talk about the challenges of including your relational databases in a DevOps process. Is there a fundamental reason why database code if different from application code?</a:t>
            </a:r>
          </a:p>
          <a:p>
            <a:endParaRPr lang="en-US" dirty="0"/>
          </a:p>
          <a:p>
            <a:r>
              <a:rPr lang="en-US" dirty="0"/>
              <a:t>The answer is the classic “it depends”, a common phrase used in database work. There are reasons why some database code is different and some is the same. In a SQL Server database, we have a variety of different objects. We have tables, views, stored procedures, functions, assemblies, indexes, constraints, and more. Of these, some are code just like your C#, Visual Basic, Java, Python, or other application code. Some aren’t.</a:t>
            </a:r>
          </a:p>
          <a:p>
            <a:endParaRPr lang="en-US" dirty="0"/>
          </a:p>
          <a:p>
            <a:r>
              <a:rPr lang="en-US" dirty="0"/>
              <a:t>The objects that are like application code, the views, stored procedures, functions, and assemblies, can be treated just like application code. Deploying a new version of this code, or restoring an old version, is very similar to deploying a new version of the application code. We can switch back and forth, compiling various versions without impacting our database. Of course, the logical effects of the different versions </a:t>
            </a:r>
            <a:r>
              <a:rPr lang="en-US" dirty="0" err="1"/>
              <a:t>migh</a:t>
            </a:r>
            <a:r>
              <a:rPr lang="en-US" dirty="0"/>
              <a:t> t be problematic, but this is the same as replacing a method in one of your classes with a different version.</a:t>
            </a:r>
          </a:p>
          <a:p>
            <a:endParaRPr lang="en-US" dirty="0"/>
          </a:p>
          <a:p>
            <a:r>
              <a:rPr lang="en-US" dirty="0"/>
              <a:t>If you only ever need to change your view, stored procedure, and function code, then including your database in a DevOps process is easy. You can even automate the rollback of one version to a previous one. The process would be slightly different as the rollback process needs to recompile an old version in the SQL Server database, as opposed to copying the previous version of a .DLL or .EXE, but this are just implementation details. Fundamentally, the process is the same.</a:t>
            </a:r>
          </a:p>
          <a:p>
            <a:endParaRPr lang="en-US" dirty="0"/>
          </a:p>
          <a:p>
            <a:r>
              <a:rPr lang="en-US" dirty="0"/>
              <a:t>However, for tables and the associated objects, such as indexes or constraints, the code is different. The reason is that these objects need to maintain state between versions. The state is the data, and we cannot just delete and replace the objects with new, or old, versions. We might incur data loss, and that is almost always a problem for an organization</a:t>
            </a:r>
          </a:p>
          <a:p>
            <a:endParaRPr lang="en-US" dirty="0"/>
          </a:p>
          <a:p>
            <a:r>
              <a:rPr lang="en-US" dirty="0"/>
              <a:t> The need to maintain state can cause multiple problems. First, changes must account for the state of the system and cannot cause data loss. This means no destructive changes. We must ensure our alterations of these objects are evolutionary. Second, because we need to ensure our data is intact, even as a deployment might cause a transform, we may have difficulty performing a rollback of changes. We’ll look at an example of this later in the course.</a:t>
            </a:r>
          </a:p>
          <a:p>
            <a:endParaRPr lang="en-US" dirty="0"/>
          </a:p>
          <a:p>
            <a:r>
              <a:rPr lang="en-US" dirty="0"/>
              <a:t>Lastly, the database is often a common access point for multiple applications or systems, which means that changes can impact multiple processes. Either we must provide forward and backward compatibility, which brings up integrity and performance issues, or we must coordinate changes across multiple development teams. This need for tight coupling is fundamentally at odds with the idea of loosely coupled, contract or API based DevOps methodologies.</a:t>
            </a:r>
          </a:p>
          <a:p>
            <a:endParaRPr lang="en-US" dirty="0"/>
          </a:p>
          <a:p>
            <a:r>
              <a:rPr lang="en-US" dirty="0"/>
              <a:t>These are core issues with including a database in a DevOps process, but there are other challenges with databases that are less technical, which we’ll cover in the next module.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16</a:t>
            </a:fld>
            <a:endParaRPr lang="en-US"/>
          </a:p>
        </p:txBody>
      </p:sp>
    </p:spTree>
    <p:extLst>
      <p:ext uri="{BB962C8B-B14F-4D97-AF65-F5344CB8AC3E}">
        <p14:creationId xmlns:p14="http://schemas.microsoft.com/office/powerpoint/2010/main" val="1212120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02ECA0-9BE0-424F-B302-B69C667DF220}"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FE6D5-F0C1-4656-B5AD-E027B5950160}" type="slidenum">
              <a:rPr lang="en-US" smtClean="0"/>
              <a:t>‹#›</a:t>
            </a:fld>
            <a:endParaRPr lang="en-US"/>
          </a:p>
        </p:txBody>
      </p:sp>
    </p:spTree>
    <p:extLst>
      <p:ext uri="{BB962C8B-B14F-4D97-AF65-F5344CB8AC3E}">
        <p14:creationId xmlns:p14="http://schemas.microsoft.com/office/powerpoint/2010/main" val="72131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02ECA0-9BE0-424F-B302-B69C667DF220}"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FE6D5-F0C1-4656-B5AD-E027B5950160}" type="slidenum">
              <a:rPr lang="en-US" smtClean="0"/>
              <a:t>‹#›</a:t>
            </a:fld>
            <a:endParaRPr lang="en-US"/>
          </a:p>
        </p:txBody>
      </p:sp>
    </p:spTree>
    <p:extLst>
      <p:ext uri="{BB962C8B-B14F-4D97-AF65-F5344CB8AC3E}">
        <p14:creationId xmlns:p14="http://schemas.microsoft.com/office/powerpoint/2010/main" val="779077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02ECA0-9BE0-424F-B302-B69C667DF220}"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FE6D5-F0C1-4656-B5AD-E027B5950160}" type="slidenum">
              <a:rPr lang="en-US" smtClean="0"/>
              <a:t>‹#›</a:t>
            </a:fld>
            <a:endParaRPr lang="en-US"/>
          </a:p>
        </p:txBody>
      </p:sp>
    </p:spTree>
    <p:extLst>
      <p:ext uri="{BB962C8B-B14F-4D97-AF65-F5344CB8AC3E}">
        <p14:creationId xmlns:p14="http://schemas.microsoft.com/office/powerpoint/2010/main" val="814360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02ECA0-9BE0-424F-B302-B69C667DF220}"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FE6D5-F0C1-4656-B5AD-E027B5950160}" type="slidenum">
              <a:rPr lang="en-US" smtClean="0"/>
              <a:t>‹#›</a:t>
            </a:fld>
            <a:endParaRPr lang="en-US"/>
          </a:p>
        </p:txBody>
      </p:sp>
    </p:spTree>
    <p:extLst>
      <p:ext uri="{BB962C8B-B14F-4D97-AF65-F5344CB8AC3E}">
        <p14:creationId xmlns:p14="http://schemas.microsoft.com/office/powerpoint/2010/main" val="1328670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02ECA0-9BE0-424F-B302-B69C667DF220}"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FE6D5-F0C1-4656-B5AD-E027B5950160}" type="slidenum">
              <a:rPr lang="en-US" smtClean="0"/>
              <a:t>‹#›</a:t>
            </a:fld>
            <a:endParaRPr lang="en-US"/>
          </a:p>
        </p:txBody>
      </p:sp>
    </p:spTree>
    <p:extLst>
      <p:ext uri="{BB962C8B-B14F-4D97-AF65-F5344CB8AC3E}">
        <p14:creationId xmlns:p14="http://schemas.microsoft.com/office/powerpoint/2010/main" val="3686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02ECA0-9BE0-424F-B302-B69C667DF220}"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FE6D5-F0C1-4656-B5AD-E027B5950160}" type="slidenum">
              <a:rPr lang="en-US" smtClean="0"/>
              <a:t>‹#›</a:t>
            </a:fld>
            <a:endParaRPr lang="en-US"/>
          </a:p>
        </p:txBody>
      </p:sp>
    </p:spTree>
    <p:extLst>
      <p:ext uri="{BB962C8B-B14F-4D97-AF65-F5344CB8AC3E}">
        <p14:creationId xmlns:p14="http://schemas.microsoft.com/office/powerpoint/2010/main" val="1679527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02ECA0-9BE0-424F-B302-B69C667DF220}" type="datetimeFigureOut">
              <a:rPr lang="en-US" smtClean="0"/>
              <a:t>4/2/2017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EFE6D5-F0C1-4656-B5AD-E027B5950160}" type="slidenum">
              <a:rPr lang="en-US" smtClean="0"/>
              <a:t>‹#›</a:t>
            </a:fld>
            <a:endParaRPr lang="en-US"/>
          </a:p>
        </p:txBody>
      </p:sp>
    </p:spTree>
    <p:extLst>
      <p:ext uri="{BB962C8B-B14F-4D97-AF65-F5344CB8AC3E}">
        <p14:creationId xmlns:p14="http://schemas.microsoft.com/office/powerpoint/2010/main" val="252328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02ECA0-9BE0-424F-B302-B69C667DF220}" type="datetimeFigureOut">
              <a:rPr lang="en-US" smtClean="0"/>
              <a:t>4/2/2017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FE6D5-F0C1-4656-B5AD-E027B5950160}" type="slidenum">
              <a:rPr lang="en-US" smtClean="0"/>
              <a:t>‹#›</a:t>
            </a:fld>
            <a:endParaRPr lang="en-US"/>
          </a:p>
        </p:txBody>
      </p:sp>
    </p:spTree>
    <p:extLst>
      <p:ext uri="{BB962C8B-B14F-4D97-AF65-F5344CB8AC3E}">
        <p14:creationId xmlns:p14="http://schemas.microsoft.com/office/powerpoint/2010/main" val="335115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02ECA0-9BE0-424F-B302-B69C667DF220}" type="datetimeFigureOut">
              <a:rPr lang="en-US" smtClean="0"/>
              <a:t>4/2/2017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EFE6D5-F0C1-4656-B5AD-E027B5950160}" type="slidenum">
              <a:rPr lang="en-US" smtClean="0"/>
              <a:t>‹#›</a:t>
            </a:fld>
            <a:endParaRPr lang="en-US"/>
          </a:p>
        </p:txBody>
      </p:sp>
    </p:spTree>
    <p:extLst>
      <p:ext uri="{BB962C8B-B14F-4D97-AF65-F5344CB8AC3E}">
        <p14:creationId xmlns:p14="http://schemas.microsoft.com/office/powerpoint/2010/main" val="299398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02ECA0-9BE0-424F-B302-B69C667DF220}"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FE6D5-F0C1-4656-B5AD-E027B5950160}" type="slidenum">
              <a:rPr lang="en-US" smtClean="0"/>
              <a:t>‹#›</a:t>
            </a:fld>
            <a:endParaRPr lang="en-US"/>
          </a:p>
        </p:txBody>
      </p:sp>
    </p:spTree>
    <p:extLst>
      <p:ext uri="{BB962C8B-B14F-4D97-AF65-F5344CB8AC3E}">
        <p14:creationId xmlns:p14="http://schemas.microsoft.com/office/powerpoint/2010/main" val="94949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02ECA0-9BE0-424F-B302-B69C667DF220}"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FE6D5-F0C1-4656-B5AD-E027B5950160}" type="slidenum">
              <a:rPr lang="en-US" smtClean="0"/>
              <a:t>‹#›</a:t>
            </a:fld>
            <a:endParaRPr lang="en-US"/>
          </a:p>
        </p:txBody>
      </p:sp>
    </p:spTree>
    <p:extLst>
      <p:ext uri="{BB962C8B-B14F-4D97-AF65-F5344CB8AC3E}">
        <p14:creationId xmlns:p14="http://schemas.microsoft.com/office/powerpoint/2010/main" val="367035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02ECA0-9BE0-424F-B302-B69C667DF220}" type="datetimeFigureOut">
              <a:rPr lang="en-US" smtClean="0"/>
              <a:t>4/2/2017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FE6D5-F0C1-4656-B5AD-E027B5950160}" type="slidenum">
              <a:rPr lang="en-US" smtClean="0"/>
              <a:t>‹#›</a:t>
            </a:fld>
            <a:endParaRPr lang="en-US"/>
          </a:p>
        </p:txBody>
      </p:sp>
    </p:spTree>
    <p:extLst>
      <p:ext uri="{BB962C8B-B14F-4D97-AF65-F5344CB8AC3E}">
        <p14:creationId xmlns:p14="http://schemas.microsoft.com/office/powerpoint/2010/main" val="696643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tsqlt.org/" TargetMode="External"/><Relationship Id="rId2" Type="http://schemas.openxmlformats.org/officeDocument/2006/relationships/hyperlink" Target="https://www.visualstudio.com/vs/whatsnew/" TargetMode="External"/><Relationship Id="rId1" Type="http://schemas.openxmlformats.org/officeDocument/2006/relationships/slideLayout" Target="../slideLayouts/slideLayout2.xml"/><Relationship Id="rId4" Type="http://schemas.openxmlformats.org/officeDocument/2006/relationships/hyperlink" Target="https://github.com/GoEddie/tSQLt-TestAdapter/releases"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jpg"/><Relationship Id="rId5"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donovanbrown.com/post/what-is-devop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DevOps</a:t>
            </a:r>
          </a:p>
        </p:txBody>
      </p:sp>
      <p:sp>
        <p:nvSpPr>
          <p:cNvPr id="3" name="Subtitle 2"/>
          <p:cNvSpPr>
            <a:spLocks noGrp="1"/>
          </p:cNvSpPr>
          <p:nvPr>
            <p:ph type="subTitle" idx="1"/>
          </p:nvPr>
        </p:nvSpPr>
        <p:spPr/>
        <p:txBody>
          <a:bodyPr/>
          <a:lstStyle/>
          <a:p>
            <a:r>
              <a:rPr lang="en-US" dirty="0"/>
              <a:t>Section 1</a:t>
            </a:r>
          </a:p>
        </p:txBody>
      </p:sp>
    </p:spTree>
    <p:extLst>
      <p:ext uri="{BB962C8B-B14F-4D97-AF65-F5344CB8AC3E}">
        <p14:creationId xmlns:p14="http://schemas.microsoft.com/office/powerpoint/2010/main" val="3857405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Ways</a:t>
            </a:r>
          </a:p>
        </p:txBody>
      </p:sp>
      <p:sp>
        <p:nvSpPr>
          <p:cNvPr id="3" name="Content Placeholder 2"/>
          <p:cNvSpPr>
            <a:spLocks noGrp="1"/>
          </p:cNvSpPr>
          <p:nvPr>
            <p:ph idx="1"/>
          </p:nvPr>
        </p:nvSpPr>
        <p:spPr/>
        <p:txBody>
          <a:bodyPr/>
          <a:lstStyle/>
          <a:p>
            <a:pPr marL="0" indent="0">
              <a:buNone/>
            </a:pPr>
            <a:r>
              <a:rPr lang="en-US" dirty="0"/>
              <a:t>Gene Kim of The Phoenix Project and The DevOps Handbook, lists three core principles of DevOps</a:t>
            </a:r>
          </a:p>
          <a:p>
            <a:pPr lvl="1"/>
            <a:r>
              <a:rPr lang="en-US" dirty="0"/>
              <a:t>Systems Thinking</a:t>
            </a:r>
          </a:p>
          <a:p>
            <a:pPr lvl="1"/>
            <a:r>
              <a:rPr lang="en-US" dirty="0"/>
              <a:t>Feedback Loops</a:t>
            </a:r>
          </a:p>
          <a:p>
            <a:pPr lvl="1"/>
            <a:r>
              <a:rPr lang="en-US" dirty="0"/>
              <a:t>Culture of Continuous Learning and Experimentation</a:t>
            </a:r>
          </a:p>
          <a:p>
            <a:endParaRPr lang="en-US" dirty="0"/>
          </a:p>
        </p:txBody>
      </p:sp>
    </p:spTree>
    <p:extLst>
      <p:ext uri="{BB962C8B-B14F-4D97-AF65-F5344CB8AC3E}">
        <p14:creationId xmlns:p14="http://schemas.microsoft.com/office/powerpoint/2010/main" val="249716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Way: Systems Thinking</a:t>
            </a:r>
          </a:p>
        </p:txBody>
      </p:sp>
      <p:sp>
        <p:nvSpPr>
          <p:cNvPr id="5" name="Rectangle 4"/>
          <p:cNvSpPr/>
          <p:nvPr/>
        </p:nvSpPr>
        <p:spPr>
          <a:xfrm>
            <a:off x="1183973" y="4529040"/>
            <a:ext cx="1356258" cy="157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Architects</a:t>
            </a:r>
          </a:p>
        </p:txBody>
      </p:sp>
      <p:sp>
        <p:nvSpPr>
          <p:cNvPr id="6" name="Rectangle 5"/>
          <p:cNvSpPr/>
          <p:nvPr/>
        </p:nvSpPr>
        <p:spPr>
          <a:xfrm>
            <a:off x="3457029" y="4529040"/>
            <a:ext cx="1332733" cy="157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Developers</a:t>
            </a:r>
          </a:p>
        </p:txBody>
      </p:sp>
      <p:sp>
        <p:nvSpPr>
          <p:cNvPr id="7" name="Rectangle 6"/>
          <p:cNvSpPr/>
          <p:nvPr/>
        </p:nvSpPr>
        <p:spPr>
          <a:xfrm>
            <a:off x="5504043" y="4529040"/>
            <a:ext cx="1332733" cy="157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a:t>
            </a:r>
          </a:p>
        </p:txBody>
      </p:sp>
      <p:sp>
        <p:nvSpPr>
          <p:cNvPr id="8" name="Rectangle 7"/>
          <p:cNvSpPr/>
          <p:nvPr/>
        </p:nvSpPr>
        <p:spPr>
          <a:xfrm>
            <a:off x="7734938" y="4529040"/>
            <a:ext cx="1332733" cy="157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DBAs</a:t>
            </a:r>
          </a:p>
          <a:p>
            <a:pPr algn="ctr"/>
            <a:r>
              <a:rPr lang="en-US" dirty="0"/>
              <a:t>And </a:t>
            </a:r>
          </a:p>
          <a:p>
            <a:pPr algn="ctr"/>
            <a:r>
              <a:rPr lang="en-US" dirty="0"/>
              <a:t>Operations</a:t>
            </a:r>
          </a:p>
        </p:txBody>
      </p:sp>
      <p:sp>
        <p:nvSpPr>
          <p:cNvPr id="9" name="Rectangle 8"/>
          <p:cNvSpPr/>
          <p:nvPr/>
        </p:nvSpPr>
        <p:spPr>
          <a:xfrm>
            <a:off x="9965834" y="4529040"/>
            <a:ext cx="1332733" cy="157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a:t>
            </a:r>
          </a:p>
        </p:txBody>
      </p:sp>
      <p:pic>
        <p:nvPicPr>
          <p:cNvPr id="10" name="Picture 9"/>
          <p:cNvPicPr>
            <a:picLocks noChangeAspect="1"/>
          </p:cNvPicPr>
          <p:nvPr/>
        </p:nvPicPr>
        <p:blipFill>
          <a:blip r:embed="rId3"/>
          <a:stretch>
            <a:fillRect/>
          </a:stretch>
        </p:blipFill>
        <p:spPr>
          <a:xfrm>
            <a:off x="5713632" y="2408995"/>
            <a:ext cx="913554" cy="1229784"/>
          </a:xfrm>
          <a:prstGeom prst="rect">
            <a:avLst/>
          </a:prstGeom>
        </p:spPr>
      </p:pic>
      <p:pic>
        <p:nvPicPr>
          <p:cNvPr id="11" name="Picture 10"/>
          <p:cNvPicPr>
            <a:picLocks noChangeAspect="1"/>
          </p:cNvPicPr>
          <p:nvPr/>
        </p:nvPicPr>
        <p:blipFill>
          <a:blip r:embed="rId3"/>
          <a:stretch>
            <a:fillRect/>
          </a:stretch>
        </p:blipFill>
        <p:spPr>
          <a:xfrm>
            <a:off x="8674819" y="2408995"/>
            <a:ext cx="913554" cy="1229784"/>
          </a:xfrm>
          <a:prstGeom prst="rect">
            <a:avLst/>
          </a:prstGeom>
        </p:spPr>
      </p:pic>
      <p:pic>
        <p:nvPicPr>
          <p:cNvPr id="13" name="Picture 12"/>
          <p:cNvPicPr>
            <a:picLocks noChangeAspect="1"/>
          </p:cNvPicPr>
          <p:nvPr/>
        </p:nvPicPr>
        <p:blipFill>
          <a:blip r:embed="rId3"/>
          <a:stretch>
            <a:fillRect/>
          </a:stretch>
        </p:blipFill>
        <p:spPr>
          <a:xfrm>
            <a:off x="2616808" y="2408995"/>
            <a:ext cx="913554" cy="1229784"/>
          </a:xfrm>
          <a:prstGeom prst="rect">
            <a:avLst/>
          </a:prstGeom>
        </p:spPr>
      </p:pic>
      <p:sp>
        <p:nvSpPr>
          <p:cNvPr id="15" name="TextBox 14"/>
          <p:cNvSpPr txBox="1"/>
          <p:nvPr/>
        </p:nvSpPr>
        <p:spPr>
          <a:xfrm>
            <a:off x="2540231" y="3811023"/>
            <a:ext cx="1068274" cy="369332"/>
          </a:xfrm>
          <a:prstGeom prst="rect">
            <a:avLst/>
          </a:prstGeom>
          <a:noFill/>
        </p:spPr>
        <p:txBody>
          <a:bodyPr wrap="square" rtlCol="0">
            <a:spAutoFit/>
          </a:bodyPr>
          <a:lstStyle/>
          <a:p>
            <a:pPr algn="ctr"/>
            <a:r>
              <a:rPr lang="en-US" dirty="0"/>
              <a:t>Dev</a:t>
            </a:r>
          </a:p>
        </p:txBody>
      </p:sp>
      <p:sp>
        <p:nvSpPr>
          <p:cNvPr id="16" name="TextBox 15"/>
          <p:cNvSpPr txBox="1"/>
          <p:nvPr/>
        </p:nvSpPr>
        <p:spPr>
          <a:xfrm>
            <a:off x="5636272" y="3811023"/>
            <a:ext cx="1068274" cy="369332"/>
          </a:xfrm>
          <a:prstGeom prst="rect">
            <a:avLst/>
          </a:prstGeom>
          <a:noFill/>
        </p:spPr>
        <p:txBody>
          <a:bodyPr wrap="square" rtlCol="0">
            <a:spAutoFit/>
          </a:bodyPr>
          <a:lstStyle/>
          <a:p>
            <a:pPr algn="ctr"/>
            <a:r>
              <a:rPr lang="en-US" dirty="0"/>
              <a:t>QA</a:t>
            </a:r>
          </a:p>
        </p:txBody>
      </p:sp>
      <p:sp>
        <p:nvSpPr>
          <p:cNvPr id="17" name="TextBox 16"/>
          <p:cNvSpPr txBox="1"/>
          <p:nvPr/>
        </p:nvSpPr>
        <p:spPr>
          <a:xfrm>
            <a:off x="8556921" y="3767042"/>
            <a:ext cx="1068274" cy="369332"/>
          </a:xfrm>
          <a:prstGeom prst="rect">
            <a:avLst/>
          </a:prstGeom>
          <a:noFill/>
        </p:spPr>
        <p:txBody>
          <a:bodyPr wrap="square" rtlCol="0">
            <a:spAutoFit/>
          </a:bodyPr>
          <a:lstStyle/>
          <a:p>
            <a:pPr algn="ctr"/>
            <a:r>
              <a:rPr lang="en-US" dirty="0"/>
              <a:t>Prod</a:t>
            </a:r>
          </a:p>
        </p:txBody>
      </p:sp>
    </p:spTree>
    <p:extLst>
      <p:ext uri="{BB962C8B-B14F-4D97-AF65-F5344CB8AC3E}">
        <p14:creationId xmlns:p14="http://schemas.microsoft.com/office/powerpoint/2010/main" val="100503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Second Way: Amplify Feedback Loops</a:t>
            </a:r>
          </a:p>
        </p:txBody>
      </p:sp>
      <p:grpSp>
        <p:nvGrpSpPr>
          <p:cNvPr id="8" name="Group 7"/>
          <p:cNvGrpSpPr/>
          <p:nvPr/>
        </p:nvGrpSpPr>
        <p:grpSpPr>
          <a:xfrm>
            <a:off x="9249281" y="2829534"/>
            <a:ext cx="2110902" cy="2188412"/>
            <a:chOff x="7603991" y="2743809"/>
            <a:chExt cx="2110902" cy="2188412"/>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483" y="2743809"/>
              <a:ext cx="2035918" cy="2035918"/>
            </a:xfrm>
            <a:prstGeom prst="rect">
              <a:avLst/>
            </a:prstGeom>
          </p:spPr>
        </p:pic>
        <p:sp>
          <p:nvSpPr>
            <p:cNvPr id="7" name="TextBox 6"/>
            <p:cNvSpPr txBox="1"/>
            <p:nvPr/>
          </p:nvSpPr>
          <p:spPr>
            <a:xfrm>
              <a:off x="7603991" y="4562889"/>
              <a:ext cx="2110902" cy="369332"/>
            </a:xfrm>
            <a:prstGeom prst="rect">
              <a:avLst/>
            </a:prstGeom>
            <a:noFill/>
          </p:spPr>
          <p:txBody>
            <a:bodyPr wrap="square" rtlCol="0">
              <a:spAutoFit/>
            </a:bodyPr>
            <a:lstStyle/>
            <a:p>
              <a:pPr algn="ctr"/>
              <a:r>
                <a:rPr lang="en-US" dirty="0"/>
                <a:t>Operations</a:t>
              </a:r>
            </a:p>
          </p:txBody>
        </p:sp>
      </p:grpSp>
      <p:grpSp>
        <p:nvGrpSpPr>
          <p:cNvPr id="9" name="Group 8"/>
          <p:cNvGrpSpPr/>
          <p:nvPr/>
        </p:nvGrpSpPr>
        <p:grpSpPr>
          <a:xfrm>
            <a:off x="625155" y="2753287"/>
            <a:ext cx="2110902" cy="2188412"/>
            <a:chOff x="7566499" y="2743809"/>
            <a:chExt cx="2110902" cy="2188412"/>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483" y="2743809"/>
              <a:ext cx="2035918" cy="2035918"/>
            </a:xfrm>
            <a:prstGeom prst="rect">
              <a:avLst/>
            </a:prstGeom>
          </p:spPr>
        </p:pic>
        <p:sp>
          <p:nvSpPr>
            <p:cNvPr id="11" name="TextBox 10"/>
            <p:cNvSpPr txBox="1"/>
            <p:nvPr/>
          </p:nvSpPr>
          <p:spPr>
            <a:xfrm>
              <a:off x="7566499" y="4562889"/>
              <a:ext cx="2110902" cy="369332"/>
            </a:xfrm>
            <a:prstGeom prst="rect">
              <a:avLst/>
            </a:prstGeom>
            <a:noFill/>
          </p:spPr>
          <p:txBody>
            <a:bodyPr wrap="square" rtlCol="0">
              <a:spAutoFit/>
            </a:bodyPr>
            <a:lstStyle/>
            <a:p>
              <a:pPr algn="ctr"/>
              <a:r>
                <a:rPr lang="en-US" dirty="0"/>
                <a:t>Development</a:t>
              </a:r>
            </a:p>
          </p:txBody>
        </p:sp>
      </p:grpSp>
      <p:sp>
        <p:nvSpPr>
          <p:cNvPr id="12" name="Arrow: Curved Up 11"/>
          <p:cNvSpPr/>
          <p:nvPr/>
        </p:nvSpPr>
        <p:spPr>
          <a:xfrm>
            <a:off x="1778794" y="5105308"/>
            <a:ext cx="8708231" cy="1328738"/>
          </a:xfrm>
          <a:prstGeom prst="curved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urved Down 12"/>
          <p:cNvSpPr/>
          <p:nvPr/>
        </p:nvSpPr>
        <p:spPr>
          <a:xfrm flipH="1">
            <a:off x="1507331" y="1536313"/>
            <a:ext cx="8808244" cy="1293221"/>
          </a:xfrm>
          <a:prstGeom prst="curved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p:cNvGrpSpPr/>
          <p:nvPr/>
        </p:nvGrpSpPr>
        <p:grpSpPr>
          <a:xfrm>
            <a:off x="5040549" y="2753287"/>
            <a:ext cx="2110902" cy="2188412"/>
            <a:chOff x="7603991" y="2743809"/>
            <a:chExt cx="2110902" cy="2188412"/>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483" y="2743809"/>
              <a:ext cx="2035918" cy="2035918"/>
            </a:xfrm>
            <a:prstGeom prst="rect">
              <a:avLst/>
            </a:prstGeom>
          </p:spPr>
        </p:pic>
        <p:sp>
          <p:nvSpPr>
            <p:cNvPr id="16" name="TextBox 15"/>
            <p:cNvSpPr txBox="1"/>
            <p:nvPr/>
          </p:nvSpPr>
          <p:spPr>
            <a:xfrm>
              <a:off x="7603991" y="4562889"/>
              <a:ext cx="2110902" cy="369332"/>
            </a:xfrm>
            <a:prstGeom prst="rect">
              <a:avLst/>
            </a:prstGeom>
            <a:noFill/>
          </p:spPr>
          <p:txBody>
            <a:bodyPr wrap="square" rtlCol="0">
              <a:spAutoFit/>
            </a:bodyPr>
            <a:lstStyle/>
            <a:p>
              <a:pPr algn="ctr"/>
              <a:r>
                <a:rPr lang="en-US" dirty="0"/>
                <a:t>QA</a:t>
              </a:r>
            </a:p>
          </p:txBody>
        </p:sp>
      </p:grpSp>
      <p:sp>
        <p:nvSpPr>
          <p:cNvPr id="17" name="Arrow: Curved Down 16"/>
          <p:cNvSpPr/>
          <p:nvPr/>
        </p:nvSpPr>
        <p:spPr>
          <a:xfrm flipH="1">
            <a:off x="2196930" y="1921669"/>
            <a:ext cx="4014788" cy="1094548"/>
          </a:xfrm>
          <a:prstGeom prst="curved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Curved Down 17"/>
          <p:cNvSpPr/>
          <p:nvPr/>
        </p:nvSpPr>
        <p:spPr>
          <a:xfrm flipH="1">
            <a:off x="6522241" y="2006791"/>
            <a:ext cx="3228977" cy="975143"/>
          </a:xfrm>
          <a:prstGeom prst="curved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Curved Up 18"/>
          <p:cNvSpPr/>
          <p:nvPr/>
        </p:nvSpPr>
        <p:spPr>
          <a:xfrm>
            <a:off x="2736057" y="4648614"/>
            <a:ext cx="3014662" cy="98780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Curved Up 19"/>
          <p:cNvSpPr/>
          <p:nvPr/>
        </p:nvSpPr>
        <p:spPr>
          <a:xfrm>
            <a:off x="6378710" y="4729523"/>
            <a:ext cx="3014662" cy="98780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1025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7" grpId="0" animBg="1"/>
      <p:bldP spid="18" grpId="0" animBg="1"/>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Third Way: A Culture of Continual Experimentation and Learning</a:t>
            </a:r>
          </a:p>
        </p:txBody>
      </p:sp>
      <p:grpSp>
        <p:nvGrpSpPr>
          <p:cNvPr id="5" name="Group 4"/>
          <p:cNvGrpSpPr/>
          <p:nvPr/>
        </p:nvGrpSpPr>
        <p:grpSpPr>
          <a:xfrm>
            <a:off x="9249281" y="2829534"/>
            <a:ext cx="2110902" cy="2188412"/>
            <a:chOff x="7603991" y="2743809"/>
            <a:chExt cx="2110902" cy="2188412"/>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483" y="2743809"/>
              <a:ext cx="2035918" cy="2035918"/>
            </a:xfrm>
            <a:prstGeom prst="rect">
              <a:avLst/>
            </a:prstGeom>
          </p:spPr>
        </p:pic>
        <p:sp>
          <p:nvSpPr>
            <p:cNvPr id="7" name="TextBox 6"/>
            <p:cNvSpPr txBox="1"/>
            <p:nvPr/>
          </p:nvSpPr>
          <p:spPr>
            <a:xfrm>
              <a:off x="7603991" y="4562889"/>
              <a:ext cx="2110902" cy="369332"/>
            </a:xfrm>
            <a:prstGeom prst="rect">
              <a:avLst/>
            </a:prstGeom>
            <a:noFill/>
          </p:spPr>
          <p:txBody>
            <a:bodyPr wrap="square" rtlCol="0">
              <a:spAutoFit/>
            </a:bodyPr>
            <a:lstStyle/>
            <a:p>
              <a:pPr algn="ctr"/>
              <a:r>
                <a:rPr lang="en-US" dirty="0"/>
                <a:t>Operations</a:t>
              </a:r>
            </a:p>
          </p:txBody>
        </p:sp>
      </p:grpSp>
      <p:grpSp>
        <p:nvGrpSpPr>
          <p:cNvPr id="8" name="Group 7"/>
          <p:cNvGrpSpPr/>
          <p:nvPr/>
        </p:nvGrpSpPr>
        <p:grpSpPr>
          <a:xfrm>
            <a:off x="625155" y="2753287"/>
            <a:ext cx="2110902" cy="2188412"/>
            <a:chOff x="7566499" y="2743809"/>
            <a:chExt cx="2110902" cy="2188412"/>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483" y="2743809"/>
              <a:ext cx="2035918" cy="2035918"/>
            </a:xfrm>
            <a:prstGeom prst="rect">
              <a:avLst/>
            </a:prstGeom>
          </p:spPr>
        </p:pic>
        <p:sp>
          <p:nvSpPr>
            <p:cNvPr id="10" name="TextBox 9"/>
            <p:cNvSpPr txBox="1"/>
            <p:nvPr/>
          </p:nvSpPr>
          <p:spPr>
            <a:xfrm>
              <a:off x="7566499" y="4562889"/>
              <a:ext cx="2110902" cy="369332"/>
            </a:xfrm>
            <a:prstGeom prst="rect">
              <a:avLst/>
            </a:prstGeom>
            <a:noFill/>
          </p:spPr>
          <p:txBody>
            <a:bodyPr wrap="square" rtlCol="0">
              <a:spAutoFit/>
            </a:bodyPr>
            <a:lstStyle/>
            <a:p>
              <a:pPr algn="ctr"/>
              <a:r>
                <a:rPr lang="en-US" dirty="0"/>
                <a:t>Development</a:t>
              </a:r>
            </a:p>
          </p:txBody>
        </p:sp>
      </p:grpSp>
      <p:grpSp>
        <p:nvGrpSpPr>
          <p:cNvPr id="11" name="Group 10"/>
          <p:cNvGrpSpPr/>
          <p:nvPr/>
        </p:nvGrpSpPr>
        <p:grpSpPr>
          <a:xfrm>
            <a:off x="5040549" y="2753287"/>
            <a:ext cx="2110902" cy="2188412"/>
            <a:chOff x="7603991" y="2743809"/>
            <a:chExt cx="2110902" cy="2188412"/>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483" y="2743809"/>
              <a:ext cx="2035918" cy="2035918"/>
            </a:xfrm>
            <a:prstGeom prst="rect">
              <a:avLst/>
            </a:prstGeom>
          </p:spPr>
        </p:pic>
        <p:sp>
          <p:nvSpPr>
            <p:cNvPr id="13" name="TextBox 12"/>
            <p:cNvSpPr txBox="1"/>
            <p:nvPr/>
          </p:nvSpPr>
          <p:spPr>
            <a:xfrm>
              <a:off x="7603991" y="4562889"/>
              <a:ext cx="2110902" cy="369332"/>
            </a:xfrm>
            <a:prstGeom prst="rect">
              <a:avLst/>
            </a:prstGeom>
            <a:noFill/>
          </p:spPr>
          <p:txBody>
            <a:bodyPr wrap="square" rtlCol="0">
              <a:spAutoFit/>
            </a:bodyPr>
            <a:lstStyle/>
            <a:p>
              <a:pPr algn="ctr"/>
              <a:r>
                <a:rPr lang="en-US" dirty="0"/>
                <a:t>QA</a:t>
              </a:r>
            </a:p>
          </p:txBody>
        </p:sp>
      </p:grpSp>
      <p:grpSp>
        <p:nvGrpSpPr>
          <p:cNvPr id="16" name="Group 15"/>
          <p:cNvGrpSpPr/>
          <p:nvPr/>
        </p:nvGrpSpPr>
        <p:grpSpPr>
          <a:xfrm>
            <a:off x="2811041" y="3581937"/>
            <a:ext cx="457199" cy="442914"/>
            <a:chOff x="2886076" y="3900486"/>
            <a:chExt cx="457199" cy="442914"/>
          </a:xfrm>
        </p:grpSpPr>
        <p:sp>
          <p:nvSpPr>
            <p:cNvPr id="14" name="Arrow: Curved Up 13"/>
            <p:cNvSpPr/>
            <p:nvPr/>
          </p:nvSpPr>
          <p:spPr>
            <a:xfrm>
              <a:off x="2900363" y="4143375"/>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Up 14"/>
            <p:cNvSpPr/>
            <p:nvPr/>
          </p:nvSpPr>
          <p:spPr>
            <a:xfrm flipH="1" flipV="1">
              <a:off x="2886076" y="3900486"/>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7" name="Group 16"/>
          <p:cNvGrpSpPr/>
          <p:nvPr/>
        </p:nvGrpSpPr>
        <p:grpSpPr>
          <a:xfrm>
            <a:off x="3328937" y="3581937"/>
            <a:ext cx="457199" cy="442914"/>
            <a:chOff x="2886076" y="3900486"/>
            <a:chExt cx="457199" cy="442914"/>
          </a:xfrm>
        </p:grpSpPr>
        <p:sp>
          <p:nvSpPr>
            <p:cNvPr id="18" name="Arrow: Curved Up 17"/>
            <p:cNvSpPr/>
            <p:nvPr/>
          </p:nvSpPr>
          <p:spPr>
            <a:xfrm>
              <a:off x="2900363" y="4143375"/>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Curved Up 18"/>
            <p:cNvSpPr/>
            <p:nvPr/>
          </p:nvSpPr>
          <p:spPr>
            <a:xfrm flipH="1" flipV="1">
              <a:off x="2886076" y="3900486"/>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p:cNvGrpSpPr/>
          <p:nvPr/>
        </p:nvGrpSpPr>
        <p:grpSpPr>
          <a:xfrm>
            <a:off x="3813649" y="3581937"/>
            <a:ext cx="457199" cy="442914"/>
            <a:chOff x="2886076" y="3900486"/>
            <a:chExt cx="457199" cy="442914"/>
          </a:xfrm>
        </p:grpSpPr>
        <p:sp>
          <p:nvSpPr>
            <p:cNvPr id="21" name="Arrow: Curved Up 20"/>
            <p:cNvSpPr/>
            <p:nvPr/>
          </p:nvSpPr>
          <p:spPr>
            <a:xfrm>
              <a:off x="2900363" y="4143375"/>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Arrow: Curved Up 21"/>
            <p:cNvSpPr/>
            <p:nvPr/>
          </p:nvSpPr>
          <p:spPr>
            <a:xfrm flipH="1" flipV="1">
              <a:off x="2886076" y="3900486"/>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3" name="Group 22"/>
          <p:cNvGrpSpPr/>
          <p:nvPr/>
        </p:nvGrpSpPr>
        <p:grpSpPr>
          <a:xfrm>
            <a:off x="4364729" y="3581937"/>
            <a:ext cx="457199" cy="442914"/>
            <a:chOff x="2886076" y="3900486"/>
            <a:chExt cx="457199" cy="442914"/>
          </a:xfrm>
        </p:grpSpPr>
        <p:sp>
          <p:nvSpPr>
            <p:cNvPr id="24" name="Arrow: Curved Up 23"/>
            <p:cNvSpPr/>
            <p:nvPr/>
          </p:nvSpPr>
          <p:spPr>
            <a:xfrm>
              <a:off x="2900363" y="4143375"/>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Curved Up 24"/>
            <p:cNvSpPr/>
            <p:nvPr/>
          </p:nvSpPr>
          <p:spPr>
            <a:xfrm flipH="1" flipV="1">
              <a:off x="2886076" y="3900486"/>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6" name="Group 25"/>
          <p:cNvGrpSpPr/>
          <p:nvPr/>
        </p:nvGrpSpPr>
        <p:grpSpPr>
          <a:xfrm>
            <a:off x="7228260" y="3626585"/>
            <a:ext cx="457199" cy="442914"/>
            <a:chOff x="2886076" y="3900486"/>
            <a:chExt cx="457199" cy="442914"/>
          </a:xfrm>
        </p:grpSpPr>
        <p:sp>
          <p:nvSpPr>
            <p:cNvPr id="27" name="Arrow: Curved Up 26"/>
            <p:cNvSpPr/>
            <p:nvPr/>
          </p:nvSpPr>
          <p:spPr>
            <a:xfrm>
              <a:off x="2900363" y="4143375"/>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row: Curved Up 27"/>
            <p:cNvSpPr/>
            <p:nvPr/>
          </p:nvSpPr>
          <p:spPr>
            <a:xfrm flipH="1" flipV="1">
              <a:off x="2886076" y="3900486"/>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9" name="Group 28"/>
          <p:cNvGrpSpPr/>
          <p:nvPr/>
        </p:nvGrpSpPr>
        <p:grpSpPr>
          <a:xfrm>
            <a:off x="8201593" y="3626585"/>
            <a:ext cx="457199" cy="442914"/>
            <a:chOff x="2886076" y="3900486"/>
            <a:chExt cx="457199" cy="442914"/>
          </a:xfrm>
        </p:grpSpPr>
        <p:sp>
          <p:nvSpPr>
            <p:cNvPr id="30" name="Arrow: Curved Up 29"/>
            <p:cNvSpPr/>
            <p:nvPr/>
          </p:nvSpPr>
          <p:spPr>
            <a:xfrm>
              <a:off x="2900363" y="4143375"/>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row: Curved Up 30"/>
            <p:cNvSpPr/>
            <p:nvPr/>
          </p:nvSpPr>
          <p:spPr>
            <a:xfrm flipH="1" flipV="1">
              <a:off x="2886076" y="3900486"/>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2" name="Group 31"/>
          <p:cNvGrpSpPr/>
          <p:nvPr/>
        </p:nvGrpSpPr>
        <p:grpSpPr>
          <a:xfrm>
            <a:off x="7694380" y="3626585"/>
            <a:ext cx="457199" cy="442914"/>
            <a:chOff x="2886076" y="3900486"/>
            <a:chExt cx="457199" cy="442914"/>
          </a:xfrm>
        </p:grpSpPr>
        <p:sp>
          <p:nvSpPr>
            <p:cNvPr id="33" name="Arrow: Curved Up 32"/>
            <p:cNvSpPr/>
            <p:nvPr/>
          </p:nvSpPr>
          <p:spPr>
            <a:xfrm>
              <a:off x="2900363" y="4143375"/>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Arrow: Curved Up 33"/>
            <p:cNvSpPr/>
            <p:nvPr/>
          </p:nvSpPr>
          <p:spPr>
            <a:xfrm flipH="1" flipV="1">
              <a:off x="2886076" y="3900486"/>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5" name="Group 34"/>
          <p:cNvGrpSpPr/>
          <p:nvPr/>
        </p:nvGrpSpPr>
        <p:grpSpPr>
          <a:xfrm>
            <a:off x="8703428" y="3626585"/>
            <a:ext cx="457199" cy="442914"/>
            <a:chOff x="2886076" y="3900486"/>
            <a:chExt cx="457199" cy="442914"/>
          </a:xfrm>
        </p:grpSpPr>
        <p:sp>
          <p:nvSpPr>
            <p:cNvPr id="36" name="Arrow: Curved Up 35"/>
            <p:cNvSpPr/>
            <p:nvPr/>
          </p:nvSpPr>
          <p:spPr>
            <a:xfrm>
              <a:off x="2900363" y="4143375"/>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Arrow: Curved Up 36"/>
            <p:cNvSpPr/>
            <p:nvPr/>
          </p:nvSpPr>
          <p:spPr>
            <a:xfrm flipH="1" flipV="1">
              <a:off x="2886076" y="3900486"/>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132486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62175" y="6750"/>
            <a:ext cx="6858000" cy="6858000"/>
          </a:xfrm>
          <a:prstGeom prst="rect">
            <a:avLst/>
          </a:prstGeom>
        </p:spPr>
      </p:pic>
      <p:pic>
        <p:nvPicPr>
          <p:cNvPr id="3" name="Picture 2"/>
          <p:cNvPicPr>
            <a:picLocks noChangeAspect="1"/>
          </p:cNvPicPr>
          <p:nvPr/>
        </p:nvPicPr>
        <p:blipFill>
          <a:blip r:embed="rId4"/>
          <a:stretch>
            <a:fillRect/>
          </a:stretch>
        </p:blipFill>
        <p:spPr>
          <a:xfrm>
            <a:off x="2662175" y="6750"/>
            <a:ext cx="6858000" cy="6858000"/>
          </a:xfrm>
          <a:prstGeom prst="rect">
            <a:avLst/>
          </a:prstGeom>
        </p:spPr>
      </p:pic>
      <p:pic>
        <p:nvPicPr>
          <p:cNvPr id="4" name="Picture 3"/>
          <p:cNvPicPr>
            <a:picLocks noChangeAspect="1"/>
          </p:cNvPicPr>
          <p:nvPr/>
        </p:nvPicPr>
        <p:blipFill>
          <a:blip r:embed="rId5"/>
          <a:stretch>
            <a:fillRect/>
          </a:stretch>
        </p:blipFill>
        <p:spPr>
          <a:xfrm>
            <a:off x="2916175" y="260750"/>
            <a:ext cx="6350000" cy="6350000"/>
          </a:xfrm>
          <a:prstGeom prst="rect">
            <a:avLst/>
          </a:prstGeom>
        </p:spPr>
      </p:pic>
      <p:pic>
        <p:nvPicPr>
          <p:cNvPr id="5" name="Picture 4"/>
          <p:cNvPicPr>
            <a:picLocks noChangeAspect="1"/>
          </p:cNvPicPr>
          <p:nvPr/>
        </p:nvPicPr>
        <p:blipFill>
          <a:blip r:embed="rId6"/>
          <a:stretch>
            <a:fillRect/>
          </a:stretch>
        </p:blipFill>
        <p:spPr>
          <a:xfrm>
            <a:off x="2916175" y="260750"/>
            <a:ext cx="6350000" cy="6350000"/>
          </a:xfrm>
          <a:prstGeom prst="rect">
            <a:avLst/>
          </a:prstGeom>
        </p:spPr>
      </p:pic>
      <p:pic>
        <p:nvPicPr>
          <p:cNvPr id="6" name="Picture 5"/>
          <p:cNvPicPr>
            <a:picLocks noChangeAspect="1"/>
          </p:cNvPicPr>
          <p:nvPr/>
        </p:nvPicPr>
        <p:blipFill>
          <a:blip r:embed="rId7"/>
          <a:stretch>
            <a:fillRect/>
          </a:stretch>
        </p:blipFill>
        <p:spPr>
          <a:xfrm>
            <a:off x="2916175" y="260750"/>
            <a:ext cx="6350000" cy="6350000"/>
          </a:xfrm>
          <a:prstGeom prst="rect">
            <a:avLst/>
          </a:prstGeom>
        </p:spPr>
      </p:pic>
      <p:pic>
        <p:nvPicPr>
          <p:cNvPr id="7" name="Picture 6"/>
          <p:cNvPicPr>
            <a:picLocks noChangeAspect="1"/>
          </p:cNvPicPr>
          <p:nvPr/>
        </p:nvPicPr>
        <p:blipFill>
          <a:blip r:embed="rId8"/>
          <a:stretch>
            <a:fillRect/>
          </a:stretch>
        </p:blipFill>
        <p:spPr>
          <a:xfrm>
            <a:off x="2916175" y="260750"/>
            <a:ext cx="6350000" cy="6350000"/>
          </a:xfrm>
          <a:prstGeom prst="rect">
            <a:avLst/>
          </a:prstGeom>
        </p:spPr>
      </p:pic>
    </p:spTree>
    <p:extLst>
      <p:ext uri="{BB962C8B-B14F-4D97-AF65-F5344CB8AC3E}">
        <p14:creationId xmlns:p14="http://schemas.microsoft.com/office/powerpoint/2010/main" val="190914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1.3 – Challenges</a:t>
            </a:r>
          </a:p>
        </p:txBody>
      </p:sp>
    </p:spTree>
    <p:extLst>
      <p:ext uri="{BB962C8B-B14F-4D97-AF65-F5344CB8AC3E}">
        <p14:creationId xmlns:p14="http://schemas.microsoft.com/office/powerpoint/2010/main" val="1941287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databases different?</a:t>
            </a:r>
          </a:p>
        </p:txBody>
      </p:sp>
      <p:sp>
        <p:nvSpPr>
          <p:cNvPr id="3" name="Content Placeholder 2"/>
          <p:cNvSpPr>
            <a:spLocks noGrp="1"/>
          </p:cNvSpPr>
          <p:nvPr>
            <p:ph idx="1"/>
          </p:nvPr>
        </p:nvSpPr>
        <p:spPr/>
        <p:txBody>
          <a:bodyPr/>
          <a:lstStyle/>
          <a:p>
            <a:r>
              <a:rPr lang="en-US" dirty="0"/>
              <a:t>“It Depends”</a:t>
            </a:r>
          </a:p>
          <a:p>
            <a:r>
              <a:rPr lang="en-US" dirty="0"/>
              <a:t>Some code is (almost) the same (views, stored procedures, functions)</a:t>
            </a:r>
          </a:p>
          <a:p>
            <a:r>
              <a:rPr lang="en-US" dirty="0"/>
              <a:t>Some code isn’t (tables, indexes, security)</a:t>
            </a:r>
          </a:p>
          <a:p>
            <a:pPr lvl="1"/>
            <a:r>
              <a:rPr lang="en-US" dirty="0"/>
              <a:t>These structures maintain state</a:t>
            </a:r>
          </a:p>
          <a:p>
            <a:pPr lvl="1"/>
            <a:r>
              <a:rPr lang="en-US" dirty="0"/>
              <a:t>They can be cumbersome to change</a:t>
            </a:r>
          </a:p>
          <a:p>
            <a:pPr lvl="1"/>
            <a:r>
              <a:rPr lang="en-US" dirty="0"/>
              <a:t>Versioning might not work</a:t>
            </a:r>
          </a:p>
          <a:p>
            <a:endParaRPr lang="en-US" dirty="0"/>
          </a:p>
        </p:txBody>
      </p:sp>
    </p:spTree>
    <p:extLst>
      <p:ext uri="{BB962C8B-B14F-4D97-AF65-F5344CB8AC3E}">
        <p14:creationId xmlns:p14="http://schemas.microsoft.com/office/powerpoint/2010/main" val="65680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1.4 – Non-Technical Challenges</a:t>
            </a:r>
          </a:p>
        </p:txBody>
      </p:sp>
    </p:spTree>
    <p:extLst>
      <p:ext uri="{BB962C8B-B14F-4D97-AF65-F5344CB8AC3E}">
        <p14:creationId xmlns:p14="http://schemas.microsoft.com/office/powerpoint/2010/main" val="2061490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Non-Technical Challenges</a:t>
            </a:r>
          </a:p>
        </p:txBody>
      </p:sp>
      <p:sp>
        <p:nvSpPr>
          <p:cNvPr id="3" name="Content Placeholder 2"/>
          <p:cNvSpPr>
            <a:spLocks noGrp="1"/>
          </p:cNvSpPr>
          <p:nvPr>
            <p:ph idx="1"/>
          </p:nvPr>
        </p:nvSpPr>
        <p:spPr/>
        <p:txBody>
          <a:bodyPr/>
          <a:lstStyle/>
          <a:p>
            <a:r>
              <a:rPr lang="en-US" dirty="0"/>
              <a:t>Different staff responsibilities</a:t>
            </a:r>
          </a:p>
          <a:p>
            <a:pPr lvl="1"/>
            <a:r>
              <a:rPr lang="en-US" dirty="0"/>
              <a:t>Change and improve v stability and performance</a:t>
            </a:r>
          </a:p>
          <a:p>
            <a:pPr lvl="1"/>
            <a:r>
              <a:rPr lang="en-US" dirty="0"/>
              <a:t>Liability for issues</a:t>
            </a:r>
          </a:p>
          <a:p>
            <a:r>
              <a:rPr lang="en-US" dirty="0"/>
              <a:t>Staff Knowledge</a:t>
            </a:r>
          </a:p>
          <a:p>
            <a:pPr lvl="1"/>
            <a:r>
              <a:rPr lang="en-US" dirty="0"/>
              <a:t>Fundamental nature of code management and deployment</a:t>
            </a:r>
          </a:p>
          <a:p>
            <a:pPr lvl="1"/>
            <a:r>
              <a:rPr lang="en-US" dirty="0"/>
              <a:t>Habits for working with systems</a:t>
            </a:r>
          </a:p>
          <a:p>
            <a:r>
              <a:rPr lang="en-US" dirty="0"/>
              <a:t>Data Challenges</a:t>
            </a:r>
          </a:p>
          <a:p>
            <a:pPr lvl="1"/>
            <a:r>
              <a:rPr lang="en-US" dirty="0"/>
              <a:t>Data migration between environments</a:t>
            </a:r>
          </a:p>
          <a:p>
            <a:pPr lvl="1"/>
            <a:r>
              <a:rPr lang="en-US" dirty="0"/>
              <a:t>Data changes between environments</a:t>
            </a:r>
          </a:p>
          <a:p>
            <a:pPr lvl="1"/>
            <a:r>
              <a:rPr lang="en-US"/>
              <a:t>Drift</a:t>
            </a:r>
            <a:endParaRPr lang="en-US" dirty="0"/>
          </a:p>
        </p:txBody>
      </p:sp>
    </p:spTree>
    <p:extLst>
      <p:ext uri="{BB962C8B-B14F-4D97-AF65-F5344CB8AC3E}">
        <p14:creationId xmlns:p14="http://schemas.microsoft.com/office/powerpoint/2010/main" val="388552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1.5 – ORMs?</a:t>
            </a:r>
          </a:p>
        </p:txBody>
      </p:sp>
    </p:spTree>
    <p:extLst>
      <p:ext uri="{BB962C8B-B14F-4D97-AF65-F5344CB8AC3E}">
        <p14:creationId xmlns:p14="http://schemas.microsoft.com/office/powerpoint/2010/main" val="628255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1.1 - Overview</a:t>
            </a:r>
          </a:p>
        </p:txBody>
      </p:sp>
    </p:spTree>
    <p:extLst>
      <p:ext uri="{BB962C8B-B14F-4D97-AF65-F5344CB8AC3E}">
        <p14:creationId xmlns:p14="http://schemas.microsoft.com/office/powerpoint/2010/main" val="4072576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1.6 – State v Migrations</a:t>
            </a:r>
          </a:p>
        </p:txBody>
      </p:sp>
    </p:spTree>
    <p:extLst>
      <p:ext uri="{BB962C8B-B14F-4D97-AF65-F5344CB8AC3E}">
        <p14:creationId xmlns:p14="http://schemas.microsoft.com/office/powerpoint/2010/main" val="1758512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Based Database Development</a:t>
            </a:r>
          </a:p>
        </p:txBody>
      </p:sp>
      <p:sp>
        <p:nvSpPr>
          <p:cNvPr id="3" name="Content Placeholder 2"/>
          <p:cNvSpPr>
            <a:spLocks noGrp="1"/>
          </p:cNvSpPr>
          <p:nvPr>
            <p:ph idx="1"/>
          </p:nvPr>
        </p:nvSpPr>
        <p:spPr/>
        <p:txBody>
          <a:bodyPr/>
          <a:lstStyle/>
          <a:p>
            <a:r>
              <a:rPr lang="en-US" dirty="0"/>
              <a:t>Capture the “state” of all code at a point in time (a snapshot)</a:t>
            </a:r>
          </a:p>
          <a:p>
            <a:r>
              <a:rPr lang="en-US" dirty="0"/>
              <a:t>Compare this state with another version of this state</a:t>
            </a:r>
          </a:p>
          <a:p>
            <a:pPr lvl="1"/>
            <a:r>
              <a:rPr lang="en-US" dirty="0"/>
              <a:t>Can be database to database</a:t>
            </a:r>
          </a:p>
          <a:p>
            <a:pPr lvl="1"/>
            <a:r>
              <a:rPr lang="en-US" dirty="0"/>
              <a:t>Can be VCS to database</a:t>
            </a:r>
          </a:p>
          <a:p>
            <a:r>
              <a:rPr lang="en-US" dirty="0"/>
              <a:t>Use the comparison to generate a script that will deploy changes from one version to the next.</a:t>
            </a:r>
          </a:p>
        </p:txBody>
      </p:sp>
    </p:spTree>
    <p:extLst>
      <p:ext uri="{BB962C8B-B14F-4D97-AF65-F5344CB8AC3E}">
        <p14:creationId xmlns:p14="http://schemas.microsoft.com/office/powerpoint/2010/main" val="3289911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Based Database Development</a:t>
            </a:r>
          </a:p>
        </p:txBody>
      </p:sp>
      <p:sp>
        <p:nvSpPr>
          <p:cNvPr id="3" name="Content Placeholder 2"/>
          <p:cNvSpPr>
            <a:spLocks noGrp="1"/>
          </p:cNvSpPr>
          <p:nvPr>
            <p:ph idx="1"/>
          </p:nvPr>
        </p:nvSpPr>
        <p:spPr/>
        <p:txBody>
          <a:bodyPr/>
          <a:lstStyle/>
          <a:p>
            <a:r>
              <a:rPr lang="en-US" dirty="0"/>
              <a:t>Advantages</a:t>
            </a:r>
          </a:p>
          <a:p>
            <a:pPr lvl="1"/>
            <a:r>
              <a:rPr lang="en-US" dirty="0"/>
              <a:t>Simple for developers, nothing to track</a:t>
            </a:r>
          </a:p>
          <a:p>
            <a:pPr lvl="1"/>
            <a:r>
              <a:rPr lang="en-US" dirty="0"/>
              <a:t>Transient changes (those not needed) are not transferred</a:t>
            </a:r>
          </a:p>
          <a:p>
            <a:pPr lvl="1"/>
            <a:r>
              <a:rPr lang="en-US" dirty="0"/>
              <a:t>Branching and merging is (relatively) easy</a:t>
            </a:r>
          </a:p>
          <a:p>
            <a:pPr lvl="1"/>
            <a:r>
              <a:rPr lang="en-US" dirty="0"/>
              <a:t>Simplicity</a:t>
            </a:r>
          </a:p>
          <a:p>
            <a:r>
              <a:rPr lang="en-US" dirty="0"/>
              <a:t>Disadvantages</a:t>
            </a:r>
          </a:p>
          <a:p>
            <a:pPr lvl="1"/>
            <a:r>
              <a:rPr lang="en-US" dirty="0"/>
              <a:t>Some changes cannot be captured with snapshot comparisons</a:t>
            </a:r>
          </a:p>
          <a:p>
            <a:pPr lvl="1"/>
            <a:r>
              <a:rPr lang="en-US" dirty="0"/>
              <a:t>Upgrades of databases tend to require known starting/ending points.</a:t>
            </a:r>
          </a:p>
          <a:p>
            <a:pPr lvl="1"/>
            <a:r>
              <a:rPr lang="en-US" dirty="0"/>
              <a:t>Multiple versions of databases are not easily upgraded</a:t>
            </a:r>
          </a:p>
        </p:txBody>
      </p:sp>
    </p:spTree>
    <p:extLst>
      <p:ext uri="{BB962C8B-B14F-4D97-AF65-F5344CB8AC3E}">
        <p14:creationId xmlns:p14="http://schemas.microsoft.com/office/powerpoint/2010/main" val="3301673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965" y="0"/>
            <a:ext cx="11437749" cy="6806680"/>
          </a:xfrm>
        </p:spPr>
      </p:pic>
    </p:spTree>
    <p:extLst>
      <p:ext uri="{BB962C8B-B14F-4D97-AF65-F5344CB8AC3E}">
        <p14:creationId xmlns:p14="http://schemas.microsoft.com/office/powerpoint/2010/main" val="4256454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Generated script for table rename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80864" y="1857870"/>
            <a:ext cx="6430272" cy="4286848"/>
          </a:xfrm>
        </p:spPr>
      </p:pic>
    </p:spTree>
    <p:extLst>
      <p:ext uri="{BB962C8B-B14F-4D97-AF65-F5344CB8AC3E}">
        <p14:creationId xmlns:p14="http://schemas.microsoft.com/office/powerpoint/2010/main" val="2534627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Based Database Development</a:t>
            </a:r>
          </a:p>
        </p:txBody>
      </p:sp>
      <p:sp>
        <p:nvSpPr>
          <p:cNvPr id="3" name="Content Placeholder 2"/>
          <p:cNvSpPr>
            <a:spLocks noGrp="1"/>
          </p:cNvSpPr>
          <p:nvPr>
            <p:ph idx="1"/>
          </p:nvPr>
        </p:nvSpPr>
        <p:spPr/>
        <p:txBody>
          <a:bodyPr/>
          <a:lstStyle/>
          <a:p>
            <a:r>
              <a:rPr lang="en-US" dirty="0"/>
              <a:t>All changes made to a database are tracked as they are made.</a:t>
            </a:r>
          </a:p>
          <a:p>
            <a:r>
              <a:rPr lang="en-US" dirty="0"/>
              <a:t>Changes are ordered and executed in the same order on downstream environments</a:t>
            </a:r>
          </a:p>
          <a:p>
            <a:r>
              <a:rPr lang="en-US" dirty="0"/>
              <a:t>The actual code a developer executes is replayed in downstream environments.</a:t>
            </a:r>
          </a:p>
        </p:txBody>
      </p:sp>
    </p:spTree>
    <p:extLst>
      <p:ext uri="{BB962C8B-B14F-4D97-AF65-F5344CB8AC3E}">
        <p14:creationId xmlns:p14="http://schemas.microsoft.com/office/powerpoint/2010/main" val="2465777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Based Database Development</a:t>
            </a:r>
          </a:p>
        </p:txBody>
      </p:sp>
      <p:sp>
        <p:nvSpPr>
          <p:cNvPr id="3" name="Content Placeholder 2"/>
          <p:cNvSpPr>
            <a:spLocks noGrp="1"/>
          </p:cNvSpPr>
          <p:nvPr>
            <p:ph idx="1"/>
          </p:nvPr>
        </p:nvSpPr>
        <p:spPr/>
        <p:txBody>
          <a:bodyPr/>
          <a:lstStyle/>
          <a:p>
            <a:r>
              <a:rPr lang="en-US" dirty="0"/>
              <a:t>Advantages</a:t>
            </a:r>
          </a:p>
          <a:p>
            <a:pPr lvl="1"/>
            <a:r>
              <a:rPr lang="en-US" dirty="0"/>
              <a:t>The exact code is executed in all environments, ensuring repeatability and reliability.</a:t>
            </a:r>
          </a:p>
          <a:p>
            <a:pPr lvl="1"/>
            <a:r>
              <a:rPr lang="en-US" dirty="0"/>
              <a:t>Any version of a database can be upgraded to any other version</a:t>
            </a:r>
          </a:p>
          <a:p>
            <a:r>
              <a:rPr lang="en-US" dirty="0"/>
              <a:t>Disadvantages</a:t>
            </a:r>
          </a:p>
          <a:p>
            <a:pPr lvl="1"/>
            <a:r>
              <a:rPr lang="en-US" dirty="0"/>
              <a:t>Changes need to be tracked</a:t>
            </a:r>
          </a:p>
          <a:p>
            <a:pPr lvl="1"/>
            <a:r>
              <a:rPr lang="en-US" dirty="0"/>
              <a:t>Ordering is important and merging branches of development can be complex</a:t>
            </a:r>
          </a:p>
          <a:p>
            <a:pPr lvl="1"/>
            <a:r>
              <a:rPr lang="en-US" dirty="0"/>
              <a:t>Lots of scripts may need to be run, lengthening deployment</a:t>
            </a:r>
          </a:p>
        </p:txBody>
      </p:sp>
    </p:spTree>
    <p:extLst>
      <p:ext uri="{BB962C8B-B14F-4D97-AF65-F5344CB8AC3E}">
        <p14:creationId xmlns:p14="http://schemas.microsoft.com/office/powerpoint/2010/main" val="550214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1.7 – State v Migrations</a:t>
            </a:r>
          </a:p>
        </p:txBody>
      </p:sp>
    </p:spTree>
    <p:extLst>
      <p:ext uri="{BB962C8B-B14F-4D97-AF65-F5344CB8AC3E}">
        <p14:creationId xmlns:p14="http://schemas.microsoft.com/office/powerpoint/2010/main" val="382865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Better Collaboration</a:t>
            </a:r>
          </a:p>
        </p:txBody>
      </p:sp>
      <p:sp>
        <p:nvSpPr>
          <p:cNvPr id="3" name="Content Placeholder 2"/>
          <p:cNvSpPr>
            <a:spLocks noGrp="1"/>
          </p:cNvSpPr>
          <p:nvPr>
            <p:ph idx="1"/>
          </p:nvPr>
        </p:nvSpPr>
        <p:spPr/>
        <p:txBody>
          <a:bodyPr/>
          <a:lstStyle/>
          <a:p>
            <a:r>
              <a:rPr lang="en-US" dirty="0"/>
              <a:t>DevOps requires development and operations to work together.</a:t>
            </a:r>
          </a:p>
          <a:p>
            <a:r>
              <a:rPr lang="en-US" dirty="0"/>
              <a:t>This requires empathy for the other point of view.</a:t>
            </a:r>
          </a:p>
          <a:p>
            <a:r>
              <a:rPr lang="en-US" dirty="0"/>
              <a:t>We need to balance needs</a:t>
            </a:r>
          </a:p>
          <a:p>
            <a:pPr lvl="1"/>
            <a:r>
              <a:rPr lang="en-US" dirty="0"/>
              <a:t>Risk of changes</a:t>
            </a:r>
          </a:p>
          <a:p>
            <a:pPr lvl="1"/>
            <a:r>
              <a:rPr lang="en-US" dirty="0"/>
              <a:t>Advantages of deploying new code.</a:t>
            </a:r>
          </a:p>
        </p:txBody>
      </p:sp>
    </p:spTree>
    <p:extLst>
      <p:ext uri="{BB962C8B-B14F-4D97-AF65-F5344CB8AC3E}">
        <p14:creationId xmlns:p14="http://schemas.microsoft.com/office/powerpoint/2010/main" val="671771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1.8 – Lab Setup</a:t>
            </a:r>
          </a:p>
        </p:txBody>
      </p:sp>
    </p:spTree>
    <p:extLst>
      <p:ext uri="{BB962C8B-B14F-4D97-AF65-F5344CB8AC3E}">
        <p14:creationId xmlns:p14="http://schemas.microsoft.com/office/powerpoint/2010/main" val="238885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slide?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0925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 On Lab</a:t>
            </a:r>
          </a:p>
        </p:txBody>
      </p:sp>
      <p:sp>
        <p:nvSpPr>
          <p:cNvPr id="3" name="Content Placeholder 2"/>
          <p:cNvSpPr>
            <a:spLocks noGrp="1"/>
          </p:cNvSpPr>
          <p:nvPr>
            <p:ph idx="1"/>
          </p:nvPr>
        </p:nvSpPr>
        <p:spPr/>
        <p:txBody>
          <a:bodyPr/>
          <a:lstStyle/>
          <a:p>
            <a:r>
              <a:rPr lang="en-US" dirty="0"/>
              <a:t>The lab for this course will walk you through the setup of a series of databases where you will implement a CI process, and deploy changes to downstream environments.</a:t>
            </a:r>
          </a:p>
          <a:p>
            <a:r>
              <a:rPr lang="en-US" dirty="0"/>
              <a:t>We will use these environments:</a:t>
            </a:r>
          </a:p>
          <a:p>
            <a:pPr lvl="1"/>
            <a:r>
              <a:rPr lang="en-US" dirty="0"/>
              <a:t>A local development SQL Server database</a:t>
            </a:r>
          </a:p>
          <a:p>
            <a:pPr lvl="1"/>
            <a:r>
              <a:rPr lang="en-US" dirty="0"/>
              <a:t>A local integration SQL Server database</a:t>
            </a:r>
          </a:p>
          <a:p>
            <a:pPr lvl="1"/>
            <a:r>
              <a:rPr lang="en-US" dirty="0"/>
              <a:t>A git repository, linked to a VSTS repository</a:t>
            </a:r>
          </a:p>
          <a:p>
            <a:pPr lvl="1"/>
            <a:r>
              <a:rPr lang="en-US" dirty="0"/>
              <a:t>A local QA database</a:t>
            </a:r>
          </a:p>
          <a:p>
            <a:pPr lvl="1"/>
            <a:r>
              <a:rPr lang="en-US" dirty="0"/>
              <a:t>A remote Azure SQL Database</a:t>
            </a:r>
          </a:p>
          <a:p>
            <a:pPr lvl="1"/>
            <a:endParaRPr lang="en-US" dirty="0"/>
          </a:p>
        </p:txBody>
      </p:sp>
    </p:spTree>
    <p:extLst>
      <p:ext uri="{BB962C8B-B14F-4D97-AF65-F5344CB8AC3E}">
        <p14:creationId xmlns:p14="http://schemas.microsoft.com/office/powerpoint/2010/main" val="2584114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 On Lab</a:t>
            </a:r>
          </a:p>
        </p:txBody>
      </p:sp>
      <p:sp>
        <p:nvSpPr>
          <p:cNvPr id="3" name="Content Placeholder 2"/>
          <p:cNvSpPr>
            <a:spLocks noGrp="1"/>
          </p:cNvSpPr>
          <p:nvPr>
            <p:ph idx="1"/>
          </p:nvPr>
        </p:nvSpPr>
        <p:spPr/>
        <p:txBody>
          <a:bodyPr/>
          <a:lstStyle/>
          <a:p>
            <a:r>
              <a:rPr lang="en-US" dirty="0"/>
              <a:t>Requirements</a:t>
            </a:r>
          </a:p>
          <a:p>
            <a:pPr lvl="1"/>
            <a:r>
              <a:rPr lang="en-US" dirty="0"/>
              <a:t>A Windows host capable of supporting Visual Studio 2017 and SQL Server</a:t>
            </a:r>
            <a:endParaRPr lang="en-US" dirty="0">
              <a:hlinkClick r:id="rId2"/>
            </a:endParaRPr>
          </a:p>
          <a:p>
            <a:pPr lvl="1"/>
            <a:r>
              <a:rPr lang="en-US" dirty="0">
                <a:hlinkClick r:id="rId2"/>
              </a:rPr>
              <a:t>Visual Studio 2017 Enterprise </a:t>
            </a:r>
            <a:r>
              <a:rPr lang="en-US" dirty="0"/>
              <a:t>– an evaluation edition can be used</a:t>
            </a:r>
          </a:p>
          <a:p>
            <a:pPr lvl="1"/>
            <a:r>
              <a:rPr lang="en-US" dirty="0"/>
              <a:t>SQL Server Developer Edition (</a:t>
            </a:r>
            <a:r>
              <a:rPr lang="en-US" dirty="0" err="1"/>
              <a:t>localdb</a:t>
            </a:r>
            <a:r>
              <a:rPr lang="en-US"/>
              <a:t> can be used)</a:t>
            </a:r>
            <a:endParaRPr lang="en-US" dirty="0"/>
          </a:p>
          <a:p>
            <a:pPr lvl="1"/>
            <a:r>
              <a:rPr lang="en-US" dirty="0">
                <a:hlinkClick r:id="rId3"/>
              </a:rPr>
              <a:t>The </a:t>
            </a:r>
            <a:r>
              <a:rPr lang="en-US" dirty="0" err="1">
                <a:hlinkClick r:id="rId3"/>
              </a:rPr>
              <a:t>tSQLt</a:t>
            </a:r>
            <a:r>
              <a:rPr lang="en-US" dirty="0">
                <a:hlinkClick r:id="rId3"/>
              </a:rPr>
              <a:t> testing framework</a:t>
            </a:r>
            <a:endParaRPr lang="en-US" dirty="0"/>
          </a:p>
          <a:p>
            <a:pPr lvl="1"/>
            <a:r>
              <a:rPr lang="en-US" dirty="0">
                <a:hlinkClick r:id="rId4"/>
              </a:rPr>
              <a:t>The </a:t>
            </a:r>
            <a:r>
              <a:rPr lang="en-US" dirty="0" err="1">
                <a:hlinkClick r:id="rId4"/>
              </a:rPr>
              <a:t>tSQLt</a:t>
            </a:r>
            <a:r>
              <a:rPr lang="en-US" dirty="0">
                <a:hlinkClick r:id="rId4"/>
              </a:rPr>
              <a:t> testing adapter</a:t>
            </a:r>
            <a:endParaRPr lang="en-US" dirty="0"/>
          </a:p>
          <a:p>
            <a:pPr lvl="1"/>
            <a:r>
              <a:rPr lang="en-US" dirty="0"/>
              <a:t>An Azure subscription – If you do not wish to use Azure, you can create a production database on your local machine</a:t>
            </a:r>
          </a:p>
          <a:p>
            <a:pPr lvl="1"/>
            <a:endParaRPr lang="en-US" dirty="0"/>
          </a:p>
        </p:txBody>
      </p:sp>
    </p:spTree>
    <p:extLst>
      <p:ext uri="{BB962C8B-B14F-4D97-AF65-F5344CB8AC3E}">
        <p14:creationId xmlns:p14="http://schemas.microsoft.com/office/powerpoint/2010/main" val="217144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634574" y="2745757"/>
            <a:ext cx="5298001" cy="646331"/>
          </a:xfrm>
          <a:prstGeom prst="rect">
            <a:avLst/>
          </a:prstGeom>
        </p:spPr>
        <p:txBody>
          <a:bodyPr wrap="square">
            <a:spAutoFit/>
          </a:bodyPr>
          <a:lstStyle/>
          <a:p>
            <a:pPr>
              <a:spcAft>
                <a:spcPts val="3600"/>
              </a:spcAft>
            </a:pPr>
            <a:r>
              <a:rPr lang="en-US" sz="3600" dirty="0">
                <a:solidFill>
                  <a:schemeClr val="tx1">
                    <a:lumMod val="50000"/>
                    <a:lumOff val="50000"/>
                  </a:schemeClr>
                </a:solidFill>
                <a:latin typeface="Microsoft Sans Serif" panose="020B0604020202020204" pitchFamily="34" charset="0"/>
              </a:rPr>
              <a:t>www.voiceofthedba.com</a:t>
            </a:r>
          </a:p>
        </p:txBody>
      </p:sp>
      <p:sp>
        <p:nvSpPr>
          <p:cNvPr id="19" name="Rectangle 18"/>
          <p:cNvSpPr/>
          <p:nvPr/>
        </p:nvSpPr>
        <p:spPr>
          <a:xfrm>
            <a:off x="5634572" y="3679724"/>
            <a:ext cx="5947829" cy="584775"/>
          </a:xfrm>
          <a:prstGeom prst="rect">
            <a:avLst/>
          </a:prstGeom>
        </p:spPr>
        <p:txBody>
          <a:bodyPr wrap="square">
            <a:spAutoFit/>
          </a:bodyPr>
          <a:lstStyle/>
          <a:p>
            <a:pPr>
              <a:spcAft>
                <a:spcPts val="3600"/>
              </a:spcAft>
            </a:pPr>
            <a:r>
              <a:rPr lang="en-US" sz="3200" dirty="0" err="1">
                <a:solidFill>
                  <a:schemeClr val="tx1">
                    <a:lumMod val="50000"/>
                    <a:lumOff val="50000"/>
                  </a:schemeClr>
                </a:solidFill>
                <a:latin typeface="Microsoft Sans Serif" panose="020B0604020202020204" pitchFamily="34" charset="0"/>
              </a:rPr>
              <a:t>sjones@sqlservercentral.com</a:t>
            </a:r>
            <a:endParaRPr lang="en-US" sz="3200" dirty="0">
              <a:solidFill>
                <a:schemeClr val="tx1">
                  <a:lumMod val="50000"/>
                  <a:lumOff val="50000"/>
                </a:schemeClr>
              </a:solidFill>
              <a:latin typeface="Microsoft Sans Serif" panose="020B0604020202020204" pitchFamily="34" charset="0"/>
            </a:endParaRPr>
          </a:p>
        </p:txBody>
      </p:sp>
      <p:sp>
        <p:nvSpPr>
          <p:cNvPr id="20" name="Rectangle 19"/>
          <p:cNvSpPr/>
          <p:nvPr/>
        </p:nvSpPr>
        <p:spPr>
          <a:xfrm>
            <a:off x="5634572" y="4590938"/>
            <a:ext cx="4747693" cy="646331"/>
          </a:xfrm>
          <a:prstGeom prst="rect">
            <a:avLst/>
          </a:prstGeom>
        </p:spPr>
        <p:txBody>
          <a:bodyPr wrap="square">
            <a:spAutoFit/>
          </a:bodyPr>
          <a:lstStyle/>
          <a:p>
            <a:pPr>
              <a:spcAft>
                <a:spcPts val="3600"/>
              </a:spcAft>
            </a:pPr>
            <a:r>
              <a:rPr lang="en-US" sz="3600" dirty="0">
                <a:solidFill>
                  <a:schemeClr val="tx1">
                    <a:lumMod val="50000"/>
                    <a:lumOff val="50000"/>
                  </a:schemeClr>
                </a:solidFill>
                <a:latin typeface="Microsoft Sans Serif" panose="020B0604020202020204" pitchFamily="34" charset="0"/>
              </a:rPr>
              <a:t>@way0utwest</a:t>
            </a:r>
          </a:p>
        </p:txBody>
      </p:sp>
      <p:sp>
        <p:nvSpPr>
          <p:cNvPr id="21" name="TextBox 20"/>
          <p:cNvSpPr txBox="1"/>
          <p:nvPr/>
        </p:nvSpPr>
        <p:spPr>
          <a:xfrm>
            <a:off x="4730301" y="696291"/>
            <a:ext cx="7080699" cy="1487651"/>
          </a:xfrm>
          <a:prstGeom prst="rect">
            <a:avLst/>
          </a:prstGeom>
          <a:noFill/>
        </p:spPr>
        <p:txBody>
          <a:bodyPr wrap="square" rtlCol="0">
            <a:spAutoFit/>
          </a:bodyPr>
          <a:lstStyle/>
          <a:p>
            <a:r>
              <a:rPr lang="en-US" sz="3733" b="1" dirty="0">
                <a:solidFill>
                  <a:srgbClr val="CC0000"/>
                </a:solidFill>
                <a:latin typeface="Arial"/>
                <a:cs typeface="Arial"/>
              </a:rPr>
              <a:t>Steve Jones</a:t>
            </a:r>
          </a:p>
          <a:p>
            <a:r>
              <a:rPr lang="en-US" sz="2667" b="1" dirty="0">
                <a:solidFill>
                  <a:srgbClr val="CC0000"/>
                </a:solidFill>
                <a:latin typeface="Arial"/>
                <a:cs typeface="Arial"/>
              </a:rPr>
              <a:t>SQLServerCentral Founder</a:t>
            </a:r>
          </a:p>
          <a:p>
            <a:r>
              <a:rPr lang="en-US" sz="2667" b="1" dirty="0" err="1">
                <a:solidFill>
                  <a:srgbClr val="CC0000"/>
                </a:solidFill>
                <a:latin typeface="Arial"/>
                <a:cs typeface="Arial"/>
              </a:rPr>
              <a:t>Redgate</a:t>
            </a:r>
            <a:r>
              <a:rPr lang="en-US" sz="2667" b="1" dirty="0">
                <a:solidFill>
                  <a:srgbClr val="CC0000"/>
                </a:solidFill>
                <a:latin typeface="Arial"/>
                <a:cs typeface="Arial"/>
              </a:rPr>
              <a:t> Software Evangelist</a:t>
            </a:r>
          </a:p>
        </p:txBody>
      </p:sp>
      <p:pic>
        <p:nvPicPr>
          <p:cNvPr id="22" name="Picture 21"/>
          <p:cNvPicPr>
            <a:picLocks noChangeAspect="1"/>
          </p:cNvPicPr>
          <p:nvPr/>
        </p:nvPicPr>
        <p:blipFill>
          <a:blip r:embed="rId3"/>
          <a:stretch>
            <a:fillRect/>
          </a:stretch>
        </p:blipFill>
        <p:spPr>
          <a:xfrm>
            <a:off x="4873402" y="2785699"/>
            <a:ext cx="579705" cy="637676"/>
          </a:xfrm>
          <a:prstGeom prst="rect">
            <a:avLst/>
          </a:prstGeom>
        </p:spPr>
      </p:pic>
      <p:pic>
        <p:nvPicPr>
          <p:cNvPr id="23" name="Picture 22"/>
          <p:cNvPicPr>
            <a:picLocks noChangeAspect="1"/>
          </p:cNvPicPr>
          <p:nvPr/>
        </p:nvPicPr>
        <p:blipFill>
          <a:blip r:embed="rId4"/>
          <a:stretch>
            <a:fillRect/>
          </a:stretch>
        </p:blipFill>
        <p:spPr>
          <a:xfrm>
            <a:off x="4873402" y="3806721"/>
            <a:ext cx="617980" cy="505619"/>
          </a:xfrm>
          <a:prstGeom prst="rect">
            <a:avLst/>
          </a:prstGeom>
        </p:spPr>
      </p:pic>
      <p:pic>
        <p:nvPicPr>
          <p:cNvPr id="24" name="Picture 23"/>
          <p:cNvPicPr>
            <a:picLocks noChangeAspect="1"/>
          </p:cNvPicPr>
          <p:nvPr/>
        </p:nvPicPr>
        <p:blipFill>
          <a:blip r:embed="rId5"/>
          <a:stretch>
            <a:fillRect/>
          </a:stretch>
        </p:blipFill>
        <p:spPr>
          <a:xfrm>
            <a:off x="4873399" y="4641736"/>
            <a:ext cx="673123" cy="617029"/>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3399" y="5485533"/>
            <a:ext cx="661235" cy="661235"/>
          </a:xfrm>
          <a:prstGeom prst="rect">
            <a:avLst/>
          </a:prstGeom>
        </p:spPr>
      </p:pic>
      <p:sp>
        <p:nvSpPr>
          <p:cNvPr id="4" name="TextBox 3"/>
          <p:cNvSpPr txBox="1"/>
          <p:nvPr/>
        </p:nvSpPr>
        <p:spPr>
          <a:xfrm>
            <a:off x="5634574" y="5485534"/>
            <a:ext cx="4008297" cy="646331"/>
          </a:xfrm>
          <a:prstGeom prst="rect">
            <a:avLst/>
          </a:prstGeom>
          <a:noFill/>
        </p:spPr>
        <p:txBody>
          <a:bodyPr wrap="square" rtlCol="0">
            <a:spAutoFit/>
          </a:bodyPr>
          <a:lstStyle/>
          <a:p>
            <a:pPr>
              <a:spcAft>
                <a:spcPts val="3600"/>
              </a:spcAft>
            </a:pPr>
            <a:r>
              <a:rPr lang="en-US" sz="3600" dirty="0">
                <a:solidFill>
                  <a:schemeClr val="tx1">
                    <a:lumMod val="50000"/>
                    <a:lumOff val="50000"/>
                  </a:schemeClr>
                </a:solidFill>
                <a:latin typeface="Microsoft Sans Serif" panose="020B0604020202020204" pitchFamily="34" charset="0"/>
              </a:rPr>
              <a:t>/in/way0utwest</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42871" y="5268046"/>
            <a:ext cx="2014815" cy="711111"/>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8158" y="5032217"/>
            <a:ext cx="2922244" cy="1034961"/>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31590" y="1871203"/>
            <a:ext cx="1904762" cy="2466667"/>
          </a:xfrm>
          <a:prstGeom prst="rect">
            <a:avLst/>
          </a:prstGeom>
        </p:spPr>
      </p:pic>
    </p:spTree>
    <p:extLst>
      <p:ext uri="{BB962C8B-B14F-4D97-AF65-F5344CB8AC3E}">
        <p14:creationId xmlns:p14="http://schemas.microsoft.com/office/powerpoint/2010/main" val="1725550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3" name="Content Placeholder 2"/>
          <p:cNvSpPr>
            <a:spLocks noGrp="1"/>
          </p:cNvSpPr>
          <p:nvPr>
            <p:ph idx="1"/>
          </p:nvPr>
        </p:nvSpPr>
        <p:spPr/>
        <p:txBody>
          <a:bodyPr/>
          <a:lstStyle/>
          <a:p>
            <a:r>
              <a:rPr lang="en-US" dirty="0"/>
              <a:t>This course consists of</a:t>
            </a:r>
          </a:p>
          <a:p>
            <a:pPr lvl="1"/>
            <a:r>
              <a:rPr lang="en-US" dirty="0"/>
              <a:t>Lectures and videos of course material</a:t>
            </a:r>
          </a:p>
          <a:p>
            <a:pPr lvl="1"/>
            <a:r>
              <a:rPr lang="en-US" dirty="0"/>
              <a:t>Assessment questions after each section</a:t>
            </a:r>
          </a:p>
          <a:p>
            <a:pPr lvl="1"/>
            <a:r>
              <a:rPr lang="en-US" dirty="0"/>
              <a:t>Hands on labs for you to practice skills</a:t>
            </a:r>
          </a:p>
        </p:txBody>
      </p:sp>
    </p:spTree>
    <p:extLst>
      <p:ext uri="{BB962C8B-B14F-4D97-AF65-F5344CB8AC3E}">
        <p14:creationId xmlns:p14="http://schemas.microsoft.com/office/powerpoint/2010/main" val="3810271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p:txBody>
          <a:bodyPr/>
          <a:lstStyle/>
          <a:p>
            <a:pPr marL="0" indent="0">
              <a:buNone/>
            </a:pPr>
            <a:r>
              <a:rPr lang="en-US" dirty="0"/>
              <a:t>In this course, you will learn how to:</a:t>
            </a:r>
          </a:p>
          <a:p>
            <a:pPr lvl="1"/>
            <a:r>
              <a:rPr lang="en-US" dirty="0"/>
              <a:t>Define DevOps</a:t>
            </a:r>
          </a:p>
          <a:p>
            <a:pPr lvl="1"/>
            <a:r>
              <a:rPr lang="en-US" dirty="0"/>
              <a:t>Identify the challenges of database DevOps</a:t>
            </a:r>
          </a:p>
          <a:p>
            <a:pPr lvl="1"/>
            <a:r>
              <a:rPr lang="en-US" dirty="0"/>
              <a:t>Include your database code alongside other application code in source control</a:t>
            </a:r>
          </a:p>
          <a:p>
            <a:pPr lvl="1"/>
            <a:r>
              <a:rPr lang="en-US" dirty="0"/>
              <a:t>Setup a Continuous Integration (CI) platform for your database code.</a:t>
            </a:r>
          </a:p>
          <a:p>
            <a:pPr lvl="1"/>
            <a:r>
              <a:rPr lang="en-US" dirty="0"/>
              <a:t>Write and include automated unit tests for your database code.</a:t>
            </a:r>
          </a:p>
          <a:p>
            <a:pPr lvl="1"/>
            <a:r>
              <a:rPr lang="en-US" dirty="0"/>
              <a:t>Develop an automated release process that deploys database changes</a:t>
            </a:r>
          </a:p>
        </p:txBody>
      </p:sp>
    </p:spTree>
    <p:extLst>
      <p:ext uri="{BB962C8B-B14F-4D97-AF65-F5344CB8AC3E}">
        <p14:creationId xmlns:p14="http://schemas.microsoft.com/office/powerpoint/2010/main" val="131535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1.2 – What is DevOps?</a:t>
            </a:r>
          </a:p>
        </p:txBody>
      </p:sp>
    </p:spTree>
    <p:extLst>
      <p:ext uri="{BB962C8B-B14F-4D97-AF65-F5344CB8AC3E}">
        <p14:creationId xmlns:p14="http://schemas.microsoft.com/office/powerpoint/2010/main" val="2853242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DevOps?</a:t>
            </a:r>
          </a:p>
        </p:txBody>
      </p:sp>
      <p:sp>
        <p:nvSpPr>
          <p:cNvPr id="3" name="Content Placeholder 2"/>
          <p:cNvSpPr>
            <a:spLocks noGrp="1"/>
          </p:cNvSpPr>
          <p:nvPr>
            <p:ph idx="1"/>
          </p:nvPr>
        </p:nvSpPr>
        <p:spPr/>
        <p:txBody>
          <a:bodyPr/>
          <a:lstStyle/>
          <a:p>
            <a:pPr marL="0" indent="0">
              <a:buNone/>
            </a:pPr>
            <a:r>
              <a:rPr lang="en-US" dirty="0"/>
              <a:t>“DevOps is the union of people, process, and products to enable continuous delivery of value to our end users.”</a:t>
            </a:r>
          </a:p>
          <a:p>
            <a:pPr algn="r">
              <a:buFontTx/>
              <a:buChar char="-"/>
            </a:pPr>
            <a:r>
              <a:rPr lang="en-US" i="1" dirty="0"/>
              <a:t>Donovan Brown</a:t>
            </a:r>
          </a:p>
          <a:p>
            <a:pPr marL="0" indent="0" algn="r">
              <a:buNone/>
            </a:pPr>
            <a:r>
              <a:rPr lang="en-US" i="1" dirty="0"/>
              <a:t>Microsoft Principal DevOps PM</a:t>
            </a:r>
          </a:p>
          <a:p>
            <a:pPr marL="0" indent="0" algn="r">
              <a:buNone/>
            </a:pPr>
            <a:r>
              <a:rPr lang="en-US" sz="1800" dirty="0"/>
              <a:t>From </a:t>
            </a:r>
            <a:r>
              <a:rPr lang="en-US" sz="1800" dirty="0">
                <a:hlinkClick r:id="rId3"/>
              </a:rPr>
              <a:t>http://donovanbrown.com/post/what-is-devops</a:t>
            </a:r>
            <a:endParaRPr lang="en-US" sz="1800" dirty="0"/>
          </a:p>
        </p:txBody>
      </p:sp>
    </p:spTree>
    <p:extLst>
      <p:ext uri="{BB962C8B-B14F-4D97-AF65-F5344CB8AC3E}">
        <p14:creationId xmlns:p14="http://schemas.microsoft.com/office/powerpoint/2010/main" val="165900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DevOps?</a:t>
            </a:r>
          </a:p>
        </p:txBody>
      </p:sp>
      <p:sp>
        <p:nvSpPr>
          <p:cNvPr id="3" name="Content Placeholder 2"/>
          <p:cNvSpPr>
            <a:spLocks noGrp="1"/>
          </p:cNvSpPr>
          <p:nvPr>
            <p:ph idx="1"/>
          </p:nvPr>
        </p:nvSpPr>
        <p:spPr/>
        <p:txBody>
          <a:bodyPr/>
          <a:lstStyle/>
          <a:p>
            <a:pPr marL="0" indent="0">
              <a:buNone/>
            </a:pPr>
            <a:r>
              <a:rPr lang="en-US" i="1" dirty="0"/>
              <a:t>“It is very important to realize that DevOps is not a product.  You cannot buy DevOps and install it.  DevOps is not just automation or infrastructure as code.  DevOps is people following a process enabled by products to deliver value to our end users.”</a:t>
            </a:r>
          </a:p>
          <a:p>
            <a:pPr marL="0" indent="0" algn="r">
              <a:buNone/>
            </a:pPr>
            <a:r>
              <a:rPr lang="en-US" dirty="0"/>
              <a:t>- Donovan Brown</a:t>
            </a:r>
          </a:p>
          <a:p>
            <a:endParaRPr lang="en-US" dirty="0"/>
          </a:p>
        </p:txBody>
      </p:sp>
    </p:spTree>
    <p:extLst>
      <p:ext uri="{BB962C8B-B14F-4D97-AF65-F5344CB8AC3E}">
        <p14:creationId xmlns:p14="http://schemas.microsoft.com/office/powerpoint/2010/main" val="2606710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5454</Words>
  <Application>Microsoft Office PowerPoint</Application>
  <PresentationFormat>Widescreen</PresentationFormat>
  <Paragraphs>306</Paragraphs>
  <Slides>31</Slides>
  <Notes>18</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Microsoft Sans Serif</vt:lpstr>
      <vt:lpstr>Office Theme</vt:lpstr>
      <vt:lpstr>Database DevOps</vt:lpstr>
      <vt:lpstr>1.1 - Overview</vt:lpstr>
      <vt:lpstr>Title slide?</vt:lpstr>
      <vt:lpstr>PowerPoint Presentation</vt:lpstr>
      <vt:lpstr>Course Structure</vt:lpstr>
      <vt:lpstr>Course Overview</vt:lpstr>
      <vt:lpstr>1.2 – What is DevOps?</vt:lpstr>
      <vt:lpstr>What is DevOps?</vt:lpstr>
      <vt:lpstr>What is DevOps?</vt:lpstr>
      <vt:lpstr>The Three Ways</vt:lpstr>
      <vt:lpstr>The First Way: Systems Thinking</vt:lpstr>
      <vt:lpstr>The Second Way: Amplify Feedback Loops</vt:lpstr>
      <vt:lpstr>The Third Way: A Culture of Continual Experimentation and Learning</vt:lpstr>
      <vt:lpstr>PowerPoint Presentation</vt:lpstr>
      <vt:lpstr>1.3 – Challenges</vt:lpstr>
      <vt:lpstr>Why are databases different?</vt:lpstr>
      <vt:lpstr>1.4 – Non-Technical Challenges</vt:lpstr>
      <vt:lpstr>Non-Technical Challenges</vt:lpstr>
      <vt:lpstr>1.5 – ORMs?</vt:lpstr>
      <vt:lpstr>1.6 – State v Migrations</vt:lpstr>
      <vt:lpstr>State Based Database Development</vt:lpstr>
      <vt:lpstr>State Based Database Development</vt:lpstr>
      <vt:lpstr>PowerPoint Presentation</vt:lpstr>
      <vt:lpstr>Generated script for table rename</vt:lpstr>
      <vt:lpstr>Migration Based Database Development</vt:lpstr>
      <vt:lpstr>Migration Based Database Development</vt:lpstr>
      <vt:lpstr>1.7 – State v Migrations</vt:lpstr>
      <vt:lpstr>Building Better Collaboration</vt:lpstr>
      <vt:lpstr>1.8 – Lab Setup</vt:lpstr>
      <vt:lpstr>Hands On Lab</vt:lpstr>
      <vt:lpstr>Hands On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DevOps</dc:title>
  <dc:creator>Steve Jones</dc:creator>
  <cp:lastModifiedBy>Steve Jones</cp:lastModifiedBy>
  <cp:revision>32</cp:revision>
  <dcterms:created xsi:type="dcterms:W3CDTF">2017-01-19T00:17:42Z</dcterms:created>
  <dcterms:modified xsi:type="dcterms:W3CDTF">2017-04-02T20:42:27Z</dcterms:modified>
</cp:coreProperties>
</file>