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68" r:id="rId4"/>
    <p:sldId id="269" r:id="rId5"/>
    <p:sldId id="259" r:id="rId6"/>
    <p:sldId id="257" r:id="rId7"/>
    <p:sldId id="267" r:id="rId8"/>
    <p:sldId id="258" r:id="rId9"/>
    <p:sldId id="261" r:id="rId10"/>
    <p:sldId id="260" r:id="rId11"/>
    <p:sldId id="270" r:id="rId12"/>
    <p:sldId id="271" r:id="rId13"/>
    <p:sldId id="272" r:id="rId14"/>
    <p:sldId id="265" r:id="rId15"/>
    <p:sldId id="273" r:id="rId16"/>
    <p:sldId id="274" r:id="rId17"/>
    <p:sldId id="276" r:id="rId18"/>
    <p:sldId id="275" r:id="rId19"/>
    <p:sldId id="277" r:id="rId20"/>
    <p:sldId id="285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2822-2C9D-4185-9041-FF2754FD057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D074E-609A-4698-9672-A1E23FEB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7BA51-0EB4-4220-BB57-0E06A05A64BC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ECA0-9BE0-424F-B302-B69C667DF22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itrevolution.com/the-three-ways-principles-underpinning-devops/first-way-3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sqlt.org/" TargetMode="External"/><Relationship Id="rId2" Type="http://schemas.openxmlformats.org/officeDocument/2006/relationships/hyperlink" Target="https://www.visualstudio.com/vs/whatsn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Eddie/tSQLt-TestAdapter/releas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novanbrown.com/post/what-is-devo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85740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Kim of The Phoenix Project and The DevOps Handbook, lists three core principles of DevOps</a:t>
            </a:r>
          </a:p>
          <a:p>
            <a:pPr lvl="1"/>
            <a:r>
              <a:rPr lang="en-US" dirty="0"/>
              <a:t>Systems Thinking</a:t>
            </a:r>
          </a:p>
          <a:p>
            <a:pPr lvl="1"/>
            <a:r>
              <a:rPr lang="en-US" dirty="0"/>
              <a:t>Feedback Loops</a:t>
            </a:r>
          </a:p>
          <a:p>
            <a:pPr lvl="1"/>
            <a:r>
              <a:rPr lang="en-US" dirty="0"/>
              <a:t>Culture of Continuous Learning and Experimentation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6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trevolution.com/wp-content/uploads/2012/08/first-way2-400x191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4217" y="1123527"/>
            <a:ext cx="9643560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03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trevolution.com/wp-content/uploads/2012/08/second-way1-400x2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31258" y="1123527"/>
            <a:ext cx="8729478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25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trevolution.com/wp-content/uploads/2012/08/third-way-400x22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4569" y="1123527"/>
            <a:ext cx="8222857" cy="4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868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5" y="6750"/>
            <a:ext cx="6858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75" y="6750"/>
            <a:ext cx="6858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175" y="260750"/>
            <a:ext cx="6350000" cy="635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175" y="260750"/>
            <a:ext cx="6350000" cy="635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175" y="260750"/>
            <a:ext cx="6350000" cy="635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6175" y="260750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1.3 – Challenges</a:t>
            </a:r>
          </a:p>
        </p:txBody>
      </p:sp>
    </p:spTree>
    <p:extLst>
      <p:ext uri="{BB962C8B-B14F-4D97-AF65-F5344CB8AC3E}">
        <p14:creationId xmlns:p14="http://schemas.microsoft.com/office/powerpoint/2010/main" val="194128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databases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Depends”</a:t>
            </a:r>
          </a:p>
          <a:p>
            <a:r>
              <a:rPr lang="en-US" dirty="0"/>
              <a:t>Some code is (almost) the same (views, stored procedures, functions)</a:t>
            </a:r>
          </a:p>
          <a:p>
            <a:r>
              <a:rPr lang="en-US" dirty="0"/>
              <a:t>Some code isn’t (tables, indexes, security)</a:t>
            </a:r>
          </a:p>
          <a:p>
            <a:pPr lvl="1"/>
            <a:r>
              <a:rPr lang="en-US" dirty="0"/>
              <a:t>These structures maintain state</a:t>
            </a:r>
          </a:p>
          <a:p>
            <a:pPr lvl="1"/>
            <a:r>
              <a:rPr lang="en-US" dirty="0"/>
              <a:t>They can be cumbersome to change</a:t>
            </a:r>
          </a:p>
          <a:p>
            <a:pPr lvl="1"/>
            <a:r>
              <a:rPr lang="en-US" dirty="0"/>
              <a:t>Versioning might not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0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1.4 – Non-Technical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206149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Non-Technical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staff responsibilities</a:t>
            </a:r>
          </a:p>
          <a:p>
            <a:pPr lvl="1"/>
            <a:r>
              <a:rPr lang="en-US" dirty="0"/>
              <a:t>Change and improve v stability and performance</a:t>
            </a:r>
          </a:p>
          <a:p>
            <a:pPr lvl="1"/>
            <a:r>
              <a:rPr lang="en-US" dirty="0"/>
              <a:t>Liability for issues</a:t>
            </a:r>
          </a:p>
          <a:p>
            <a:r>
              <a:rPr lang="en-US" dirty="0"/>
              <a:t>Staff Knowledge</a:t>
            </a:r>
          </a:p>
          <a:p>
            <a:pPr lvl="1"/>
            <a:r>
              <a:rPr lang="en-US" dirty="0"/>
              <a:t>Fundamental nature of code management and deployment</a:t>
            </a:r>
          </a:p>
          <a:p>
            <a:pPr lvl="1"/>
            <a:r>
              <a:rPr lang="en-US" dirty="0"/>
              <a:t>Habits for working with systems</a:t>
            </a:r>
          </a:p>
          <a:p>
            <a:r>
              <a:rPr lang="en-US" dirty="0"/>
              <a:t>Data Challenges</a:t>
            </a:r>
          </a:p>
          <a:p>
            <a:pPr lvl="1"/>
            <a:r>
              <a:rPr lang="en-US" dirty="0"/>
              <a:t>Data migration between environments</a:t>
            </a:r>
          </a:p>
          <a:p>
            <a:pPr lvl="1"/>
            <a:r>
              <a:rPr lang="en-US" dirty="0"/>
              <a:t>Data changes between environments</a:t>
            </a:r>
          </a:p>
          <a:p>
            <a:pPr lvl="1"/>
            <a:r>
              <a:rPr lang="en-US"/>
              <a:t>Drift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1.5 – ORMs?</a:t>
            </a:r>
          </a:p>
        </p:txBody>
      </p:sp>
    </p:spTree>
    <p:extLst>
      <p:ext uri="{BB962C8B-B14F-4D97-AF65-F5344CB8AC3E}">
        <p14:creationId xmlns:p14="http://schemas.microsoft.com/office/powerpoint/2010/main" val="62825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1.1 - Overview</a:t>
            </a:r>
          </a:p>
        </p:txBody>
      </p:sp>
    </p:spTree>
    <p:extLst>
      <p:ext uri="{BB962C8B-B14F-4D97-AF65-F5344CB8AC3E}">
        <p14:creationId xmlns:p14="http://schemas.microsoft.com/office/powerpoint/2010/main" val="4072576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1.6 – State v Migrations</a:t>
            </a:r>
          </a:p>
        </p:txBody>
      </p:sp>
    </p:spTree>
    <p:extLst>
      <p:ext uri="{BB962C8B-B14F-4D97-AF65-F5344CB8AC3E}">
        <p14:creationId xmlns:p14="http://schemas.microsoft.com/office/powerpoint/2010/main" val="175851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Based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“state” of all code at a point in time (a snapshot)</a:t>
            </a:r>
          </a:p>
          <a:p>
            <a:r>
              <a:rPr lang="en-US" dirty="0"/>
              <a:t>Compare this state with another version of this state</a:t>
            </a:r>
          </a:p>
          <a:p>
            <a:pPr lvl="1"/>
            <a:r>
              <a:rPr lang="en-US" dirty="0"/>
              <a:t>Can be database to database</a:t>
            </a:r>
          </a:p>
          <a:p>
            <a:pPr lvl="1"/>
            <a:r>
              <a:rPr lang="en-US" dirty="0"/>
              <a:t>Can be VCS to database</a:t>
            </a:r>
          </a:p>
          <a:p>
            <a:r>
              <a:rPr lang="en-US" dirty="0"/>
              <a:t>Use the comparison to generate a script that will deploy changes from one version to the next.</a:t>
            </a:r>
          </a:p>
        </p:txBody>
      </p:sp>
    </p:spTree>
    <p:extLst>
      <p:ext uri="{BB962C8B-B14F-4D97-AF65-F5344CB8AC3E}">
        <p14:creationId xmlns:p14="http://schemas.microsoft.com/office/powerpoint/2010/main" val="3289911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Based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 for developers, nothing to track</a:t>
            </a:r>
          </a:p>
          <a:p>
            <a:pPr lvl="1"/>
            <a:r>
              <a:rPr lang="en-US" dirty="0"/>
              <a:t>Transient changes (those not needed) are not transferred</a:t>
            </a:r>
          </a:p>
          <a:p>
            <a:pPr lvl="1"/>
            <a:r>
              <a:rPr lang="en-US" dirty="0"/>
              <a:t>Branching and merging is (relatively) easy</a:t>
            </a:r>
          </a:p>
          <a:p>
            <a:pPr lvl="1"/>
            <a:r>
              <a:rPr lang="en-US" dirty="0"/>
              <a:t>Simplicity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 changes cannot be captured with snapshot comparisons</a:t>
            </a:r>
          </a:p>
          <a:p>
            <a:pPr lvl="1"/>
            <a:r>
              <a:rPr lang="en-US" dirty="0"/>
              <a:t>Upgrades of databases tend to require known starting/ending points.</a:t>
            </a:r>
          </a:p>
          <a:p>
            <a:pPr lvl="1"/>
            <a:r>
              <a:rPr lang="en-US" dirty="0"/>
              <a:t>Multiple versions of databases are not easily upgraded</a:t>
            </a:r>
          </a:p>
        </p:txBody>
      </p:sp>
    </p:spTree>
    <p:extLst>
      <p:ext uri="{BB962C8B-B14F-4D97-AF65-F5344CB8AC3E}">
        <p14:creationId xmlns:p14="http://schemas.microsoft.com/office/powerpoint/2010/main" val="3301673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5" y="0"/>
            <a:ext cx="11437749" cy="6806680"/>
          </a:xfrm>
        </p:spPr>
      </p:pic>
    </p:spTree>
    <p:extLst>
      <p:ext uri="{BB962C8B-B14F-4D97-AF65-F5344CB8AC3E}">
        <p14:creationId xmlns:p14="http://schemas.microsoft.com/office/powerpoint/2010/main" val="4256454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script for table rename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857870"/>
            <a:ext cx="6430272" cy="4286848"/>
          </a:xfrm>
        </p:spPr>
      </p:pic>
    </p:spTree>
    <p:extLst>
      <p:ext uri="{BB962C8B-B14F-4D97-AF65-F5344CB8AC3E}">
        <p14:creationId xmlns:p14="http://schemas.microsoft.com/office/powerpoint/2010/main" val="2534627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Based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changes made to a database are tracked as they are made.</a:t>
            </a:r>
          </a:p>
          <a:p>
            <a:r>
              <a:rPr lang="en-US" dirty="0"/>
              <a:t>Changes are ordered and executed in the same order on downstream environments</a:t>
            </a:r>
          </a:p>
          <a:p>
            <a:r>
              <a:rPr lang="en-US" dirty="0"/>
              <a:t>The actual code a developer executes is replayed in downstream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465777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Based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The exact code is executed in all environments, ensuring repeatability and reliability.</a:t>
            </a:r>
          </a:p>
          <a:p>
            <a:pPr lvl="1"/>
            <a:r>
              <a:rPr lang="en-US" dirty="0"/>
              <a:t>Any version of a database can be upgraded to any other version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Changes need to be tracked</a:t>
            </a:r>
          </a:p>
          <a:p>
            <a:pPr lvl="1"/>
            <a:r>
              <a:rPr lang="en-US" dirty="0"/>
              <a:t>Ordering is important and merging branches of development can be complex</a:t>
            </a:r>
          </a:p>
          <a:p>
            <a:pPr lvl="1"/>
            <a:r>
              <a:rPr lang="en-US" dirty="0"/>
              <a:t>Lots of scripts may need to be run, lengthening deployment</a:t>
            </a:r>
          </a:p>
        </p:txBody>
      </p:sp>
    </p:spTree>
    <p:extLst>
      <p:ext uri="{BB962C8B-B14F-4D97-AF65-F5344CB8AC3E}">
        <p14:creationId xmlns:p14="http://schemas.microsoft.com/office/powerpoint/2010/main" val="550214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1.7 – State v Migrations</a:t>
            </a:r>
          </a:p>
        </p:txBody>
      </p:sp>
    </p:spTree>
    <p:extLst>
      <p:ext uri="{BB962C8B-B14F-4D97-AF65-F5344CB8AC3E}">
        <p14:creationId xmlns:p14="http://schemas.microsoft.com/office/powerpoint/2010/main" val="38286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Better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71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1.8 – Lab Setup</a:t>
            </a:r>
          </a:p>
        </p:txBody>
      </p:sp>
    </p:spTree>
    <p:extLst>
      <p:ext uri="{BB962C8B-B14F-4D97-AF65-F5344CB8AC3E}">
        <p14:creationId xmlns:p14="http://schemas.microsoft.com/office/powerpoint/2010/main" val="238885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5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 for this course will walk you through the setup of a series of databases where you will implement a CI process, and deploy changes to downstream environments.</a:t>
            </a:r>
          </a:p>
          <a:p>
            <a:r>
              <a:rPr lang="en-US" dirty="0"/>
              <a:t>We will use these environments:</a:t>
            </a:r>
          </a:p>
          <a:p>
            <a:pPr lvl="1"/>
            <a:r>
              <a:rPr lang="en-US" dirty="0"/>
              <a:t>A local development SQL Server database</a:t>
            </a:r>
          </a:p>
          <a:p>
            <a:pPr lvl="1"/>
            <a:r>
              <a:rPr lang="en-US" dirty="0"/>
              <a:t>A local integration SQL Server database</a:t>
            </a:r>
          </a:p>
          <a:p>
            <a:pPr lvl="1"/>
            <a:r>
              <a:rPr lang="en-US" dirty="0"/>
              <a:t>A git repository, linked to a VSTS repository</a:t>
            </a:r>
          </a:p>
          <a:p>
            <a:pPr lvl="1"/>
            <a:r>
              <a:rPr lang="en-US" dirty="0"/>
              <a:t>A local QA database</a:t>
            </a:r>
          </a:p>
          <a:p>
            <a:pPr lvl="1"/>
            <a:r>
              <a:rPr lang="en-US" dirty="0"/>
              <a:t>A remote Azure SQL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14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 Windows host capable of supporting Visual Studio 2017 and SQL Server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Visual Studio 2017 Enterprise </a:t>
            </a:r>
            <a:r>
              <a:rPr lang="en-US" dirty="0"/>
              <a:t>– an evaluation edition can be used</a:t>
            </a:r>
          </a:p>
          <a:p>
            <a:pPr lvl="1"/>
            <a:r>
              <a:rPr lang="en-US" dirty="0"/>
              <a:t>SQL Server Developer Edition (</a:t>
            </a:r>
            <a:r>
              <a:rPr lang="en-US" dirty="0" err="1"/>
              <a:t>localdb</a:t>
            </a:r>
            <a:r>
              <a:rPr lang="en-US"/>
              <a:t> can be used)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The </a:t>
            </a:r>
            <a:r>
              <a:rPr lang="en-US" dirty="0" err="1">
                <a:hlinkClick r:id="rId3"/>
              </a:rPr>
              <a:t>tSQLt</a:t>
            </a:r>
            <a:r>
              <a:rPr lang="en-US" dirty="0">
                <a:hlinkClick r:id="rId3"/>
              </a:rPr>
              <a:t> testing framework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The </a:t>
            </a:r>
            <a:r>
              <a:rPr lang="en-US" dirty="0" err="1">
                <a:hlinkClick r:id="rId4"/>
              </a:rPr>
              <a:t>tSQLt</a:t>
            </a:r>
            <a:r>
              <a:rPr lang="en-US" dirty="0">
                <a:hlinkClick r:id="rId4"/>
              </a:rPr>
              <a:t> testing adapter</a:t>
            </a:r>
            <a:endParaRPr lang="en-US" dirty="0"/>
          </a:p>
          <a:p>
            <a:pPr lvl="1"/>
            <a:r>
              <a:rPr lang="en-US" dirty="0"/>
              <a:t>An Azure subscription – If you do not wish to use Azure, you can create a production database on your local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4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34574" y="2745757"/>
            <a:ext cx="5298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34572" y="3679724"/>
            <a:ext cx="59478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sjones@sqlservercentral.com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4572" y="4590938"/>
            <a:ext cx="474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@way0utwest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30301" y="696291"/>
            <a:ext cx="7080699" cy="148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CC0000"/>
                </a:solidFill>
                <a:latin typeface="Arial"/>
                <a:cs typeface="Arial"/>
              </a:rPr>
              <a:t>Steve Jones</a:t>
            </a:r>
          </a:p>
          <a:p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SQLServerCentral Founder</a:t>
            </a:r>
          </a:p>
          <a:p>
            <a:r>
              <a:rPr lang="en-US" sz="2667" b="1" dirty="0" err="1">
                <a:solidFill>
                  <a:srgbClr val="CC0000"/>
                </a:solidFill>
                <a:latin typeface="Arial"/>
                <a:cs typeface="Arial"/>
              </a:rPr>
              <a:t>Redgate</a:t>
            </a:r>
            <a:r>
              <a:rPr lang="en-US" sz="2667" b="1" dirty="0">
                <a:solidFill>
                  <a:srgbClr val="CC0000"/>
                </a:solidFill>
                <a:latin typeface="Arial"/>
                <a:cs typeface="Arial"/>
              </a:rPr>
              <a:t> Software Evangelist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402" y="2785699"/>
            <a:ext cx="579705" cy="6376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02" y="3806721"/>
            <a:ext cx="617980" cy="5056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399" y="4641736"/>
            <a:ext cx="673123" cy="617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399" y="5485533"/>
            <a:ext cx="661235" cy="661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4574" y="5485534"/>
            <a:ext cx="400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</a:rPr>
              <a:t>/in/way0utwest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71" y="5268046"/>
            <a:ext cx="2014815" cy="711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58" y="5032217"/>
            <a:ext cx="2922244" cy="1034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90" y="1871203"/>
            <a:ext cx="1904762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consists of</a:t>
            </a:r>
          </a:p>
          <a:p>
            <a:pPr lvl="1"/>
            <a:r>
              <a:rPr lang="en-US" dirty="0"/>
              <a:t>Lectures and videos of course material</a:t>
            </a:r>
          </a:p>
          <a:p>
            <a:pPr lvl="1"/>
            <a:r>
              <a:rPr lang="en-US" dirty="0"/>
              <a:t>Assessment questions after each section</a:t>
            </a:r>
          </a:p>
          <a:p>
            <a:pPr lvl="1"/>
            <a:r>
              <a:rPr lang="en-US" dirty="0"/>
              <a:t>Hands on labs for you to practice skills</a:t>
            </a:r>
          </a:p>
        </p:txBody>
      </p:sp>
    </p:spTree>
    <p:extLst>
      <p:ext uri="{BB962C8B-B14F-4D97-AF65-F5344CB8AC3E}">
        <p14:creationId xmlns:p14="http://schemas.microsoft.com/office/powerpoint/2010/main" val="381027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course, you will learn how to:</a:t>
            </a:r>
          </a:p>
          <a:p>
            <a:pPr lvl="1"/>
            <a:r>
              <a:rPr lang="en-US" dirty="0"/>
              <a:t>Define DevOps</a:t>
            </a:r>
          </a:p>
          <a:p>
            <a:pPr lvl="1"/>
            <a:r>
              <a:rPr lang="en-US" dirty="0"/>
              <a:t>Identify the challenges of database DevOps</a:t>
            </a:r>
          </a:p>
          <a:p>
            <a:pPr lvl="1"/>
            <a:r>
              <a:rPr lang="en-US" dirty="0"/>
              <a:t>Include your database code alongside other application code in source control</a:t>
            </a:r>
          </a:p>
          <a:p>
            <a:pPr lvl="1"/>
            <a:r>
              <a:rPr lang="en-US" dirty="0"/>
              <a:t>Setup a Continuous Integration (CI) platform for your database code.</a:t>
            </a:r>
          </a:p>
          <a:p>
            <a:pPr lvl="1"/>
            <a:r>
              <a:rPr lang="en-US" dirty="0"/>
              <a:t>Write and include automated unit tests for your database code.</a:t>
            </a:r>
          </a:p>
          <a:p>
            <a:pPr lvl="1"/>
            <a:r>
              <a:rPr lang="en-US" dirty="0"/>
              <a:t>Develop an automated release process that deploys database changes</a:t>
            </a:r>
          </a:p>
        </p:txBody>
      </p:sp>
    </p:spTree>
    <p:extLst>
      <p:ext uri="{BB962C8B-B14F-4D97-AF65-F5344CB8AC3E}">
        <p14:creationId xmlns:p14="http://schemas.microsoft.com/office/powerpoint/2010/main" val="13153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1.2 – What is DevOps?</a:t>
            </a:r>
          </a:p>
        </p:txBody>
      </p:sp>
    </p:spTree>
    <p:extLst>
      <p:ext uri="{BB962C8B-B14F-4D97-AF65-F5344CB8AC3E}">
        <p14:creationId xmlns:p14="http://schemas.microsoft.com/office/powerpoint/2010/main" val="28532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“DevOps is the union of people, process, and products to enable continuous delivery of value to our end users.”</a:t>
            </a:r>
          </a:p>
          <a:p>
            <a:pPr algn="r">
              <a:buFontTx/>
              <a:buChar char="-"/>
            </a:pPr>
            <a:r>
              <a:rPr lang="en-US" i="1" dirty="0"/>
              <a:t>Donovan Brown</a:t>
            </a:r>
          </a:p>
          <a:p>
            <a:pPr marL="0" indent="0" algn="r">
              <a:buNone/>
            </a:pPr>
            <a:r>
              <a:rPr lang="en-US" i="1" dirty="0"/>
              <a:t>Microsoft Principal DevOps PM</a:t>
            </a:r>
          </a:p>
          <a:p>
            <a:pPr marL="0" indent="0" algn="r">
              <a:buNone/>
            </a:pPr>
            <a:r>
              <a:rPr lang="en-US" sz="1800" dirty="0"/>
              <a:t>From </a:t>
            </a:r>
            <a:r>
              <a:rPr lang="en-US" sz="1800" dirty="0">
                <a:hlinkClick r:id="rId2"/>
              </a:rPr>
              <a:t>http://donovanbrown.com/post/what-is-devops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900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“It is very important to realize that DevOps is not a product.  You cannot buy DevOps and install it.  DevOps is not just automation or infrastructure as code.  DevOps is people following a process enabled by products to deliver value to our end users.”</a:t>
            </a:r>
          </a:p>
          <a:p>
            <a:pPr marL="0" indent="0" algn="r">
              <a:buNone/>
            </a:pPr>
            <a:r>
              <a:rPr lang="en-US" dirty="0"/>
              <a:t>- Donovan Brown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1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680</Words>
  <Application>Microsoft Office PowerPoint</Application>
  <PresentationFormat>Widescreen</PresentationFormat>
  <Paragraphs>109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Microsoft Sans Serif</vt:lpstr>
      <vt:lpstr>Office Theme</vt:lpstr>
      <vt:lpstr>Database DevOps</vt:lpstr>
      <vt:lpstr>1.1 - Overview</vt:lpstr>
      <vt:lpstr>Title slide?</vt:lpstr>
      <vt:lpstr>PowerPoint Presentation</vt:lpstr>
      <vt:lpstr>Course Structure</vt:lpstr>
      <vt:lpstr>Course Overview</vt:lpstr>
      <vt:lpstr>1.2 – What is DevOps?</vt:lpstr>
      <vt:lpstr>What is DevOps?</vt:lpstr>
      <vt:lpstr>What is DevOps?</vt:lpstr>
      <vt:lpstr>The Three Ways</vt:lpstr>
      <vt:lpstr>PowerPoint Presentation</vt:lpstr>
      <vt:lpstr>PowerPoint Presentation</vt:lpstr>
      <vt:lpstr>PowerPoint Presentation</vt:lpstr>
      <vt:lpstr>PowerPoint Presentation</vt:lpstr>
      <vt:lpstr>1.3 – Challenges</vt:lpstr>
      <vt:lpstr>Why are databases different?</vt:lpstr>
      <vt:lpstr>1.4 – Non-Technical Challenges</vt:lpstr>
      <vt:lpstr>Non-Technical Challenges</vt:lpstr>
      <vt:lpstr>1.5 – ORMs?</vt:lpstr>
      <vt:lpstr>1.6 – State v Migrations</vt:lpstr>
      <vt:lpstr>State Based Database Development</vt:lpstr>
      <vt:lpstr>State Based Database Development</vt:lpstr>
      <vt:lpstr>PowerPoint Presentation</vt:lpstr>
      <vt:lpstr>Generated script for table rename</vt:lpstr>
      <vt:lpstr>Migration Based Database Development</vt:lpstr>
      <vt:lpstr>Migration Based Database Development</vt:lpstr>
      <vt:lpstr>1.7 – State v Migrations</vt:lpstr>
      <vt:lpstr>Building Better Collaboration</vt:lpstr>
      <vt:lpstr>1.8 – Lab Setup</vt:lpstr>
      <vt:lpstr>Hands On Lab</vt:lpstr>
      <vt:lpstr>Hands On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Steve Jones</dc:creator>
  <cp:lastModifiedBy>Steve Jones</cp:lastModifiedBy>
  <cp:revision>25</cp:revision>
  <dcterms:created xsi:type="dcterms:W3CDTF">2017-01-19T00:17:42Z</dcterms:created>
  <dcterms:modified xsi:type="dcterms:W3CDTF">2017-03-17T22:20:18Z</dcterms:modified>
</cp:coreProperties>
</file>