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7" r:id="rId6"/>
    <p:sldId id="260" r:id="rId7"/>
    <p:sldId id="268" r:id="rId8"/>
    <p:sldId id="269" r:id="rId9"/>
    <p:sldId id="271" r:id="rId10"/>
    <p:sldId id="270" r:id="rId11"/>
    <p:sldId id="262" r:id="rId12"/>
    <p:sldId id="263" r:id="rId13"/>
    <p:sldId id="264" r:id="rId14"/>
    <p:sldId id="265" r:id="rId15"/>
    <p:sldId id="266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1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6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5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3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2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4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4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4459C-D6F5-409C-BF5B-D2B43DC81C68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9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Release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3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not used in intermediate environments</a:t>
            </a:r>
          </a:p>
          <a:p>
            <a:r>
              <a:rPr lang="en-US" dirty="0"/>
              <a:t>Useful in staging</a:t>
            </a:r>
          </a:p>
        </p:txBody>
      </p:sp>
    </p:spTree>
    <p:extLst>
      <p:ext uri="{BB962C8B-B14F-4D97-AF65-F5344CB8AC3E}">
        <p14:creationId xmlns:p14="http://schemas.microsoft.com/office/powerpoint/2010/main" val="212959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4.3 – Validating Deployments</a:t>
            </a:r>
          </a:p>
        </p:txBody>
      </p:sp>
    </p:spTree>
    <p:extLst>
      <p:ext uri="{BB962C8B-B14F-4D97-AF65-F5344CB8AC3E}">
        <p14:creationId xmlns:p14="http://schemas.microsoft.com/office/powerpoint/2010/main" val="3779665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4.4 – Server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27651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4.5 – Database Drift</a:t>
            </a:r>
          </a:p>
        </p:txBody>
      </p:sp>
    </p:spTree>
    <p:extLst>
      <p:ext uri="{BB962C8B-B14F-4D97-AF65-F5344CB8AC3E}">
        <p14:creationId xmlns:p14="http://schemas.microsoft.com/office/powerpoint/2010/main" val="264749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4.6 – Additional Testing</a:t>
            </a:r>
          </a:p>
        </p:txBody>
      </p:sp>
    </p:spTree>
    <p:extLst>
      <p:ext uri="{BB962C8B-B14F-4D97-AF65-F5344CB8AC3E}">
        <p14:creationId xmlns:p14="http://schemas.microsoft.com/office/powerpoint/2010/main" val="25657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4.7 – Rollbacks</a:t>
            </a:r>
          </a:p>
        </p:txBody>
      </p:sp>
    </p:spTree>
    <p:extLst>
      <p:ext uri="{BB962C8B-B14F-4D97-AF65-F5344CB8AC3E}">
        <p14:creationId xmlns:p14="http://schemas.microsoft.com/office/powerpoint/2010/main" val="1638209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4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4.1 – What is Release Management?</a:t>
            </a:r>
          </a:p>
        </p:txBody>
      </p:sp>
    </p:spTree>
    <p:extLst>
      <p:ext uri="{BB962C8B-B14F-4D97-AF65-F5344CB8AC3E}">
        <p14:creationId xmlns:p14="http://schemas.microsoft.com/office/powerpoint/2010/main" val="198696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process for packaging, scheduling, and approving software deployments through different environments.</a:t>
            </a:r>
          </a:p>
          <a:p>
            <a:pPr lvl="1"/>
            <a:r>
              <a:rPr lang="en-US" dirty="0"/>
              <a:t>Ideally this is automated</a:t>
            </a:r>
          </a:p>
          <a:p>
            <a:pPr lvl="1"/>
            <a:r>
              <a:rPr lang="en-US" dirty="0"/>
              <a:t>There can be gates based on human or automated approvals</a:t>
            </a:r>
          </a:p>
          <a:p>
            <a:pPr lvl="1"/>
            <a:r>
              <a:rPr lang="en-US" dirty="0"/>
              <a:t>The process should be the same between environments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6176963"/>
            <a:ext cx="571922" cy="39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2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Causes Fewer Releases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03241" y="5933927"/>
            <a:ext cx="9141719" cy="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75382" y="6197600"/>
            <a:ext cx="204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03241" y="1690688"/>
            <a:ext cx="0" cy="4239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38200" y="3435927"/>
            <a:ext cx="1276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changes included in release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603241" y="5033818"/>
            <a:ext cx="1119014" cy="89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82474" y="3154125"/>
            <a:ext cx="2576238" cy="278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4140" y="4752293"/>
            <a:ext cx="113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Release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33744" y="2851455"/>
            <a:ext cx="113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Release 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307046" y="1690688"/>
            <a:ext cx="3889274" cy="423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140917" y="1417871"/>
            <a:ext cx="1134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Release 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722255" y="5029292"/>
            <a:ext cx="181479" cy="90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558712" y="3154125"/>
            <a:ext cx="748334" cy="2775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1196320" y="2550160"/>
            <a:ext cx="54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4068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2603241" y="5933927"/>
            <a:ext cx="9141719" cy="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603241" y="1690688"/>
            <a:ext cx="0" cy="4239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603241" y="5669280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75382" y="6197600"/>
            <a:ext cx="95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435927"/>
            <a:ext cx="1276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changes included in release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926080" y="5669280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26080" y="5670598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48919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248919" y="5678122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71758" y="5678122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571758" y="5679440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94597" y="5679440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94597" y="5674236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17436" y="5674236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217436" y="5675554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40275" y="5675554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540274" y="5667962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63113" y="5667962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63113" y="5669280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85952" y="5669280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185952" y="5676804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508791" y="5676804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08791" y="5678122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831630" y="5678122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831630" y="5672918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54469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154469" y="5674236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477308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48917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71756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94595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217434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40273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863111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85950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508789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831628" y="567059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154467" y="5680758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477305" y="5679440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800144" y="5679440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800144" y="5680758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122983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122983" y="5688282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445822" y="5688282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445822" y="5689600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68661" y="5689600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768661" y="5684396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091500" y="5684396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8091500" y="5685714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414339" y="5685714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8414338" y="5678122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737177" y="5678122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8737177" y="5679440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9060016" y="5679440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9060016" y="5686964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382855" y="5686964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9382855" y="5688282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705694" y="5688282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9705694" y="5683078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0028533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0028533" y="5684396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0351372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122981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445820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768659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091498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414337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737175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060014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382853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705692" y="568075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0028531" y="5690918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10351365" y="5675554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0674204" y="5675554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0674204" y="5676872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0997043" y="5676872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10997043" y="5684396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1319882" y="5684396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11319884" y="5667962"/>
            <a:ext cx="322839" cy="26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0997041" y="5676872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1319880" y="5676872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1642723" y="5672918"/>
            <a:ext cx="0" cy="27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9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4.2 – Releasing to production and non-production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38530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Releasing to Multiple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changes can be invasive</a:t>
            </a:r>
          </a:p>
          <a:p>
            <a:r>
              <a:rPr lang="en-US" dirty="0"/>
              <a:t>We want to release to multiple environments before production</a:t>
            </a:r>
          </a:p>
          <a:p>
            <a:pPr lvl="1"/>
            <a:r>
              <a:rPr lang="en-US" dirty="0"/>
              <a:t>We get to practice our process </a:t>
            </a:r>
          </a:p>
          <a:p>
            <a:pPr lvl="1"/>
            <a:r>
              <a:rPr lang="en-US" dirty="0"/>
              <a:t>We gain confidence</a:t>
            </a:r>
          </a:p>
          <a:p>
            <a:pPr lvl="1"/>
            <a:r>
              <a:rPr lang="en-US" dirty="0"/>
              <a:t>We detect problems early.</a:t>
            </a:r>
          </a:p>
          <a:p>
            <a:r>
              <a:rPr lang="en-US" dirty="0"/>
              <a:t>We should have releases to</a:t>
            </a:r>
          </a:p>
          <a:p>
            <a:pPr lvl="1"/>
            <a:r>
              <a:rPr lang="en-US" dirty="0"/>
              <a:t>Test environment(s)</a:t>
            </a:r>
          </a:p>
          <a:p>
            <a:pPr lvl="1"/>
            <a:r>
              <a:rPr lang="en-US" dirty="0"/>
              <a:t>Staging </a:t>
            </a:r>
          </a:p>
          <a:p>
            <a:pPr lvl="1"/>
            <a:r>
              <a:rPr lang="en-US" dirty="0"/>
              <a:t>Production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Staging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 should be as close to production as possible</a:t>
            </a:r>
          </a:p>
          <a:p>
            <a:r>
              <a:rPr lang="en-US" dirty="0"/>
              <a:t>A restore from production before deployment validates the process</a:t>
            </a:r>
          </a:p>
          <a:p>
            <a:r>
              <a:rPr lang="en-US" dirty="0"/>
              <a:t>This environment should have strict security controls</a:t>
            </a:r>
          </a:p>
        </p:txBody>
      </p:sp>
    </p:spTree>
    <p:extLst>
      <p:ext uri="{BB962C8B-B14F-4D97-AF65-F5344CB8AC3E}">
        <p14:creationId xmlns:p14="http://schemas.microsoft.com/office/powerpoint/2010/main" val="211674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265" y="929909"/>
            <a:ext cx="1477369" cy="147736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576184" y="3513371"/>
            <a:ext cx="1302026" cy="2004431"/>
            <a:chOff x="1530626" y="3513371"/>
            <a:chExt cx="1302026" cy="20044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322" y="3513371"/>
              <a:ext cx="946169" cy="127151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530626" y="5148470"/>
              <a:ext cx="130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Integration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63039" y="3513371"/>
            <a:ext cx="1302026" cy="2004431"/>
            <a:chOff x="1530626" y="3513371"/>
            <a:chExt cx="1302026" cy="200443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322" y="3513371"/>
              <a:ext cx="946169" cy="127151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30626" y="5148470"/>
              <a:ext cx="130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QA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71541" y="3513371"/>
            <a:ext cx="1417983" cy="2281430"/>
            <a:chOff x="1530625" y="3513371"/>
            <a:chExt cx="1417983" cy="228143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322" y="3513371"/>
              <a:ext cx="946169" cy="127151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530625" y="5148470"/>
              <a:ext cx="1417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 Testing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178938" y="3513371"/>
            <a:ext cx="1302026" cy="2004431"/>
            <a:chOff x="1530626" y="3513371"/>
            <a:chExt cx="1302026" cy="2004431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322" y="3513371"/>
              <a:ext cx="946169" cy="127151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30626" y="5148470"/>
              <a:ext cx="130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Staging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870378" y="3513371"/>
            <a:ext cx="1302026" cy="2004431"/>
            <a:chOff x="1530626" y="3513371"/>
            <a:chExt cx="1302026" cy="200443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322" y="3513371"/>
              <a:ext cx="946169" cy="127151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530626" y="5148470"/>
              <a:ext cx="1302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Production</a:t>
              </a:r>
            </a:p>
          </p:txBody>
        </p:sp>
      </p:grpSp>
      <p:sp>
        <p:nvSpPr>
          <p:cNvPr id="23" name="Arrow: Right 22"/>
          <p:cNvSpPr/>
          <p:nvPr/>
        </p:nvSpPr>
        <p:spPr>
          <a:xfrm>
            <a:off x="2878210" y="4015409"/>
            <a:ext cx="481216" cy="367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/>
          <p:cNvSpPr/>
          <p:nvPr/>
        </p:nvSpPr>
        <p:spPr>
          <a:xfrm>
            <a:off x="4788463" y="4015409"/>
            <a:ext cx="481216" cy="367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/>
          <p:cNvSpPr/>
          <p:nvPr/>
        </p:nvSpPr>
        <p:spPr>
          <a:xfrm>
            <a:off x="6677026" y="4015409"/>
            <a:ext cx="481216" cy="367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/>
          <p:cNvSpPr/>
          <p:nvPr/>
        </p:nvSpPr>
        <p:spPr>
          <a:xfrm>
            <a:off x="8389162" y="4015409"/>
            <a:ext cx="481216" cy="367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/>
          <p:cNvSpPr/>
          <p:nvPr/>
        </p:nvSpPr>
        <p:spPr>
          <a:xfrm rot="8964926">
            <a:off x="2744580" y="2400111"/>
            <a:ext cx="2707806" cy="273202"/>
          </a:xfrm>
          <a:prstGeom prst="rightArrow">
            <a:avLst>
              <a:gd name="adj1" fmla="val 7592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/>
          <p:cNvSpPr/>
          <p:nvPr/>
        </p:nvSpPr>
        <p:spPr>
          <a:xfrm rot="8473502">
            <a:off x="4049617" y="2769800"/>
            <a:ext cx="1663189" cy="250361"/>
          </a:xfrm>
          <a:prstGeom prst="rightArrow">
            <a:avLst>
              <a:gd name="adj1" fmla="val 7592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/>
          <p:cNvSpPr/>
          <p:nvPr/>
        </p:nvSpPr>
        <p:spPr>
          <a:xfrm rot="5400000">
            <a:off x="5629082" y="2815979"/>
            <a:ext cx="833828" cy="249194"/>
          </a:xfrm>
          <a:prstGeom prst="rightArrow">
            <a:avLst>
              <a:gd name="adj1" fmla="val 7592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/>
          <p:cNvSpPr/>
          <p:nvPr/>
        </p:nvSpPr>
        <p:spPr>
          <a:xfrm rot="3115435">
            <a:off x="6568209" y="2737958"/>
            <a:ext cx="1443713" cy="187454"/>
          </a:xfrm>
          <a:prstGeom prst="rightArrow">
            <a:avLst>
              <a:gd name="adj1" fmla="val 75929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/>
          <p:cNvSpPr/>
          <p:nvPr/>
        </p:nvSpPr>
        <p:spPr>
          <a:xfrm rot="2315602">
            <a:off x="6897964" y="2523865"/>
            <a:ext cx="2552701" cy="2416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8" grpId="0" animBg="1"/>
      <p:bldP spid="28" grpId="1" animBg="1"/>
      <p:bldP spid="29" grpId="1" animBg="1"/>
      <p:bldP spid="29" grpId="2" animBg="1"/>
      <p:bldP spid="30" grpId="2" animBg="1"/>
      <p:bldP spid="30" grpId="3" animBg="1"/>
      <p:bldP spid="31" grpId="0" animBg="1"/>
      <p:bldP spid="31" grpId="1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189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Database Release Management</vt:lpstr>
      <vt:lpstr>4.1 – What is Release Management?</vt:lpstr>
      <vt:lpstr>Release Management</vt:lpstr>
      <vt:lpstr>Fear Causes Fewer Releases</vt:lpstr>
      <vt:lpstr>PowerPoint Presentation</vt:lpstr>
      <vt:lpstr>4.2 – Releasing to production and non-production environments</vt:lpstr>
      <vt:lpstr>Releasing to Multiple Environments</vt:lpstr>
      <vt:lpstr>A Staging Environment</vt:lpstr>
      <vt:lpstr>PowerPoint Presentation</vt:lpstr>
      <vt:lpstr>Approval Gates</vt:lpstr>
      <vt:lpstr>4.3 – Validating Deployments</vt:lpstr>
      <vt:lpstr>4.4 – Server Configuration</vt:lpstr>
      <vt:lpstr>4.5 – Database Drift</vt:lpstr>
      <vt:lpstr>4.6 – Additional Testing</vt:lpstr>
      <vt:lpstr>4.7 – Rollbacks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Release Management</dc:title>
  <dc:creator>Steve Jones</dc:creator>
  <cp:lastModifiedBy>Steve Jones</cp:lastModifiedBy>
  <cp:revision>11</cp:revision>
  <dcterms:created xsi:type="dcterms:W3CDTF">2017-03-02T21:25:15Z</dcterms:created>
  <dcterms:modified xsi:type="dcterms:W3CDTF">2017-03-17T21:34:48Z</dcterms:modified>
</cp:coreProperties>
</file>