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66" r:id="rId5"/>
    <p:sldId id="265" r:id="rId6"/>
    <p:sldId id="269" r:id="rId7"/>
    <p:sldId id="270" r:id="rId8"/>
    <p:sldId id="271" r:id="rId9"/>
    <p:sldId id="268" r:id="rId10"/>
    <p:sldId id="260" r:id="rId11"/>
    <p:sldId id="272" r:id="rId12"/>
    <p:sldId id="263" r:id="rId13"/>
    <p:sldId id="273" r:id="rId14"/>
    <p:sldId id="259" r:id="rId15"/>
    <p:sldId id="274" r:id="rId16"/>
    <p:sldId id="261" r:id="rId17"/>
    <p:sldId id="275" r:id="rId18"/>
    <p:sldId id="276" r:id="rId19"/>
    <p:sldId id="257" r:id="rId20"/>
    <p:sldId id="258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1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2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7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5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9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F25B-2EB7-4F2E-A375-7E2BED8EDC16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blog/database-lifecycle-management/post-deploy-scripts" TargetMode="External"/><Relationship Id="rId2" Type="http://schemas.openxmlformats.org/officeDocument/2006/relationships/hyperlink" Target="https://www.red-gate.com/blog/database-lifecycle-management/how-to-build-multiple-database-versions-from-the-same-source-using-sql-compare-fil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-gate.com/blog/database-lifecycle-management/pre-deploy-migration-script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01277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branch needs its own database</a:t>
            </a:r>
          </a:p>
          <a:p>
            <a:r>
              <a:rPr lang="en-US" dirty="0"/>
              <a:t>Data is the problem</a:t>
            </a:r>
          </a:p>
          <a:p>
            <a:pPr lvl="1"/>
            <a:r>
              <a:rPr lang="en-US" dirty="0"/>
              <a:t>New columns – where do I get data?</a:t>
            </a:r>
          </a:p>
          <a:p>
            <a:pPr lvl="1"/>
            <a:r>
              <a:rPr lang="en-US" dirty="0"/>
              <a:t>No column – what do I do with the data?</a:t>
            </a:r>
          </a:p>
          <a:p>
            <a:r>
              <a:rPr lang="en-US" dirty="0"/>
              <a:t>Provisioning new databases becomes important</a:t>
            </a:r>
          </a:p>
          <a:p>
            <a:r>
              <a:rPr lang="en-US" dirty="0"/>
              <a:t>You can use the same branch strategy as application code</a:t>
            </a:r>
          </a:p>
          <a:p>
            <a:r>
              <a:rPr lang="en-US" dirty="0"/>
              <a:t>Keep these short lived.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4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40238"/>
              </p:ext>
            </p:extLst>
          </p:nvPr>
        </p:nvGraphicFramePr>
        <p:xfrm>
          <a:off x="191622" y="1963416"/>
          <a:ext cx="4345651" cy="161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24">
                  <a:extLst>
                    <a:ext uri="{9D8B030D-6E8A-4147-A177-3AD203B41FA5}">
                      <a16:colId xmlns:a16="http://schemas.microsoft.com/office/drawing/2014/main" val="3541043818"/>
                    </a:ext>
                  </a:extLst>
                </a:gridCol>
                <a:gridCol w="1735958">
                  <a:extLst>
                    <a:ext uri="{9D8B030D-6E8A-4147-A177-3AD203B41FA5}">
                      <a16:colId xmlns:a16="http://schemas.microsoft.com/office/drawing/2014/main" val="2548395643"/>
                    </a:ext>
                  </a:extLst>
                </a:gridCol>
                <a:gridCol w="1243669">
                  <a:extLst>
                    <a:ext uri="{9D8B030D-6E8A-4147-A177-3AD203B41FA5}">
                      <a16:colId xmlns:a16="http://schemas.microsoft.com/office/drawing/2014/main" val="2841276581"/>
                    </a:ext>
                  </a:extLst>
                </a:gridCol>
              </a:tblGrid>
              <a:tr h="539473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AlbumArtURL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3350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Placeholder.png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28844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Placeholder.png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6439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4872" y="1423687"/>
            <a:ext cx="2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694" y="5370653"/>
            <a:ext cx="33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branch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26148" y="1423687"/>
            <a:ext cx="2372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5799" y="5370653"/>
            <a:ext cx="333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branch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33273"/>
              </p:ext>
            </p:extLst>
          </p:nvPr>
        </p:nvGraphicFramePr>
        <p:xfrm>
          <a:off x="6374433" y="1963415"/>
          <a:ext cx="4345651" cy="161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24">
                  <a:extLst>
                    <a:ext uri="{9D8B030D-6E8A-4147-A177-3AD203B41FA5}">
                      <a16:colId xmlns:a16="http://schemas.microsoft.com/office/drawing/2014/main" val="3541043818"/>
                    </a:ext>
                  </a:extLst>
                </a:gridCol>
                <a:gridCol w="1735958">
                  <a:extLst>
                    <a:ext uri="{9D8B030D-6E8A-4147-A177-3AD203B41FA5}">
                      <a16:colId xmlns:a16="http://schemas.microsoft.com/office/drawing/2014/main" val="2548395643"/>
                    </a:ext>
                  </a:extLst>
                </a:gridCol>
                <a:gridCol w="1243669">
                  <a:extLst>
                    <a:ext uri="{9D8B030D-6E8A-4147-A177-3AD203B41FA5}">
                      <a16:colId xmlns:a16="http://schemas.microsoft.com/office/drawing/2014/main" val="2841276581"/>
                    </a:ext>
                  </a:extLst>
                </a:gridCol>
              </a:tblGrid>
              <a:tr h="539473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AlbumArtURL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3350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Placeholder.png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28844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Placeholder.png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64392"/>
                  </a:ext>
                </a:extLst>
              </a:tr>
            </a:tbl>
          </a:graphicData>
        </a:graphic>
      </p:graphicFrame>
      <p:sp>
        <p:nvSpPr>
          <p:cNvPr id="12" name="Arrow: Down 11"/>
          <p:cNvSpPr/>
          <p:nvPr/>
        </p:nvSpPr>
        <p:spPr>
          <a:xfrm>
            <a:off x="10952922" y="566530"/>
            <a:ext cx="546652" cy="1226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09456"/>
              </p:ext>
            </p:extLst>
          </p:nvPr>
        </p:nvGraphicFramePr>
        <p:xfrm>
          <a:off x="6374433" y="1963415"/>
          <a:ext cx="5453131" cy="1618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40">
                  <a:extLst>
                    <a:ext uri="{9D8B030D-6E8A-4147-A177-3AD203B41FA5}">
                      <a16:colId xmlns:a16="http://schemas.microsoft.com/office/drawing/2014/main" val="3541043818"/>
                    </a:ext>
                  </a:extLst>
                </a:gridCol>
                <a:gridCol w="1693659">
                  <a:extLst>
                    <a:ext uri="{9D8B030D-6E8A-4147-A177-3AD203B41FA5}">
                      <a16:colId xmlns:a16="http://schemas.microsoft.com/office/drawing/2014/main" val="2548395643"/>
                    </a:ext>
                  </a:extLst>
                </a:gridCol>
                <a:gridCol w="1373185">
                  <a:extLst>
                    <a:ext uri="{9D8B030D-6E8A-4147-A177-3AD203B41FA5}">
                      <a16:colId xmlns:a16="http://schemas.microsoft.com/office/drawing/2014/main" val="2841276581"/>
                    </a:ext>
                  </a:extLst>
                </a:gridCol>
                <a:gridCol w="1053547">
                  <a:extLst>
                    <a:ext uri="{9D8B030D-6E8A-4147-A177-3AD203B41FA5}">
                      <a16:colId xmlns:a16="http://schemas.microsoft.com/office/drawing/2014/main" val="2252518131"/>
                    </a:ext>
                  </a:extLst>
                </a:gridCol>
              </a:tblGrid>
              <a:tr h="539473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AlbumArtURL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23350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Placeholder.png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28844"/>
                  </a:ext>
                </a:extLst>
              </a:tr>
              <a:tr h="5394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Placeholder.png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6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3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changes can be merging code and data (if tracked)</a:t>
            </a:r>
          </a:p>
          <a:p>
            <a:r>
              <a:rPr lang="en-US" dirty="0"/>
              <a:t>SQL requires manual merges, but use tools</a:t>
            </a:r>
          </a:p>
          <a:p>
            <a:pPr lvl="1"/>
            <a:r>
              <a:rPr lang="en-US" dirty="0"/>
              <a:t>Kdiff3</a:t>
            </a:r>
          </a:p>
          <a:p>
            <a:pPr lvl="1"/>
            <a:r>
              <a:rPr lang="en-US" dirty="0" err="1"/>
              <a:t>CodeCompare</a:t>
            </a:r>
            <a:endParaRPr lang="en-US" dirty="0"/>
          </a:p>
          <a:p>
            <a:pPr lvl="1"/>
            <a:r>
              <a:rPr lang="en-US" dirty="0"/>
              <a:t>Beyond Compare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Merge as often as you can (as you would with C#)</a:t>
            </a:r>
          </a:p>
          <a:p>
            <a:r>
              <a:rPr lang="en-US" dirty="0"/>
              <a:t>Beware squashing and deleting branches.</a:t>
            </a:r>
          </a:p>
          <a:p>
            <a:pPr lvl="1"/>
            <a:r>
              <a:rPr lang="en-US" dirty="0"/>
              <a:t>Merging back to the branch from master is better</a:t>
            </a:r>
          </a:p>
        </p:txBody>
      </p:sp>
    </p:spTree>
    <p:extLst>
      <p:ext uri="{BB962C8B-B14F-4D97-AF65-F5344CB8AC3E}">
        <p14:creationId xmlns:p14="http://schemas.microsoft.com/office/powerpoint/2010/main" val="203911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4.3 – Monitoring</a:t>
            </a:r>
          </a:p>
        </p:txBody>
      </p:sp>
    </p:spTree>
    <p:extLst>
      <p:ext uri="{BB962C8B-B14F-4D97-AF65-F5344CB8AC3E}">
        <p14:creationId xmlns:p14="http://schemas.microsoft.com/office/powerpoint/2010/main" val="304714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Your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provides feedback (one of the Three Ways)</a:t>
            </a:r>
          </a:p>
          <a:p>
            <a:r>
              <a:rPr lang="en-US" dirty="0"/>
              <a:t>Gather metrics on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Business counters</a:t>
            </a:r>
          </a:p>
          <a:p>
            <a:pPr lvl="1"/>
            <a:r>
              <a:rPr lang="en-US" dirty="0"/>
              <a:t>Object usage (essentially feature usage)</a:t>
            </a:r>
          </a:p>
          <a:p>
            <a:r>
              <a:rPr lang="en-US" dirty="0"/>
              <a:t>Ensure deployment timestamps are captured in your monitoring tool</a:t>
            </a:r>
          </a:p>
          <a:p>
            <a:r>
              <a:rPr lang="en-US" dirty="0"/>
              <a:t>Be sure dark launches are really dark</a:t>
            </a:r>
          </a:p>
          <a:p>
            <a:r>
              <a:rPr lang="en-US" dirty="0"/>
              <a:t>Be sure the feedback gets back to both Dev and Ops</a:t>
            </a:r>
          </a:p>
        </p:txBody>
      </p:sp>
    </p:spTree>
    <p:extLst>
      <p:ext uri="{BB962C8B-B14F-4D97-AF65-F5344CB8AC3E}">
        <p14:creationId xmlns:p14="http://schemas.microsoft.com/office/powerpoint/2010/main" val="24660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4.4 – Provisioning</a:t>
            </a:r>
          </a:p>
        </p:txBody>
      </p:sp>
    </p:spTree>
    <p:extLst>
      <p:ext uri="{BB962C8B-B14F-4D97-AF65-F5344CB8AC3E}">
        <p14:creationId xmlns:p14="http://schemas.microsoft.com/office/powerpoint/2010/main" val="330878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Database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Automation</a:t>
            </a:r>
          </a:p>
          <a:p>
            <a:pPr lvl="1"/>
            <a:r>
              <a:rPr lang="en-US" dirty="0"/>
              <a:t>PowerShell DSC</a:t>
            </a:r>
          </a:p>
          <a:p>
            <a:pPr lvl="1"/>
            <a:r>
              <a:rPr lang="en-US" dirty="0"/>
              <a:t>Chef</a:t>
            </a:r>
          </a:p>
          <a:p>
            <a:pPr lvl="1"/>
            <a:r>
              <a:rPr lang="en-US" dirty="0"/>
              <a:t>Puppet</a:t>
            </a:r>
          </a:p>
          <a:p>
            <a:r>
              <a:rPr lang="en-US" dirty="0"/>
              <a:t>All environments should be configured the same (in general)</a:t>
            </a:r>
          </a:p>
          <a:p>
            <a:pPr lvl="1"/>
            <a:r>
              <a:rPr lang="en-US" dirty="0"/>
              <a:t>Dev == QA == Staging == Production</a:t>
            </a:r>
          </a:p>
          <a:p>
            <a:pPr lvl="1"/>
            <a:r>
              <a:rPr lang="en-US" dirty="0"/>
              <a:t>Differences should be easily  handled in automation tools</a:t>
            </a:r>
          </a:p>
          <a:p>
            <a:r>
              <a:rPr lang="en-US" dirty="0"/>
              <a:t>Builds Confidence</a:t>
            </a:r>
          </a:p>
          <a:p>
            <a:r>
              <a:rPr lang="en-US" dirty="0"/>
              <a:t>Databases are cattle</a:t>
            </a:r>
          </a:p>
          <a:p>
            <a:pPr lvl="1"/>
            <a:r>
              <a:rPr lang="en-US" dirty="0"/>
              <a:t>Any environment can be replaced</a:t>
            </a:r>
          </a:p>
        </p:txBody>
      </p:sp>
    </p:spTree>
    <p:extLst>
      <p:ext uri="{BB962C8B-B14F-4D97-AF65-F5344CB8AC3E}">
        <p14:creationId xmlns:p14="http://schemas.microsoft.com/office/powerpoint/2010/main" val="318847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4.5 – Disparate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5259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Disparate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86730" cy="2020818"/>
          </a:xfrm>
        </p:spPr>
        <p:txBody>
          <a:bodyPr/>
          <a:lstStyle/>
          <a:p>
            <a:r>
              <a:rPr lang="en-US" dirty="0"/>
              <a:t>Version upgrades</a:t>
            </a:r>
          </a:p>
          <a:p>
            <a:pPr lvl="1"/>
            <a:r>
              <a:rPr lang="en-US" dirty="0"/>
              <a:t>Same database schema at each version for all customers</a:t>
            </a:r>
          </a:p>
          <a:p>
            <a:pPr lvl="1"/>
            <a:r>
              <a:rPr lang="en-US" dirty="0"/>
              <a:t>Must provide a way to move from any version to the next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05" y="4465956"/>
            <a:ext cx="946169" cy="1271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091" y="4465956"/>
            <a:ext cx="946169" cy="1271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804" y="4465956"/>
            <a:ext cx="946169" cy="1271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06" y="4465956"/>
            <a:ext cx="946169" cy="12715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42867" y="5768156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2991" y="5768156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3115" y="5768156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07690" y="5768156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V2.2</a:t>
            </a:r>
          </a:p>
        </p:txBody>
      </p:sp>
      <p:sp>
        <p:nvSpPr>
          <p:cNvPr id="20" name="Arrow: Right 19"/>
          <p:cNvSpPr/>
          <p:nvPr/>
        </p:nvSpPr>
        <p:spPr>
          <a:xfrm>
            <a:off x="3836504" y="4919870"/>
            <a:ext cx="457200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/>
          <p:cNvSpPr/>
          <p:nvPr/>
        </p:nvSpPr>
        <p:spPr>
          <a:xfrm>
            <a:off x="5568647" y="4939748"/>
            <a:ext cx="457200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/>
          <p:cNvSpPr/>
          <p:nvPr/>
        </p:nvSpPr>
        <p:spPr>
          <a:xfrm>
            <a:off x="7165489" y="4939748"/>
            <a:ext cx="457200" cy="24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2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Disparate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0580"/>
          </a:xfrm>
        </p:spPr>
        <p:txBody>
          <a:bodyPr/>
          <a:lstStyle/>
          <a:p>
            <a:r>
              <a:rPr lang="en-US" dirty="0"/>
              <a:t>Separate Databases</a:t>
            </a:r>
          </a:p>
          <a:p>
            <a:pPr lvl="1"/>
            <a:r>
              <a:rPr lang="en-US" dirty="0"/>
              <a:t>Any customer could have a separate schema</a:t>
            </a:r>
          </a:p>
          <a:p>
            <a:pPr lvl="1"/>
            <a:r>
              <a:rPr lang="en-US" dirty="0"/>
              <a:t>Must upgrade a portion of each database, potentially including the custom parts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62" y="4750199"/>
            <a:ext cx="946169" cy="12715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536" y="4750199"/>
            <a:ext cx="946169" cy="12715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61985" y="6047722"/>
            <a:ext cx="153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4976" y="6026701"/>
            <a:ext cx="153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B</a:t>
            </a:r>
          </a:p>
        </p:txBody>
      </p:sp>
      <p:sp>
        <p:nvSpPr>
          <p:cNvPr id="16" name="Flowchart: Manual Operation 15"/>
          <p:cNvSpPr/>
          <p:nvPr/>
        </p:nvSpPr>
        <p:spPr>
          <a:xfrm rot="5400000">
            <a:off x="8101693" y="4533222"/>
            <a:ext cx="1509217" cy="172798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Operation 16"/>
          <p:cNvSpPr/>
          <p:nvPr/>
        </p:nvSpPr>
        <p:spPr>
          <a:xfrm rot="16200000">
            <a:off x="3286289" y="4526737"/>
            <a:ext cx="1094931" cy="171844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9309224" y="4242592"/>
            <a:ext cx="2171372" cy="2286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 err="1"/>
              <a:t>OrdersDetail</a:t>
            </a:r>
            <a:endParaRPr lang="en-US" dirty="0"/>
          </a:p>
          <a:p>
            <a:pPr algn="ctr"/>
            <a:r>
              <a:rPr lang="en-US" dirty="0" err="1"/>
              <a:t>GetCustomers</a:t>
            </a:r>
            <a:endParaRPr lang="en-US" dirty="0"/>
          </a:p>
          <a:p>
            <a:pPr algn="ctr"/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GetMonthlySales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RunCEOReport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35175" y="4253849"/>
            <a:ext cx="2171372" cy="2286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 err="1"/>
              <a:t>OrdersDetail</a:t>
            </a:r>
            <a:endParaRPr lang="en-US" dirty="0"/>
          </a:p>
          <a:p>
            <a:pPr algn="ctr"/>
            <a:r>
              <a:rPr lang="en-US" dirty="0" err="1"/>
              <a:t>GetCustomers</a:t>
            </a:r>
            <a:endParaRPr lang="en-US" dirty="0"/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GetaDailySales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SalesCommissions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9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4.1 – Best Practices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1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Disparate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Yates, DLM Consultants offers guidance</a:t>
            </a:r>
          </a:p>
          <a:p>
            <a:pPr lvl="1"/>
            <a:r>
              <a:rPr lang="en-US" dirty="0"/>
              <a:t>Part 1 – Managing objects for different versions - </a:t>
            </a:r>
            <a:r>
              <a:rPr lang="en-US" dirty="0">
                <a:hlinkClick r:id="rId2"/>
              </a:rPr>
              <a:t>https://www.red-gate.com/blog/database-lifecycle-management/how-to-build-multiple-database-versions-from-the-same-source-using-sql-compare-filters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Part 2 – Post-deploy scripts - </a:t>
            </a:r>
            <a:r>
              <a:rPr lang="en-US" dirty="0">
                <a:hlinkClick r:id="rId3"/>
              </a:rPr>
              <a:t>http://www.red-gate.com/blog/database-lifecycle-management/post-deploy-scripts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Part 3 – Pre-deploy migration scripts - </a:t>
            </a:r>
            <a:r>
              <a:rPr lang="en-US" dirty="0">
                <a:hlinkClick r:id="rId4"/>
              </a:rPr>
              <a:t>http://www.red-gate.com/blog/database-lifecycle-management/pre-deploy-migration-scripts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5715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40" y="2777455"/>
            <a:ext cx="913554" cy="1229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94" y="4475264"/>
            <a:ext cx="814449" cy="81444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 rot="2740635">
            <a:off x="3158334" y="1708689"/>
            <a:ext cx="2540975" cy="897623"/>
            <a:chOff x="2942764" y="3369296"/>
            <a:chExt cx="2540975" cy="8976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06065" flipV="1">
              <a:off x="2942764" y="4065941"/>
              <a:ext cx="2293727" cy="20097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69557">
              <a:off x="5048674" y="3369296"/>
              <a:ext cx="435065" cy="643896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534276" y="5428527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Objects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69" y="1343052"/>
            <a:ext cx="814449" cy="81444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616784">
            <a:off x="6828031" y="2375234"/>
            <a:ext cx="2540975" cy="897623"/>
            <a:chOff x="9941620" y="1028310"/>
            <a:chExt cx="2540975" cy="8976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06065" flipV="1">
              <a:off x="9941620" y="1724955"/>
              <a:ext cx="2293727" cy="20097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69557">
              <a:off x="12047530" y="1028310"/>
              <a:ext cx="435065" cy="64389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9107202" y="2267760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Objects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958214" y="3601284"/>
            <a:ext cx="2540975" cy="897623"/>
            <a:chOff x="2942764" y="3369296"/>
            <a:chExt cx="2540975" cy="8976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06065" flipV="1">
              <a:off x="2942764" y="4065941"/>
              <a:ext cx="2293727" cy="20097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69557">
              <a:off x="5048674" y="3369296"/>
              <a:ext cx="435065" cy="643896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3" y="1441704"/>
            <a:ext cx="814449" cy="8144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05777" y="2368834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Lookup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884" y="4501397"/>
            <a:ext cx="814449" cy="8144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1358" y="5428527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Lookup Data</a:t>
            </a:r>
          </a:p>
        </p:txBody>
      </p:sp>
      <p:grpSp>
        <p:nvGrpSpPr>
          <p:cNvPr id="22" name="Group 21"/>
          <p:cNvGrpSpPr/>
          <p:nvPr/>
        </p:nvGrpSpPr>
        <p:grpSpPr>
          <a:xfrm rot="13199926">
            <a:off x="6574964" y="4026453"/>
            <a:ext cx="2540975" cy="897623"/>
            <a:chOff x="2942764" y="3369296"/>
            <a:chExt cx="2540975" cy="89762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06065" flipV="1">
              <a:off x="2942764" y="4065941"/>
              <a:ext cx="2293727" cy="20097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69557">
              <a:off x="5048674" y="3369296"/>
              <a:ext cx="435065" cy="643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 Launching</a:t>
            </a:r>
          </a:p>
          <a:p>
            <a:pPr lvl="1"/>
            <a:r>
              <a:rPr lang="en-US" dirty="0"/>
              <a:t>Adding objects to the database that aren’t used by the application</a:t>
            </a:r>
          </a:p>
          <a:p>
            <a:pPr lvl="1"/>
            <a:r>
              <a:rPr lang="en-US" dirty="0"/>
              <a:t>These changes don’t disturb the application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1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Launching for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962944"/>
            <a:ext cx="6210300" cy="4076700"/>
          </a:xfrm>
        </p:spPr>
      </p:pic>
    </p:spTree>
    <p:extLst>
      <p:ext uri="{BB962C8B-B14F-4D97-AF65-F5344CB8AC3E}">
        <p14:creationId xmlns:p14="http://schemas.microsoft.com/office/powerpoint/2010/main" val="407435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depending on column 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80" y="2633434"/>
            <a:ext cx="3182218" cy="2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3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Views Carefully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can ease table schema changes</a:t>
            </a:r>
          </a:p>
          <a:p>
            <a:r>
              <a:rPr lang="en-US" dirty="0"/>
              <a:t>Avoid nesting views</a:t>
            </a:r>
          </a:p>
        </p:txBody>
      </p:sp>
    </p:spTree>
    <p:extLst>
      <p:ext uri="{BB962C8B-B14F-4D97-AF65-F5344CB8AC3E}">
        <p14:creationId xmlns:p14="http://schemas.microsoft.com/office/powerpoint/2010/main" val="34635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database errors from schema changes are handled and reported to Dev and Ops.</a:t>
            </a:r>
          </a:p>
          <a:p>
            <a:r>
              <a:rPr lang="en-US" dirty="0"/>
              <a:t>May not want to surface these to users</a:t>
            </a:r>
          </a:p>
          <a:p>
            <a:r>
              <a:rPr lang="en-US" dirty="0"/>
              <a:t>Have graceful failback to previous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4815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technical debt</a:t>
            </a:r>
          </a:p>
          <a:p>
            <a:r>
              <a:rPr lang="en-US" dirty="0"/>
              <a:t>Use shared calendar reminders to schedule DROPs</a:t>
            </a:r>
          </a:p>
        </p:txBody>
      </p:sp>
    </p:spTree>
    <p:extLst>
      <p:ext uri="{BB962C8B-B14F-4D97-AF65-F5344CB8AC3E}">
        <p14:creationId xmlns:p14="http://schemas.microsoft.com/office/powerpoint/2010/main" val="144941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4.2 – Branching and Merging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479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Database DevOps</vt:lpstr>
      <vt:lpstr>4.1 – Best Practices</vt:lpstr>
      <vt:lpstr>Best Practices for Development</vt:lpstr>
      <vt:lpstr>Dark Launching for tables</vt:lpstr>
      <vt:lpstr>Best Practices for Development</vt:lpstr>
      <vt:lpstr>Use Views Carefully</vt:lpstr>
      <vt:lpstr>Error Handling</vt:lpstr>
      <vt:lpstr>Code Cleanup</vt:lpstr>
      <vt:lpstr>4.2 – Branching and Merging</vt:lpstr>
      <vt:lpstr>Branching</vt:lpstr>
      <vt:lpstr>PowerPoint Presentation</vt:lpstr>
      <vt:lpstr>Merging</vt:lpstr>
      <vt:lpstr>4.3 – Monitoring</vt:lpstr>
      <vt:lpstr>Monitoring Your Release</vt:lpstr>
      <vt:lpstr>4.4 – Provisioning</vt:lpstr>
      <vt:lpstr>Provisioning Database Environments</vt:lpstr>
      <vt:lpstr>4.5 – Disparate Environments</vt:lpstr>
      <vt:lpstr>Dealing with Disparate Environments</vt:lpstr>
      <vt:lpstr>Dealing with Disparate Environments</vt:lpstr>
      <vt:lpstr>Dealing with Disparate Environments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DevOps</dc:title>
  <dc:creator>Steve Jones</dc:creator>
  <cp:lastModifiedBy>Steve Jones</cp:lastModifiedBy>
  <cp:revision>20</cp:revision>
  <dcterms:created xsi:type="dcterms:W3CDTF">2017-03-14T18:22:07Z</dcterms:created>
  <dcterms:modified xsi:type="dcterms:W3CDTF">2017-03-17T20:42:56Z</dcterms:modified>
</cp:coreProperties>
</file>