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5dc713f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dc713f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5dc713f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5dc713f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5dc713f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5dc713f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5dc713f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5dc713f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5dc713f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5dc713f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5dc713f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dc713f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5dc713f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5dc713f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dc713f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dc713f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5dc713f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5dc713f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5dc713f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dc713f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5dc713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5dc713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5dc713f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5dc713f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5dc713f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dc713f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5dc713f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dc713f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5dc713f1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5dc713f1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djangoproject.com/es/3.2/ref/django-admin/#startap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hyperlink" Target="https://docs.djangoproject.com/es/3.2/intro/tutorial02/#creating-models" TargetMode="External"/><Relationship Id="rId7" Type="http://schemas.openxmlformats.org/officeDocument/2006/relationships/hyperlink" Target="https://docs.djangoproject.com/es/3.2/intro/tutorial02/#activating-mode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djangoproject.com/es/3.2/ref/contrib/admin/#:~:text=One%20of%20the%20most%20powerful,an%20organization's%20internal%20management%20to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jangoproject.com/en/3.2/ref/models/fields/#field-typ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ackaging.python.org/tutorials/installing-packag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virtualenv.pypa.io/en/latest/" TargetMode="External"/><Relationship Id="rId4" Type="http://schemas.openxmlformats.org/officeDocument/2006/relationships/hyperlink" Target="https://virtualenv.pypa.io/en/latest/installation.html" TargetMode="External"/><Relationship Id="rId5" Type="http://schemas.openxmlformats.org/officeDocument/2006/relationships/hyperlink" Target="https://stackoverflow.com/questions/41573587/what-is-the-difference-between-venv-pyvenv-pyenv-virtualenv-virtualenvwrap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irtualenv.pypa.io/en/latest/user_guid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djangoproject.com/start/overview/#:~:text=With%20Django%2C%20you%20can%20take,It's%20free%20and%20open%20source." TargetMode="External"/><Relationship Id="rId4" Type="http://schemas.openxmlformats.org/officeDocument/2006/relationships/hyperlink" Target="https://docs.djangoproject.com/es/3.2/intro/over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File:MVC_Diagram_3.jpg" TargetMode="External"/><Relationship Id="rId4" Type="http://schemas.openxmlformats.org/officeDocument/2006/relationships/image" Target="../media/image2.jpg"/><Relationship Id="rId5" Type="http://schemas.openxmlformats.org/officeDocument/2006/relationships/hyperlink" Target="https://es.m.wikipedia.org/wiki/Archivo:MVC-Process.svg" TargetMode="External"/><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ocs.djangoproject.com/es/3.2/intro/tutorial01/#creating-a-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djangoproject.com/es/3.2/topics/migr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docs.djangoproject.com/es/3.2/ref/applic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Django 01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Programación Web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Creación de Apps en Django</a:t>
            </a:r>
            <a:endParaRPr/>
          </a:p>
        </p:txBody>
      </p:sp>
      <p:sp>
        <p:nvSpPr>
          <p:cNvPr id="122" name="Google Shape;122;p22"/>
          <p:cNvSpPr txBox="1"/>
          <p:nvPr>
            <p:ph idx="1" type="body"/>
          </p:nvPr>
        </p:nvSpPr>
        <p:spPr>
          <a:xfrm>
            <a:off x="311700" y="1090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Creates a Django app directory structure for the given app name in the current directory or the given destination.</a:t>
            </a:r>
            <a:endParaRPr/>
          </a:p>
          <a:p>
            <a:pPr indent="0" lvl="0" marL="0" rtl="0" algn="l">
              <a:lnSpc>
                <a:spcPct val="100000"/>
              </a:lnSpc>
              <a:spcBef>
                <a:spcPts val="1600"/>
              </a:spcBef>
              <a:spcAft>
                <a:spcPts val="0"/>
              </a:spcAft>
              <a:buNone/>
            </a:pPr>
            <a:r>
              <a:rPr lang="en">
                <a:solidFill>
                  <a:srgbClr val="39C026"/>
                </a:solidFill>
                <a:latin typeface="Courier New"/>
                <a:ea typeface="Courier New"/>
                <a:cs typeface="Courier New"/>
                <a:sym typeface="Courier New"/>
              </a:rPr>
              <a:t>django-admin</a:t>
            </a:r>
            <a:r>
              <a:rPr lang="en">
                <a:latin typeface="Courier New"/>
                <a:ea typeface="Courier New"/>
                <a:cs typeface="Courier New"/>
                <a:sym typeface="Courier New"/>
              </a:rPr>
              <a:t> startapp personas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personas/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__init__.py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admin.py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apps.py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migrations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 __init__.py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models.py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tests.py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views.py</a:t>
            </a:r>
            <a:endParaRPr>
              <a:latin typeface="Courier New"/>
              <a:ea typeface="Courier New"/>
              <a:cs typeface="Courier New"/>
              <a:sym typeface="Courier New"/>
            </a:endParaRPr>
          </a:p>
        </p:txBody>
      </p:sp>
      <p:sp>
        <p:nvSpPr>
          <p:cNvPr id="123" name="Google Shape;123;p22"/>
          <p:cNvSpPr txBox="1"/>
          <p:nvPr/>
        </p:nvSpPr>
        <p:spPr>
          <a:xfrm>
            <a:off x="3662300" y="4117775"/>
            <a:ext cx="5170200" cy="38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highlight>
                  <a:srgbClr val="FFFF00"/>
                </a:highlight>
              </a:rPr>
              <a:t> </a:t>
            </a:r>
            <a:r>
              <a:rPr lang="en">
                <a:highlight>
                  <a:srgbClr val="FFFF00"/>
                </a:highlight>
              </a:rPr>
              <a:t>Cree sus propias APPs, no tenga temor de experimentar</a:t>
            </a:r>
            <a:endParaRPr>
              <a:highlight>
                <a:srgbClr val="FFFF00"/>
              </a:highlight>
            </a:endParaRPr>
          </a:p>
        </p:txBody>
      </p:sp>
      <p:sp>
        <p:nvSpPr>
          <p:cNvPr id="124" name="Google Shape;124;p22"/>
          <p:cNvSpPr txBox="1"/>
          <p:nvPr/>
        </p:nvSpPr>
        <p:spPr>
          <a:xfrm>
            <a:off x="3445900" y="3279600"/>
            <a:ext cx="53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https://docs.djangoproject.com/es/3.2/ref/django-admin/#startapp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v</a:t>
            </a:r>
            <a:r>
              <a:rPr lang="en">
                <a:solidFill>
                  <a:srgbClr val="39C026"/>
                </a:solidFill>
              </a:rPr>
              <a:t>im</a:t>
            </a:r>
            <a:r>
              <a:rPr lang="en"/>
              <a:t> </a:t>
            </a:r>
            <a:r>
              <a:rPr lang="en" u="sng"/>
              <a:t>personas/models.py</a:t>
            </a:r>
            <a:endParaRPr u="sng"/>
          </a:p>
        </p:txBody>
      </p:sp>
      <p:sp>
        <p:nvSpPr>
          <p:cNvPr id="130" name="Google Shape;130;p23"/>
          <p:cNvSpPr txBox="1"/>
          <p:nvPr>
            <p:ph idx="1" type="body"/>
          </p:nvPr>
        </p:nvSpPr>
        <p:spPr>
          <a:xfrm>
            <a:off x="311700" y="2772575"/>
            <a:ext cx="8520600" cy="15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Hay que actualizar los cambios hechos e informar al framework</a:t>
            </a:r>
            <a:endParaRPr>
              <a:solidFill>
                <a:srgbClr val="000000"/>
              </a:solidFill>
            </a:endParaRPr>
          </a:p>
          <a:p>
            <a:pPr indent="0" lvl="0" marL="0" rtl="0" algn="l">
              <a:spcBef>
                <a:spcPts val="1600"/>
              </a:spcBef>
              <a:spcAft>
                <a:spcPts val="0"/>
              </a:spcAft>
              <a:buNone/>
            </a:pPr>
            <a:r>
              <a:rPr lang="en">
                <a:solidFill>
                  <a:srgbClr val="39C026"/>
                </a:solidFill>
                <a:highlight>
                  <a:srgbClr val="F6B26B"/>
                </a:highlight>
              </a:rPr>
              <a:t>p</a:t>
            </a:r>
            <a:r>
              <a:rPr lang="en">
                <a:solidFill>
                  <a:srgbClr val="39C026"/>
                </a:solidFill>
                <a:highlight>
                  <a:srgbClr val="F6B26B"/>
                </a:highlight>
              </a:rPr>
              <a:t>ython</a:t>
            </a:r>
            <a:r>
              <a:rPr lang="en">
                <a:highlight>
                  <a:srgbClr val="F6B26B"/>
                </a:highlight>
              </a:rPr>
              <a:t> </a:t>
            </a:r>
            <a:r>
              <a:rPr b="1" lang="en" u="sng">
                <a:highlight>
                  <a:srgbClr val="F6B26B"/>
                </a:highlight>
              </a:rPr>
              <a:t>manage.py</a:t>
            </a:r>
            <a:r>
              <a:rPr lang="en">
                <a:highlight>
                  <a:srgbClr val="F6B26B"/>
                </a:highlight>
              </a:rPr>
              <a:t> makemigrations</a:t>
            </a:r>
            <a:endParaRPr>
              <a:highlight>
                <a:srgbClr val="F6B26B"/>
              </a:highlight>
            </a:endParaRPr>
          </a:p>
          <a:p>
            <a:pPr indent="0" lvl="0" marL="0" rtl="0" algn="l">
              <a:spcBef>
                <a:spcPts val="0"/>
              </a:spcBef>
              <a:spcAft>
                <a:spcPts val="0"/>
              </a:spcAft>
              <a:buNone/>
            </a:pPr>
            <a:r>
              <a:rPr lang="en">
                <a:solidFill>
                  <a:srgbClr val="39C026"/>
                </a:solidFill>
                <a:highlight>
                  <a:srgbClr val="F6B26B"/>
                </a:highlight>
              </a:rPr>
              <a:t>p</a:t>
            </a:r>
            <a:r>
              <a:rPr lang="en">
                <a:solidFill>
                  <a:srgbClr val="39C026"/>
                </a:solidFill>
                <a:highlight>
                  <a:srgbClr val="F6B26B"/>
                </a:highlight>
              </a:rPr>
              <a:t>ython</a:t>
            </a:r>
            <a:r>
              <a:rPr lang="en">
                <a:highlight>
                  <a:srgbClr val="F6B26B"/>
                </a:highlight>
              </a:rPr>
              <a:t> </a:t>
            </a:r>
            <a:r>
              <a:rPr b="1" lang="en" u="sng">
                <a:highlight>
                  <a:srgbClr val="F6B26B"/>
                </a:highlight>
              </a:rPr>
              <a:t>manage.py</a:t>
            </a:r>
            <a:r>
              <a:rPr lang="en">
                <a:highlight>
                  <a:srgbClr val="F6B26B"/>
                </a:highlight>
              </a:rPr>
              <a:t> migrate</a:t>
            </a:r>
            <a:endParaRPr>
              <a:highlight>
                <a:srgbClr val="F6B26B"/>
              </a:highlight>
            </a:endParaRPr>
          </a:p>
        </p:txBody>
      </p:sp>
      <p:pic>
        <p:nvPicPr>
          <p:cNvPr id="131" name="Google Shape;131;p23"/>
          <p:cNvPicPr preferRelativeResize="0"/>
          <p:nvPr/>
        </p:nvPicPr>
        <p:blipFill>
          <a:blip r:embed="rId3">
            <a:alphaModFix/>
          </a:blip>
          <a:stretch>
            <a:fillRect/>
          </a:stretch>
        </p:blipFill>
        <p:spPr>
          <a:xfrm>
            <a:off x="311700" y="1152475"/>
            <a:ext cx="3751940" cy="1568700"/>
          </a:xfrm>
          <a:prstGeom prst="rect">
            <a:avLst/>
          </a:prstGeom>
          <a:noFill/>
          <a:ln>
            <a:noFill/>
          </a:ln>
        </p:spPr>
      </p:pic>
      <p:pic>
        <p:nvPicPr>
          <p:cNvPr id="132" name="Google Shape;132;p23"/>
          <p:cNvPicPr preferRelativeResize="0"/>
          <p:nvPr/>
        </p:nvPicPr>
        <p:blipFill>
          <a:blip r:embed="rId4">
            <a:alphaModFix/>
          </a:blip>
          <a:stretch>
            <a:fillRect/>
          </a:stretch>
        </p:blipFill>
        <p:spPr>
          <a:xfrm>
            <a:off x="5503750" y="1170125"/>
            <a:ext cx="3328539" cy="1677800"/>
          </a:xfrm>
          <a:prstGeom prst="rect">
            <a:avLst/>
          </a:prstGeom>
          <a:noFill/>
          <a:ln>
            <a:noFill/>
          </a:ln>
        </p:spPr>
      </p:pic>
      <p:pic>
        <p:nvPicPr>
          <p:cNvPr id="133" name="Google Shape;133;p23"/>
          <p:cNvPicPr preferRelativeResize="0"/>
          <p:nvPr/>
        </p:nvPicPr>
        <p:blipFill>
          <a:blip r:embed="rId5">
            <a:alphaModFix/>
          </a:blip>
          <a:stretch>
            <a:fillRect/>
          </a:stretch>
        </p:blipFill>
        <p:spPr>
          <a:xfrm>
            <a:off x="4063650" y="3109200"/>
            <a:ext cx="4772824" cy="1374725"/>
          </a:xfrm>
          <a:prstGeom prst="rect">
            <a:avLst/>
          </a:prstGeom>
          <a:noFill/>
          <a:ln>
            <a:noFill/>
          </a:ln>
        </p:spPr>
      </p:pic>
      <p:sp>
        <p:nvSpPr>
          <p:cNvPr id="134" name="Google Shape;134;p23"/>
          <p:cNvSpPr txBox="1"/>
          <p:nvPr/>
        </p:nvSpPr>
        <p:spPr>
          <a:xfrm>
            <a:off x="369975" y="3998300"/>
            <a:ext cx="36354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00"/>
                </a:highlight>
              </a:rPr>
              <a:t>¿Qué archivos se modificaron al hacer makemigrations y migrate?</a:t>
            </a:r>
            <a:endParaRPr>
              <a:highlight>
                <a:srgbClr val="FFFF00"/>
              </a:highlight>
            </a:endParaRPr>
          </a:p>
        </p:txBody>
      </p:sp>
      <p:sp>
        <p:nvSpPr>
          <p:cNvPr id="135" name="Google Shape;135;p23"/>
          <p:cNvSpPr txBox="1"/>
          <p:nvPr/>
        </p:nvSpPr>
        <p:spPr>
          <a:xfrm>
            <a:off x="3077875" y="217300"/>
            <a:ext cx="57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https://docs.djangoproject.com/es/3.2/intro/tutorial02/#creating-models</a:t>
            </a:r>
            <a:endParaRPr/>
          </a:p>
        </p:txBody>
      </p:sp>
      <p:sp>
        <p:nvSpPr>
          <p:cNvPr id="136" name="Google Shape;136;p23"/>
          <p:cNvSpPr txBox="1"/>
          <p:nvPr/>
        </p:nvSpPr>
        <p:spPr>
          <a:xfrm>
            <a:off x="2023175" y="4483925"/>
            <a:ext cx="6813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7"/>
              </a:rPr>
              <a:t>https://docs.djangoproject.com/es/3.2/intro/tutorial02/#activating-models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Django /admin site</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One of the most powerful parts of Django is the automatic admin interface. It reads metadata from your models to provide a quick, model-centric interface where trusted users can manage content on your site. </a:t>
            </a:r>
            <a:r>
              <a:rPr b="1" lang="en"/>
              <a:t>The admin’s recommended use is limited to an organization’s internal management tool. It’s not intended for building your entire front end around.</a:t>
            </a:r>
            <a:endParaRPr b="1"/>
          </a:p>
          <a:p>
            <a:pPr indent="0" lvl="0" marL="0" rtl="0" algn="just">
              <a:spcBef>
                <a:spcPts val="1600"/>
              </a:spcBef>
              <a:spcAft>
                <a:spcPts val="1600"/>
              </a:spcAft>
              <a:buNone/>
            </a:pPr>
            <a:r>
              <a:rPr lang="en"/>
              <a:t>The admin has many hooks for customization, but beware of trying to use those hooks exclusively. If you need to provide a more process-centric interface that abstracts away the implementation details of database tables and fields, then it’s probably time to write your own views.</a:t>
            </a:r>
            <a:endParaRPr/>
          </a:p>
        </p:txBody>
      </p:sp>
      <p:sp>
        <p:nvSpPr>
          <p:cNvPr id="143" name="Google Shape;143;p24"/>
          <p:cNvSpPr txBox="1"/>
          <p:nvPr/>
        </p:nvSpPr>
        <p:spPr>
          <a:xfrm>
            <a:off x="188700" y="4482350"/>
            <a:ext cx="86436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u="sng">
                <a:solidFill>
                  <a:schemeClr val="hlink"/>
                </a:solidFill>
                <a:hlinkClick r:id="rId3"/>
              </a:rPr>
              <a:t>https://docs.djangoproject.com/es/3.2/ref/contrib/admin/#:~:text=One%20of%20the%20most%20powerful,an%20organization's%20internal%20management%20tool.</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Creando nuevos usuarios</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trike="sngStrike">
                <a:solidFill>
                  <a:srgbClr val="39C026"/>
                </a:solidFill>
              </a:rPr>
              <a:t>django-admin</a:t>
            </a:r>
            <a:r>
              <a:rPr lang="en" strike="sngStrike"/>
              <a:t> createsuperuser </a:t>
            </a:r>
            <a:r>
              <a:rPr lang="en"/>
              <a:t> </a:t>
            </a:r>
            <a:endParaRPr/>
          </a:p>
          <a:p>
            <a:pPr indent="-342900" lvl="0" marL="457200" rtl="0" algn="l">
              <a:spcBef>
                <a:spcPts val="0"/>
              </a:spcBef>
              <a:spcAft>
                <a:spcPts val="0"/>
              </a:spcAft>
              <a:buSzPts val="1800"/>
              <a:buChar char="●"/>
            </a:pPr>
            <a:r>
              <a:rPr lang="en">
                <a:solidFill>
                  <a:srgbClr val="39C026"/>
                </a:solidFill>
              </a:rPr>
              <a:t>python</a:t>
            </a:r>
            <a:r>
              <a:rPr lang="en"/>
              <a:t> </a:t>
            </a:r>
            <a:r>
              <a:rPr b="1" lang="en" u="sng"/>
              <a:t>manage.py</a:t>
            </a:r>
            <a:r>
              <a:rPr lang="en"/>
              <a:t> </a:t>
            </a:r>
            <a:r>
              <a:rPr lang="en" u="sng"/>
              <a:t>createsuperuser</a:t>
            </a:r>
            <a:endParaRPr/>
          </a:p>
          <a:p>
            <a:pPr indent="-317500" lvl="1" marL="914400" rtl="0" algn="l">
              <a:spcBef>
                <a:spcPts val="0"/>
              </a:spcBef>
              <a:spcAft>
                <a:spcPts val="0"/>
              </a:spcAft>
              <a:buSzPts val="1400"/>
              <a:buChar char="○"/>
            </a:pPr>
            <a:r>
              <a:rPr lang="en"/>
              <a:t>Crea un nuevo usuario con su contraseña con permisos de administrador</a:t>
            </a:r>
            <a:endParaRPr/>
          </a:p>
        </p:txBody>
      </p:sp>
      <p:pic>
        <p:nvPicPr>
          <p:cNvPr id="150" name="Google Shape;150;p25"/>
          <p:cNvPicPr preferRelativeResize="0"/>
          <p:nvPr/>
        </p:nvPicPr>
        <p:blipFill>
          <a:blip r:embed="rId3">
            <a:alphaModFix/>
          </a:blip>
          <a:stretch>
            <a:fillRect/>
          </a:stretch>
        </p:blipFill>
        <p:spPr>
          <a:xfrm>
            <a:off x="254099" y="2256775"/>
            <a:ext cx="2795200" cy="2121250"/>
          </a:xfrm>
          <a:prstGeom prst="rect">
            <a:avLst/>
          </a:prstGeom>
          <a:noFill/>
          <a:ln>
            <a:noFill/>
          </a:ln>
        </p:spPr>
      </p:pic>
      <p:pic>
        <p:nvPicPr>
          <p:cNvPr id="151" name="Google Shape;151;p25"/>
          <p:cNvPicPr preferRelativeResize="0"/>
          <p:nvPr/>
        </p:nvPicPr>
        <p:blipFill>
          <a:blip r:embed="rId4">
            <a:alphaModFix/>
          </a:blip>
          <a:stretch>
            <a:fillRect/>
          </a:stretch>
        </p:blipFill>
        <p:spPr>
          <a:xfrm>
            <a:off x="3218275" y="2509950"/>
            <a:ext cx="5614026" cy="142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v</a:t>
            </a:r>
            <a:r>
              <a:rPr lang="en">
                <a:solidFill>
                  <a:srgbClr val="39C026"/>
                </a:solidFill>
              </a:rPr>
              <a:t>im</a:t>
            </a:r>
            <a:r>
              <a:rPr lang="en"/>
              <a:t> </a:t>
            </a:r>
            <a:r>
              <a:rPr lang="en" u="sng"/>
              <a:t>personas/admin.py</a:t>
            </a:r>
            <a:endParaRPr u="sng"/>
          </a:p>
        </p:txBody>
      </p:sp>
      <p:sp>
        <p:nvSpPr>
          <p:cNvPr id="157" name="Google Shape;157;p26"/>
          <p:cNvSpPr txBox="1"/>
          <p:nvPr>
            <p:ph idx="1" type="body"/>
          </p:nvPr>
        </p:nvSpPr>
        <p:spPr>
          <a:xfrm>
            <a:off x="311700" y="3001725"/>
            <a:ext cx="85206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a:t>
            </a:r>
            <a:endParaRPr/>
          </a:p>
          <a:p>
            <a:pPr indent="0" lvl="0" marL="0" rtl="0" algn="l">
              <a:spcBef>
                <a:spcPts val="1600"/>
              </a:spcBef>
              <a:spcAft>
                <a:spcPts val="1600"/>
              </a:spcAft>
              <a:buNone/>
            </a:pPr>
            <a:r>
              <a:t/>
            </a:r>
            <a:endParaRPr/>
          </a:p>
        </p:txBody>
      </p:sp>
      <p:pic>
        <p:nvPicPr>
          <p:cNvPr id="158" name="Google Shape;158;p26"/>
          <p:cNvPicPr preferRelativeResize="0"/>
          <p:nvPr/>
        </p:nvPicPr>
        <p:blipFill>
          <a:blip r:embed="rId3">
            <a:alphaModFix/>
          </a:blip>
          <a:stretch>
            <a:fillRect/>
          </a:stretch>
        </p:blipFill>
        <p:spPr>
          <a:xfrm>
            <a:off x="311700" y="1152475"/>
            <a:ext cx="3690119" cy="1419275"/>
          </a:xfrm>
          <a:prstGeom prst="rect">
            <a:avLst/>
          </a:prstGeom>
          <a:noFill/>
          <a:ln>
            <a:noFill/>
          </a:ln>
        </p:spPr>
      </p:pic>
      <p:pic>
        <p:nvPicPr>
          <p:cNvPr id="159" name="Google Shape;159;p26"/>
          <p:cNvPicPr preferRelativeResize="0"/>
          <p:nvPr/>
        </p:nvPicPr>
        <p:blipFill>
          <a:blip r:embed="rId4">
            <a:alphaModFix/>
          </a:blip>
          <a:stretch>
            <a:fillRect/>
          </a:stretch>
        </p:blipFill>
        <p:spPr>
          <a:xfrm>
            <a:off x="1509950" y="2571750"/>
            <a:ext cx="7322349" cy="887908"/>
          </a:xfrm>
          <a:prstGeom prst="rect">
            <a:avLst/>
          </a:prstGeom>
          <a:noFill/>
          <a:ln>
            <a:noFill/>
          </a:ln>
        </p:spPr>
      </p:pic>
      <p:pic>
        <p:nvPicPr>
          <p:cNvPr id="160" name="Google Shape;160;p26"/>
          <p:cNvPicPr preferRelativeResize="0"/>
          <p:nvPr/>
        </p:nvPicPr>
        <p:blipFill>
          <a:blip r:embed="rId5">
            <a:alphaModFix/>
          </a:blip>
          <a:stretch>
            <a:fillRect/>
          </a:stretch>
        </p:blipFill>
        <p:spPr>
          <a:xfrm>
            <a:off x="1509950" y="3518625"/>
            <a:ext cx="2791800" cy="147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p</a:t>
            </a:r>
            <a:r>
              <a:rPr lang="en">
                <a:solidFill>
                  <a:srgbClr val="39C026"/>
                </a:solidFill>
              </a:rPr>
              <a:t>ython</a:t>
            </a:r>
            <a:r>
              <a:rPr lang="en"/>
              <a:t> </a:t>
            </a:r>
            <a:r>
              <a:rPr b="1" lang="en" u="sng"/>
              <a:t>manage.py</a:t>
            </a:r>
            <a:r>
              <a:rPr lang="en"/>
              <a:t> </a:t>
            </a:r>
            <a:r>
              <a:rPr lang="en" u="sng"/>
              <a:t>shell</a:t>
            </a:r>
            <a:endParaRPr u="sng"/>
          </a:p>
        </p:txBody>
      </p:sp>
      <p:pic>
        <p:nvPicPr>
          <p:cNvPr id="166" name="Google Shape;166;p27"/>
          <p:cNvPicPr preferRelativeResize="0"/>
          <p:nvPr/>
        </p:nvPicPr>
        <p:blipFill>
          <a:blip r:embed="rId3">
            <a:alphaModFix/>
          </a:blip>
          <a:stretch>
            <a:fillRect/>
          </a:stretch>
        </p:blipFill>
        <p:spPr>
          <a:xfrm>
            <a:off x="1005825" y="1152476"/>
            <a:ext cx="7032801" cy="1213500"/>
          </a:xfrm>
          <a:prstGeom prst="rect">
            <a:avLst/>
          </a:prstGeom>
          <a:noFill/>
          <a:ln>
            <a:noFill/>
          </a:ln>
        </p:spPr>
      </p:pic>
      <p:pic>
        <p:nvPicPr>
          <p:cNvPr id="167" name="Google Shape;167;p27"/>
          <p:cNvPicPr preferRelativeResize="0"/>
          <p:nvPr/>
        </p:nvPicPr>
        <p:blipFill>
          <a:blip r:embed="rId4">
            <a:alphaModFix/>
          </a:blip>
          <a:stretch>
            <a:fillRect/>
          </a:stretch>
        </p:blipFill>
        <p:spPr>
          <a:xfrm>
            <a:off x="1005825" y="2500725"/>
            <a:ext cx="7032799" cy="1623908"/>
          </a:xfrm>
          <a:prstGeom prst="rect">
            <a:avLst/>
          </a:prstGeom>
          <a:noFill/>
          <a:ln>
            <a:noFill/>
          </a:ln>
        </p:spPr>
      </p:pic>
      <p:sp>
        <p:nvSpPr>
          <p:cNvPr id="168" name="Google Shape;168;p27"/>
          <p:cNvSpPr txBox="1"/>
          <p:nvPr/>
        </p:nvSpPr>
        <p:spPr>
          <a:xfrm>
            <a:off x="3311150" y="4124625"/>
            <a:ext cx="5238300" cy="43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highlight>
                  <a:srgbClr val="FFFF00"/>
                </a:highlight>
              </a:rPr>
              <a:t>¿Qué archivos se modificaron al agregar personas?</a:t>
            </a:r>
            <a:endParaRPr>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types</a:t>
            </a:r>
            <a:endParaRPr/>
          </a:p>
        </p:txBody>
      </p:sp>
      <p:sp>
        <p:nvSpPr>
          <p:cNvPr id="174" name="Google Shape;174;p28"/>
          <p:cNvSpPr txBox="1"/>
          <p:nvPr>
            <p:ph idx="1" type="body"/>
          </p:nvPr>
        </p:nvSpPr>
        <p:spPr>
          <a:xfrm>
            <a:off x="311700" y="1152475"/>
            <a:ext cx="8520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https://docs.djangoproject.com/en/3.2/ref/models/fields/#field-types</a:t>
            </a:r>
            <a:endParaRPr/>
          </a:p>
          <a:p>
            <a:pPr indent="-342900" lvl="0" marL="457200" rtl="0" algn="l">
              <a:spcBef>
                <a:spcPts val="1600"/>
              </a:spcBef>
              <a:spcAft>
                <a:spcPts val="0"/>
              </a:spcAft>
              <a:buSzPts val="1800"/>
              <a:buChar char="●"/>
            </a:pPr>
            <a:r>
              <a:rPr lang="en"/>
              <a:t>CharField</a:t>
            </a:r>
            <a:endParaRPr/>
          </a:p>
          <a:p>
            <a:pPr indent="-317500" lvl="1" marL="914400" rtl="0" algn="l">
              <a:spcBef>
                <a:spcPts val="0"/>
              </a:spcBef>
              <a:spcAft>
                <a:spcPts val="0"/>
              </a:spcAft>
              <a:buSzPts val="1400"/>
              <a:buChar char="○"/>
            </a:pPr>
            <a:r>
              <a:rPr lang="en"/>
              <a:t>class CharField(max_length=None, **options)[source]</a:t>
            </a:r>
            <a:endParaRPr/>
          </a:p>
          <a:p>
            <a:pPr indent="-317500" lvl="1" marL="914400" rtl="0" algn="l">
              <a:spcBef>
                <a:spcPts val="0"/>
              </a:spcBef>
              <a:spcAft>
                <a:spcPts val="0"/>
              </a:spcAft>
              <a:buSzPts val="1400"/>
              <a:buChar char="○"/>
            </a:pPr>
            <a:r>
              <a:rPr lang="en"/>
              <a:t>A string field, for small- to large-sized strings.</a:t>
            </a:r>
            <a:endParaRPr/>
          </a:p>
          <a:p>
            <a:pPr indent="-317500" lvl="1" marL="914400" rtl="0" algn="l">
              <a:spcBef>
                <a:spcPts val="0"/>
              </a:spcBef>
              <a:spcAft>
                <a:spcPts val="0"/>
              </a:spcAft>
              <a:buSzPts val="1400"/>
              <a:buChar char="○"/>
            </a:pPr>
            <a:r>
              <a:rPr lang="en"/>
              <a:t>For large amounts of text, use TextField.</a:t>
            </a:r>
            <a:endParaRPr/>
          </a:p>
          <a:p>
            <a:pPr indent="-342900" lvl="0" marL="457200" rtl="0" algn="l">
              <a:spcBef>
                <a:spcPts val="0"/>
              </a:spcBef>
              <a:spcAft>
                <a:spcPts val="0"/>
              </a:spcAft>
              <a:buSzPts val="1800"/>
              <a:buChar char="●"/>
            </a:pPr>
            <a:r>
              <a:rPr lang="en"/>
              <a:t>TextField</a:t>
            </a:r>
            <a:endParaRPr/>
          </a:p>
          <a:p>
            <a:pPr indent="-317500" lvl="1" marL="914400" rtl="0" algn="l">
              <a:spcBef>
                <a:spcPts val="0"/>
              </a:spcBef>
              <a:spcAft>
                <a:spcPts val="0"/>
              </a:spcAft>
              <a:buSzPts val="1400"/>
              <a:buChar char="○"/>
            </a:pPr>
            <a:r>
              <a:rPr lang="en"/>
              <a:t>class TextField(**options)[source]</a:t>
            </a:r>
            <a:endParaRPr/>
          </a:p>
          <a:p>
            <a:pPr indent="-317500" lvl="1" marL="914400" rtl="0" algn="l">
              <a:spcBef>
                <a:spcPts val="0"/>
              </a:spcBef>
              <a:spcAft>
                <a:spcPts val="0"/>
              </a:spcAft>
              <a:buSzPts val="1400"/>
              <a:buChar char="○"/>
            </a:pPr>
            <a:r>
              <a:rPr lang="en"/>
              <a:t>A large text field. The default form widget for this field is a Textarea.</a:t>
            </a:r>
            <a:endParaRPr/>
          </a:p>
          <a:p>
            <a:pPr indent="-342900" lvl="0" marL="457200" rtl="0" algn="l">
              <a:spcBef>
                <a:spcPts val="0"/>
              </a:spcBef>
              <a:spcAft>
                <a:spcPts val="0"/>
              </a:spcAft>
              <a:buSzPts val="1800"/>
              <a:buChar char="●"/>
            </a:pPr>
            <a:r>
              <a:rPr lang="en"/>
              <a:t>IntegerField</a:t>
            </a:r>
            <a:endParaRPr/>
          </a:p>
          <a:p>
            <a:pPr indent="-317500" lvl="1" marL="914400" rtl="0" algn="l">
              <a:spcBef>
                <a:spcPts val="0"/>
              </a:spcBef>
              <a:spcAft>
                <a:spcPts val="0"/>
              </a:spcAft>
              <a:buSzPts val="1400"/>
              <a:buChar char="○"/>
            </a:pPr>
            <a:r>
              <a:rPr lang="en"/>
              <a:t>class IntegerField(**options)[source]</a:t>
            </a:r>
            <a:endParaRPr/>
          </a:p>
          <a:p>
            <a:pPr indent="-317500" lvl="1" marL="914400" rtl="0" algn="l">
              <a:spcBef>
                <a:spcPts val="0"/>
              </a:spcBef>
              <a:spcAft>
                <a:spcPts val="0"/>
              </a:spcAft>
              <a:buSzPts val="1400"/>
              <a:buChar char="○"/>
            </a:pPr>
            <a:r>
              <a:rPr lang="en"/>
              <a:t>An integer. Values from -2147483648 to 2147483647 are safe in all databases supported by Django.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 need to install pip?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“pip is the package installer for Python. You can use pip to install packages from the Python Package Index and other indexes.”</a:t>
            </a:r>
            <a:endParaRPr/>
          </a:p>
          <a:p>
            <a:pPr indent="0" lvl="0" marL="0" rtl="0" algn="ctr">
              <a:spcBef>
                <a:spcPts val="1600"/>
              </a:spcBef>
              <a:spcAft>
                <a:spcPts val="1600"/>
              </a:spcAft>
              <a:buNone/>
            </a:pPr>
            <a:r>
              <a:rPr lang="en"/>
              <a:t>“pip is already installed if you are using Python 2 &gt;=2.7.9 or Python 3 &gt;=3.4 downloaded from python.org or if you are working in a Virtual Environment created by virtualenv or pyvenv. Just make sure to upgrade pip.”</a:t>
            </a:r>
            <a:endParaRPr/>
          </a:p>
        </p:txBody>
      </p:sp>
      <p:sp>
        <p:nvSpPr>
          <p:cNvPr id="62" name="Google Shape;62;p14"/>
          <p:cNvSpPr txBox="1"/>
          <p:nvPr/>
        </p:nvSpPr>
        <p:spPr>
          <a:xfrm>
            <a:off x="311700" y="3265725"/>
            <a:ext cx="48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https://packaging.python.org/tutorials/installing-packages/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Virtualenv</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 problem being addressed is one of dependencies and versions, and indirectly permissions. Imagine you have an application that needs version 1 of LibFoo, but another application requires version 2. How can you use both these libraries? If you install everything into your host python (e.g. python3.8) it’s easy to end up in a situation where two packages have conflicting requirements.”</a:t>
            </a:r>
            <a:endParaRPr/>
          </a:p>
          <a:p>
            <a:pPr indent="0" lvl="0" marL="0" rtl="0" algn="ctr">
              <a:spcBef>
                <a:spcPts val="1600"/>
              </a:spcBef>
              <a:spcAft>
                <a:spcPts val="0"/>
              </a:spcAft>
              <a:buNone/>
            </a:pPr>
            <a:r>
              <a:rPr lang="en">
                <a:solidFill>
                  <a:srgbClr val="39C026"/>
                </a:solidFill>
                <a:latin typeface="Courier New"/>
                <a:ea typeface="Courier New"/>
                <a:cs typeface="Courier New"/>
                <a:sym typeface="Courier New"/>
              </a:rPr>
              <a:t>pip3</a:t>
            </a:r>
            <a:r>
              <a:rPr lang="en">
                <a:latin typeface="Courier New"/>
                <a:ea typeface="Courier New"/>
                <a:cs typeface="Courier New"/>
                <a:sym typeface="Courier New"/>
              </a:rPr>
              <a:t> install virtualenv</a:t>
            </a:r>
            <a:endParaRPr>
              <a:latin typeface="Courier New"/>
              <a:ea typeface="Courier New"/>
              <a:cs typeface="Courier New"/>
              <a:sym typeface="Courier New"/>
            </a:endParaRPr>
          </a:p>
          <a:p>
            <a:pPr indent="0" lvl="0" marL="0" rtl="0" algn="ctr">
              <a:spcBef>
                <a:spcPts val="1600"/>
              </a:spcBef>
              <a:spcAft>
                <a:spcPts val="1600"/>
              </a:spcAft>
              <a:buNone/>
            </a:pPr>
            <a:r>
              <a:t/>
            </a:r>
            <a:endParaRPr>
              <a:latin typeface="Courier New"/>
              <a:ea typeface="Courier New"/>
              <a:cs typeface="Courier New"/>
              <a:sym typeface="Courier New"/>
            </a:endParaRPr>
          </a:p>
        </p:txBody>
      </p:sp>
      <p:sp>
        <p:nvSpPr>
          <p:cNvPr id="69" name="Google Shape;69;p15"/>
          <p:cNvSpPr txBox="1"/>
          <p:nvPr/>
        </p:nvSpPr>
        <p:spPr>
          <a:xfrm>
            <a:off x="5832300" y="617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https://virtualenv.pypa.io/en/latest/</a:t>
            </a:r>
            <a:endParaRPr/>
          </a:p>
        </p:txBody>
      </p:sp>
      <p:sp>
        <p:nvSpPr>
          <p:cNvPr id="70" name="Google Shape;70;p15"/>
          <p:cNvSpPr txBox="1"/>
          <p:nvPr/>
        </p:nvSpPr>
        <p:spPr>
          <a:xfrm>
            <a:off x="2210650" y="3397600"/>
            <a:ext cx="46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https://virtualenv.pypa.io/en/latest/installation.html</a:t>
            </a:r>
            <a:endParaRPr/>
          </a:p>
        </p:txBody>
      </p:sp>
      <p:sp>
        <p:nvSpPr>
          <p:cNvPr id="71" name="Google Shape;71;p15"/>
          <p:cNvSpPr txBox="1"/>
          <p:nvPr/>
        </p:nvSpPr>
        <p:spPr>
          <a:xfrm>
            <a:off x="72250" y="3975400"/>
            <a:ext cx="891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solidFill>
                  <a:schemeClr val="hlink"/>
                </a:solidFill>
                <a:hlinkClick r:id="rId5"/>
              </a:rPr>
              <a:t>https://stackoverflow.com/questions/41573587/what-is-the-difference-between-venv-pyvenv-pyenv-virtualenv-virtualenvwrappe</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Usando virtualenv</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39C026"/>
                </a:solidFill>
              </a:rPr>
              <a:t>virtualenv</a:t>
            </a:r>
            <a:r>
              <a:rPr lang="en"/>
              <a:t> -p python3 </a:t>
            </a:r>
            <a:r>
              <a:rPr b="1" lang="en" u="sng"/>
              <a:t>destino</a:t>
            </a:r>
            <a:endParaRPr b="1" u="sng"/>
          </a:p>
          <a:p>
            <a:pPr indent="-317500" lvl="1" marL="914400" rtl="0" algn="l">
              <a:spcBef>
                <a:spcPts val="0"/>
              </a:spcBef>
              <a:spcAft>
                <a:spcPts val="0"/>
              </a:spcAft>
              <a:buSzPts val="1400"/>
              <a:buChar char="○"/>
            </a:pPr>
            <a:r>
              <a:rPr lang="en"/>
              <a:t>Crea un entorno virtual para trabajar con python3</a:t>
            </a:r>
            <a:endParaRPr/>
          </a:p>
          <a:p>
            <a:pPr indent="-317500" lvl="1" marL="914400" rtl="0" algn="l">
              <a:spcBef>
                <a:spcPts val="0"/>
              </a:spcBef>
              <a:spcAft>
                <a:spcPts val="0"/>
              </a:spcAft>
              <a:buSzPts val="1400"/>
              <a:buChar char="○"/>
            </a:pPr>
            <a:r>
              <a:rPr lang="en"/>
              <a:t>Debe ejecutarse dentro de un directorio de trabajo</a:t>
            </a:r>
            <a:endParaRPr/>
          </a:p>
          <a:p>
            <a:pPr indent="-342900" lvl="0" marL="457200" rtl="0" algn="l">
              <a:spcBef>
                <a:spcPts val="0"/>
              </a:spcBef>
              <a:spcAft>
                <a:spcPts val="0"/>
              </a:spcAft>
              <a:buSzPts val="1800"/>
              <a:buChar char="●"/>
            </a:pPr>
            <a:r>
              <a:rPr lang="en">
                <a:solidFill>
                  <a:srgbClr val="39C026"/>
                </a:solidFill>
              </a:rPr>
              <a:t>source</a:t>
            </a:r>
            <a:r>
              <a:rPr lang="en"/>
              <a:t> </a:t>
            </a:r>
            <a:r>
              <a:rPr b="1" lang="en" u="sng"/>
              <a:t>destino</a:t>
            </a:r>
            <a:r>
              <a:rPr lang="en" u="sng"/>
              <a:t>/bin/activate</a:t>
            </a:r>
            <a:r>
              <a:rPr lang="en"/>
              <a:t>      (para desactivarlo:    </a:t>
            </a:r>
            <a:r>
              <a:rPr lang="en">
                <a:solidFill>
                  <a:srgbClr val="FF0000"/>
                </a:solidFill>
              </a:rPr>
              <a:t>deactivate</a:t>
            </a:r>
            <a:r>
              <a:rPr lang="en"/>
              <a:t>)</a:t>
            </a:r>
            <a:endParaRPr/>
          </a:p>
          <a:p>
            <a:pPr indent="-317500" lvl="1" marL="914400" rtl="0" algn="l">
              <a:spcBef>
                <a:spcPts val="0"/>
              </a:spcBef>
              <a:spcAft>
                <a:spcPts val="0"/>
              </a:spcAft>
              <a:buSzPts val="1400"/>
              <a:buChar char="○"/>
            </a:pPr>
            <a:r>
              <a:rPr lang="en"/>
              <a:t>Activa el entorno virtual de desarrollo</a:t>
            </a:r>
            <a:endParaRPr/>
          </a:p>
          <a:p>
            <a:pPr indent="-317500" lvl="1" marL="914400" rtl="0" algn="l">
              <a:spcBef>
                <a:spcPts val="0"/>
              </a:spcBef>
              <a:spcAft>
                <a:spcPts val="0"/>
              </a:spcAft>
              <a:buSzPts val="1400"/>
              <a:buChar char="○"/>
            </a:pPr>
            <a:r>
              <a:rPr lang="en"/>
              <a:t>Note que cambia el prompt del shell</a:t>
            </a:r>
            <a:endParaRPr/>
          </a:p>
          <a:p>
            <a:pPr indent="-317500" lvl="1" marL="914400" rtl="0" algn="l">
              <a:spcBef>
                <a:spcPts val="0"/>
              </a:spcBef>
              <a:spcAft>
                <a:spcPts val="0"/>
              </a:spcAft>
              <a:buSzPts val="1400"/>
              <a:buChar char="○"/>
            </a:pPr>
            <a:r>
              <a:rPr lang="en"/>
              <a:t>Tendrá que repetir este paso cada vez que inicie una nueva terminal</a:t>
            </a:r>
            <a:endParaRPr/>
          </a:p>
          <a:p>
            <a:pPr indent="-317500" lvl="1" marL="914400" rtl="0" algn="l">
              <a:spcBef>
                <a:spcPts val="0"/>
              </a:spcBef>
              <a:spcAft>
                <a:spcPts val="0"/>
              </a:spcAft>
              <a:buSzPts val="1400"/>
              <a:buChar char="○"/>
            </a:pPr>
            <a:r>
              <a:rPr lang="en"/>
              <a:t>Todo lo que se instale será local y no afectará a la instalación de python en el computador</a:t>
            </a:r>
            <a:endParaRPr/>
          </a:p>
          <a:p>
            <a:pPr indent="-342900" lvl="0" marL="457200" rtl="0" algn="l">
              <a:spcBef>
                <a:spcPts val="0"/>
              </a:spcBef>
              <a:spcAft>
                <a:spcPts val="0"/>
              </a:spcAft>
              <a:buSzPts val="1800"/>
              <a:buChar char="●"/>
            </a:pPr>
            <a:r>
              <a:rPr lang="en">
                <a:solidFill>
                  <a:srgbClr val="39C026"/>
                </a:solidFill>
              </a:rPr>
              <a:t>pip</a:t>
            </a:r>
            <a:r>
              <a:rPr lang="en"/>
              <a:t> freeze</a:t>
            </a:r>
            <a:endParaRPr/>
          </a:p>
          <a:p>
            <a:pPr indent="-317500" lvl="1" marL="914400" rtl="0" algn="l">
              <a:spcBef>
                <a:spcPts val="0"/>
              </a:spcBef>
              <a:spcAft>
                <a:spcPts val="0"/>
              </a:spcAft>
              <a:buSzPts val="1400"/>
              <a:buChar char="○"/>
            </a:pPr>
            <a:r>
              <a:rPr lang="en"/>
              <a:t>Muestra las bibliotecas instaladas en el entorno activo actual</a:t>
            </a:r>
            <a:endParaRPr/>
          </a:p>
          <a:p>
            <a:pPr indent="-342900" lvl="0" marL="457200" rtl="0" algn="l">
              <a:spcBef>
                <a:spcPts val="0"/>
              </a:spcBef>
              <a:spcAft>
                <a:spcPts val="0"/>
              </a:spcAft>
              <a:buSzPts val="1800"/>
              <a:buChar char="●"/>
            </a:pPr>
            <a:r>
              <a:rPr lang="en">
                <a:solidFill>
                  <a:srgbClr val="39C026"/>
                </a:solidFill>
              </a:rPr>
              <a:t>pip</a:t>
            </a:r>
            <a:r>
              <a:rPr lang="en"/>
              <a:t> install Django</a:t>
            </a:r>
            <a:endParaRPr/>
          </a:p>
          <a:p>
            <a:pPr indent="-317500" lvl="1" marL="914400" rtl="0" algn="l">
              <a:spcBef>
                <a:spcPts val="0"/>
              </a:spcBef>
              <a:spcAft>
                <a:spcPts val="0"/>
              </a:spcAft>
              <a:buSzPts val="1400"/>
              <a:buChar char="○"/>
            </a:pPr>
            <a:r>
              <a:rPr lang="en"/>
              <a:t>Instala Django</a:t>
            </a:r>
            <a:endParaRPr/>
          </a:p>
          <a:p>
            <a:pPr indent="-317500" lvl="1" marL="914400" rtl="0" algn="l">
              <a:spcBef>
                <a:spcPts val="0"/>
              </a:spcBef>
              <a:spcAft>
                <a:spcPts val="0"/>
              </a:spcAft>
              <a:buSzPts val="1400"/>
              <a:buChar char="○"/>
            </a:pPr>
            <a:r>
              <a:rPr lang="en"/>
              <a:t>Note el resultado de freeze ahora</a:t>
            </a:r>
            <a:endParaRPr/>
          </a:p>
          <a:p>
            <a:pPr indent="0" lvl="0" marL="0" rtl="0" algn="l">
              <a:spcBef>
                <a:spcPts val="1600"/>
              </a:spcBef>
              <a:spcAft>
                <a:spcPts val="1600"/>
              </a:spcAft>
              <a:buNone/>
            </a:pPr>
            <a:r>
              <a:t/>
            </a:r>
            <a:endParaRPr/>
          </a:p>
        </p:txBody>
      </p:sp>
      <p:sp>
        <p:nvSpPr>
          <p:cNvPr id="78" name="Google Shape;78;p16"/>
          <p:cNvSpPr txBox="1"/>
          <p:nvPr/>
        </p:nvSpPr>
        <p:spPr>
          <a:xfrm>
            <a:off x="4320800" y="531275"/>
            <a:ext cx="4511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3"/>
              </a:rPr>
              <a:t>https://virtualenv.pypa.io/en/latest/user_guide.html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Django?</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Django, you can take Web applications from concept to launch in a matter of hours. Django takes care of much of the hassle of Web development, so you can focus on writing your app without needing to reinvent the wheel. It’s free and open source.”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
              <a:t>“Because Django was developed in a fast-paced newsroom environment, it was designed to make common Webdevelopment tasks fast and easy.”</a:t>
            </a:r>
            <a:endParaRPr/>
          </a:p>
        </p:txBody>
      </p:sp>
      <p:sp>
        <p:nvSpPr>
          <p:cNvPr id="85" name="Google Shape;85;p17"/>
          <p:cNvSpPr txBox="1"/>
          <p:nvPr/>
        </p:nvSpPr>
        <p:spPr>
          <a:xfrm>
            <a:off x="442800" y="2410200"/>
            <a:ext cx="8258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hlink"/>
                </a:solidFill>
                <a:hlinkClick r:id="rId3"/>
              </a:rPr>
              <a:t>https://www.djangoproject.com/start/overview/#:~:text=With%20Django%2C%20you%20can%20take,It's%20free%20and%20open%20source.</a:t>
            </a:r>
            <a:endParaRPr sz="1000"/>
          </a:p>
        </p:txBody>
      </p:sp>
      <p:sp>
        <p:nvSpPr>
          <p:cNvPr id="86" name="Google Shape;86;p17"/>
          <p:cNvSpPr txBox="1"/>
          <p:nvPr/>
        </p:nvSpPr>
        <p:spPr>
          <a:xfrm>
            <a:off x="1745925" y="4009500"/>
            <a:ext cx="570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https://docs.djangoproject.com/es/3.2/intro/overview/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View Controller</a:t>
            </a:r>
            <a:endParaRPr/>
          </a:p>
        </p:txBody>
      </p:sp>
      <p:pic>
        <p:nvPicPr>
          <p:cNvPr id="92" name="Google Shape;92;p18">
            <a:hlinkClick r:id="rId3"/>
          </p:cNvPr>
          <p:cNvPicPr preferRelativeResize="0"/>
          <p:nvPr/>
        </p:nvPicPr>
        <p:blipFill>
          <a:blip r:embed="rId4">
            <a:alphaModFix/>
          </a:blip>
          <a:stretch>
            <a:fillRect/>
          </a:stretch>
        </p:blipFill>
        <p:spPr>
          <a:xfrm>
            <a:off x="5318643" y="1170125"/>
            <a:ext cx="2830352" cy="3820975"/>
          </a:xfrm>
          <a:prstGeom prst="rect">
            <a:avLst/>
          </a:prstGeom>
          <a:noFill/>
          <a:ln>
            <a:noFill/>
          </a:ln>
        </p:spPr>
      </p:pic>
      <p:pic>
        <p:nvPicPr>
          <p:cNvPr id="93" name="Google Shape;93;p18">
            <a:hlinkClick r:id="rId5"/>
          </p:cNvPr>
          <p:cNvPicPr preferRelativeResize="0"/>
          <p:nvPr/>
        </p:nvPicPr>
        <p:blipFill>
          <a:blip r:embed="rId6">
            <a:alphaModFix/>
          </a:blip>
          <a:stretch>
            <a:fillRect/>
          </a:stretch>
        </p:blipFill>
        <p:spPr>
          <a:xfrm>
            <a:off x="1549400" y="1581375"/>
            <a:ext cx="2726150" cy="2998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Creando un primer proyecto en Django</a:t>
            </a:r>
            <a:endParaRPr/>
          </a:p>
        </p:txBody>
      </p:sp>
      <p:sp>
        <p:nvSpPr>
          <p:cNvPr id="99" name="Google Shape;99;p19"/>
          <p:cNvSpPr txBox="1"/>
          <p:nvPr>
            <p:ph idx="1" type="body"/>
          </p:nvPr>
        </p:nvSpPr>
        <p:spPr>
          <a:xfrm>
            <a:off x="311700" y="1152475"/>
            <a:ext cx="8520600" cy="365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 importante crear un ambiente virtual dentro de un directorio de trabajo</a:t>
            </a:r>
            <a:endParaRPr/>
          </a:p>
          <a:p>
            <a:pPr indent="-317500" lvl="1" marL="914400" rtl="0" algn="l">
              <a:spcBef>
                <a:spcPts val="0"/>
              </a:spcBef>
              <a:spcAft>
                <a:spcPts val="0"/>
              </a:spcAft>
              <a:buSzPts val="1400"/>
              <a:buChar char="○"/>
            </a:pPr>
            <a:r>
              <a:rPr lang="en">
                <a:solidFill>
                  <a:srgbClr val="39C026"/>
                </a:solidFill>
              </a:rPr>
              <a:t>m</a:t>
            </a:r>
            <a:r>
              <a:rPr lang="en">
                <a:solidFill>
                  <a:srgbClr val="39C026"/>
                </a:solidFill>
              </a:rPr>
              <a:t>kdir</a:t>
            </a:r>
            <a:r>
              <a:rPr lang="en"/>
              <a:t> </a:t>
            </a:r>
            <a:r>
              <a:rPr lang="en" u="sng"/>
              <a:t>src</a:t>
            </a:r>
            <a:r>
              <a:rPr lang="en"/>
              <a:t>; </a:t>
            </a:r>
            <a:r>
              <a:rPr lang="en">
                <a:solidFill>
                  <a:srgbClr val="39C026"/>
                </a:solidFill>
              </a:rPr>
              <a:t>c</a:t>
            </a:r>
            <a:r>
              <a:rPr lang="en">
                <a:solidFill>
                  <a:srgbClr val="39C026"/>
                </a:solidFill>
              </a:rPr>
              <a:t>d</a:t>
            </a:r>
            <a:r>
              <a:rPr lang="en"/>
              <a:t> </a:t>
            </a:r>
            <a:r>
              <a:rPr lang="en" u="sng"/>
              <a:t>src</a:t>
            </a:r>
            <a:endParaRPr u="sng"/>
          </a:p>
          <a:p>
            <a:pPr indent="-317500" lvl="1" marL="914400" rtl="0" algn="l">
              <a:spcBef>
                <a:spcPts val="0"/>
              </a:spcBef>
              <a:spcAft>
                <a:spcPts val="0"/>
              </a:spcAft>
              <a:buSzPts val="1400"/>
              <a:buChar char="○"/>
            </a:pPr>
            <a:r>
              <a:rPr lang="en">
                <a:solidFill>
                  <a:srgbClr val="39C026"/>
                </a:solidFill>
              </a:rPr>
              <a:t>s</a:t>
            </a:r>
            <a:r>
              <a:rPr lang="en">
                <a:solidFill>
                  <a:srgbClr val="39C026"/>
                </a:solidFill>
              </a:rPr>
              <a:t>ource</a:t>
            </a:r>
            <a:r>
              <a:rPr lang="en"/>
              <a:t> </a:t>
            </a:r>
            <a:r>
              <a:rPr lang="en" u="sng"/>
              <a:t>../bin/activate</a:t>
            </a:r>
            <a:endParaRPr u="sng"/>
          </a:p>
          <a:p>
            <a:pPr indent="-317500" lvl="1" marL="914400" rtl="0" algn="l">
              <a:spcBef>
                <a:spcPts val="0"/>
              </a:spcBef>
              <a:spcAft>
                <a:spcPts val="0"/>
              </a:spcAft>
              <a:buSzPts val="1400"/>
              <a:buChar char="○"/>
            </a:pPr>
            <a:r>
              <a:rPr lang="en">
                <a:solidFill>
                  <a:srgbClr val="39C026"/>
                </a:solidFill>
              </a:rPr>
              <a:t>django-admin</a:t>
            </a:r>
            <a:r>
              <a:rPr lang="en"/>
              <a:t> </a:t>
            </a:r>
            <a:r>
              <a:rPr b="1" lang="en"/>
              <a:t>startproject</a:t>
            </a:r>
            <a:r>
              <a:rPr lang="en"/>
              <a:t> </a:t>
            </a:r>
            <a:r>
              <a:rPr i="1" lang="en" u="sng"/>
              <a:t>listaContactos</a:t>
            </a:r>
            <a:r>
              <a:rPr lang="en"/>
              <a:t> </a:t>
            </a:r>
            <a:r>
              <a:rPr b="1" lang="en" u="sng"/>
              <a:t>.</a:t>
            </a:r>
            <a:endParaRPr b="1" u="sng"/>
          </a:p>
          <a:p>
            <a:pPr indent="-317500" lvl="2" marL="1371600" rtl="0" algn="l">
              <a:spcBef>
                <a:spcPts val="0"/>
              </a:spcBef>
              <a:spcAft>
                <a:spcPts val="0"/>
              </a:spcAft>
              <a:buSzPts val="1400"/>
              <a:buChar char="■"/>
            </a:pPr>
            <a:r>
              <a:rPr lang="en"/>
              <a:t>Crea un nuevo proyecto llamado “listaContactos” con la configuración básica</a:t>
            </a:r>
            <a:endParaRPr/>
          </a:p>
          <a:p>
            <a:pPr indent="-342900" lvl="0" marL="457200" rtl="0" algn="l">
              <a:spcBef>
                <a:spcPts val="0"/>
              </a:spcBef>
              <a:spcAft>
                <a:spcPts val="0"/>
              </a:spcAft>
              <a:buSzPts val="1800"/>
              <a:buChar char="●"/>
            </a:pPr>
            <a:r>
              <a:rPr lang="en">
                <a:solidFill>
                  <a:srgbClr val="39C026"/>
                </a:solidFill>
              </a:rPr>
              <a:t>vim</a:t>
            </a:r>
            <a:r>
              <a:rPr lang="en"/>
              <a:t> </a:t>
            </a:r>
            <a:r>
              <a:rPr i="1" lang="en" u="sng"/>
              <a:t>listaContactos/settings.py</a:t>
            </a:r>
            <a:endParaRPr i="1" u="sng"/>
          </a:p>
          <a:p>
            <a:pPr indent="-317500" lvl="1" marL="914400" rtl="0" algn="l">
              <a:spcBef>
                <a:spcPts val="0"/>
              </a:spcBef>
              <a:spcAft>
                <a:spcPts val="0"/>
              </a:spcAft>
              <a:buSzPts val="1400"/>
              <a:buChar char="○"/>
            </a:pPr>
            <a:r>
              <a:rPr lang="en"/>
              <a:t>Es importante actualizar la información de la configuración</a:t>
            </a:r>
            <a:endParaRPr/>
          </a:p>
          <a:p>
            <a:pPr indent="-317500" lvl="1" marL="914400" rtl="0" algn="l">
              <a:spcBef>
                <a:spcPts val="0"/>
              </a:spcBef>
              <a:spcAft>
                <a:spcPts val="0"/>
              </a:spcAft>
              <a:buSzPts val="1400"/>
              <a:buChar char="○"/>
            </a:pPr>
            <a:r>
              <a:rPr lang="en"/>
              <a:t>LANGUAGE_CODE = 'es'</a:t>
            </a:r>
            <a:endParaRPr/>
          </a:p>
          <a:p>
            <a:pPr indent="-317500" lvl="1" marL="914400" rtl="0" algn="l">
              <a:spcBef>
                <a:spcPts val="0"/>
              </a:spcBef>
              <a:spcAft>
                <a:spcPts val="0"/>
              </a:spcAft>
              <a:buSzPts val="1400"/>
              <a:buChar char="○"/>
            </a:pPr>
            <a:r>
              <a:rPr lang="en"/>
              <a:t>TIME_ZONE = 'America/Lima'</a:t>
            </a:r>
            <a:endParaRPr/>
          </a:p>
          <a:p>
            <a:pPr indent="-342900" lvl="0" marL="457200" rtl="0" algn="l">
              <a:spcBef>
                <a:spcPts val="0"/>
              </a:spcBef>
              <a:spcAft>
                <a:spcPts val="0"/>
              </a:spcAft>
              <a:buSzPts val="1800"/>
              <a:buChar char="●"/>
            </a:pPr>
            <a:r>
              <a:rPr lang="en">
                <a:solidFill>
                  <a:srgbClr val="39C026"/>
                </a:solidFill>
                <a:highlight>
                  <a:srgbClr val="FFFF00"/>
                </a:highlight>
              </a:rPr>
              <a:t>p</a:t>
            </a:r>
            <a:r>
              <a:rPr lang="en">
                <a:solidFill>
                  <a:srgbClr val="39C026"/>
                </a:solidFill>
                <a:highlight>
                  <a:srgbClr val="FFFF00"/>
                </a:highlight>
              </a:rPr>
              <a:t>ython</a:t>
            </a:r>
            <a:r>
              <a:rPr lang="en">
                <a:highlight>
                  <a:srgbClr val="FFFF00"/>
                </a:highlight>
              </a:rPr>
              <a:t> </a:t>
            </a:r>
            <a:r>
              <a:rPr b="1" lang="en" u="sng">
                <a:highlight>
                  <a:srgbClr val="FFFF00"/>
                </a:highlight>
              </a:rPr>
              <a:t>manage.py</a:t>
            </a:r>
            <a:r>
              <a:rPr lang="en">
                <a:highlight>
                  <a:srgbClr val="FFFF00"/>
                </a:highlight>
              </a:rPr>
              <a:t> </a:t>
            </a:r>
            <a:r>
              <a:rPr lang="en" u="sng">
                <a:highlight>
                  <a:srgbClr val="FFFF00"/>
                </a:highlight>
              </a:rPr>
              <a:t>runserver</a:t>
            </a:r>
            <a:endParaRPr u="sng">
              <a:highlight>
                <a:srgbClr val="FFFF00"/>
              </a:highlight>
            </a:endParaRPr>
          </a:p>
          <a:p>
            <a:pPr indent="0" lvl="0" marL="457200" rtl="0" algn="l">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6026700" y="2624525"/>
            <a:ext cx="2259225" cy="1182400"/>
          </a:xfrm>
          <a:prstGeom prst="rect">
            <a:avLst/>
          </a:prstGeom>
          <a:noFill/>
          <a:ln>
            <a:noFill/>
          </a:ln>
        </p:spPr>
      </p:pic>
      <p:sp>
        <p:nvSpPr>
          <p:cNvPr id="101" name="Google Shape;101;p19"/>
          <p:cNvSpPr txBox="1"/>
          <p:nvPr/>
        </p:nvSpPr>
        <p:spPr>
          <a:xfrm>
            <a:off x="866600" y="3944475"/>
            <a:ext cx="59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https://docs.djangoproject.com/es/3.2/intro/tutorial01/#creating-a-project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Migraciones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Migrations are Django’s way of propagating changes you make to your models (adding a field, deleting a model, etc.) into your database schema. They’re designed to be mostly automatic, but you’ll need to know when to make migrations, when to run them, and the common problems you might run into.</a:t>
            </a:r>
            <a:endParaRPr/>
          </a:p>
          <a:p>
            <a:pPr indent="-342900" lvl="0" marL="457200" rtl="0" algn="l">
              <a:spcBef>
                <a:spcPts val="1600"/>
              </a:spcBef>
              <a:spcAft>
                <a:spcPts val="0"/>
              </a:spcAft>
              <a:buSzPts val="1800"/>
              <a:buChar char="●"/>
            </a:pPr>
            <a:r>
              <a:rPr lang="en">
                <a:solidFill>
                  <a:srgbClr val="39C026"/>
                </a:solidFill>
              </a:rPr>
              <a:t>p</a:t>
            </a:r>
            <a:r>
              <a:rPr lang="en">
                <a:solidFill>
                  <a:srgbClr val="39C026"/>
                </a:solidFill>
              </a:rPr>
              <a:t>ython</a:t>
            </a:r>
            <a:r>
              <a:rPr lang="en"/>
              <a:t> </a:t>
            </a:r>
            <a:r>
              <a:rPr b="1" lang="en" u="sng"/>
              <a:t>manage.py</a:t>
            </a:r>
            <a:r>
              <a:rPr lang="en"/>
              <a:t> </a:t>
            </a:r>
            <a:r>
              <a:rPr lang="en" u="sng"/>
              <a:t>migrate</a:t>
            </a:r>
            <a:endParaRPr u="sng"/>
          </a:p>
          <a:p>
            <a:pPr indent="-317500" lvl="1" marL="914400" rtl="0" algn="l">
              <a:spcBef>
                <a:spcPts val="0"/>
              </a:spcBef>
              <a:spcAft>
                <a:spcPts val="0"/>
              </a:spcAft>
              <a:buSzPts val="1400"/>
              <a:buChar char="○"/>
            </a:pPr>
            <a:r>
              <a:rPr lang="en"/>
              <a:t>Actualiza los cambios hechos en el proyecto</a:t>
            </a:r>
            <a:endParaRPr/>
          </a:p>
          <a:p>
            <a:pPr indent="-317500" lvl="1" marL="914400" rtl="0" algn="l">
              <a:spcBef>
                <a:spcPts val="0"/>
              </a:spcBef>
              <a:spcAft>
                <a:spcPts val="0"/>
              </a:spcAft>
              <a:buSzPts val="1400"/>
              <a:buChar char="○"/>
            </a:pPr>
            <a:r>
              <a:rPr lang="en"/>
              <a:t>Sincroniza el trabajo con la base de datos elegida</a:t>
            </a:r>
            <a:endParaRPr/>
          </a:p>
          <a:p>
            <a:pPr indent="-317500" lvl="1" marL="914400" rtl="0" algn="l">
              <a:spcBef>
                <a:spcPts val="0"/>
              </a:spcBef>
              <a:spcAft>
                <a:spcPts val="0"/>
              </a:spcAft>
              <a:buSzPts val="1400"/>
              <a:buChar char="○"/>
            </a:pPr>
            <a:r>
              <a:rPr lang="en"/>
              <a:t>No hay que diseñar tablas o relaciones</a:t>
            </a:r>
            <a:endParaRPr/>
          </a:p>
          <a:p>
            <a:pPr indent="-317500" lvl="1" marL="914400" rtl="0" algn="l">
              <a:spcBef>
                <a:spcPts val="0"/>
              </a:spcBef>
              <a:spcAft>
                <a:spcPts val="0"/>
              </a:spcAft>
              <a:buSzPts val="1400"/>
              <a:buChar char="○"/>
            </a:pPr>
            <a:r>
              <a:rPr lang="en"/>
              <a:t>Cambiar de SGBD es muy simple</a:t>
            </a:r>
            <a:endParaRPr/>
          </a:p>
        </p:txBody>
      </p:sp>
      <p:sp>
        <p:nvSpPr>
          <p:cNvPr id="108" name="Google Shape;108;p20"/>
          <p:cNvSpPr txBox="1"/>
          <p:nvPr/>
        </p:nvSpPr>
        <p:spPr>
          <a:xfrm>
            <a:off x="311700" y="3996175"/>
            <a:ext cx="820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hlinkClick r:id="rId3"/>
              </a:rPr>
              <a:t>https://docs.djangoproject.com/es/3.2/topics/migrations/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and applications</a:t>
            </a:r>
            <a:endParaRPr/>
          </a:p>
        </p:txBody>
      </p:sp>
      <p:sp>
        <p:nvSpPr>
          <p:cNvPr id="114" name="Google Shape;114;p21"/>
          <p:cNvSpPr txBox="1"/>
          <p:nvPr>
            <p:ph idx="1" type="body"/>
          </p:nvPr>
        </p:nvSpPr>
        <p:spPr>
          <a:xfrm>
            <a:off x="311700" y="1152475"/>
            <a:ext cx="8520600" cy="22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term </a:t>
            </a:r>
            <a:r>
              <a:rPr b="1" lang="en" sz="1600"/>
              <a:t>project</a:t>
            </a:r>
            <a:r>
              <a:rPr lang="en" sz="1600"/>
              <a:t> describes a Django web application. The project Python package is defined primarily by a settings module, but it usually contains other things.</a:t>
            </a:r>
            <a:endParaRPr sz="1600"/>
          </a:p>
          <a:p>
            <a:pPr indent="0" lvl="0" marL="0" rtl="0" algn="l">
              <a:spcBef>
                <a:spcPts val="1600"/>
              </a:spcBef>
              <a:spcAft>
                <a:spcPts val="0"/>
              </a:spcAft>
              <a:buNone/>
            </a:pPr>
            <a:r>
              <a:rPr lang="en" sz="1600"/>
              <a:t>A </a:t>
            </a:r>
            <a:r>
              <a:rPr b="1" lang="en" sz="1600"/>
              <a:t>project’s root directory</a:t>
            </a:r>
            <a:r>
              <a:rPr lang="en" sz="1600"/>
              <a:t> (the one that contains manage.py) is usually the container for all of a project’s applications which aren’t installed separately.</a:t>
            </a:r>
            <a:endParaRPr sz="1600"/>
          </a:p>
          <a:p>
            <a:pPr indent="0" lvl="0" marL="0" rtl="0" algn="l">
              <a:spcBef>
                <a:spcPts val="1600"/>
              </a:spcBef>
              <a:spcAft>
                <a:spcPts val="0"/>
              </a:spcAft>
              <a:buNone/>
            </a:pPr>
            <a:r>
              <a:rPr lang="en" sz="1600"/>
              <a:t>The term </a:t>
            </a:r>
            <a:r>
              <a:rPr b="1" lang="en" sz="1600"/>
              <a:t>application (app)</a:t>
            </a:r>
            <a:r>
              <a:rPr lang="en" sz="1600"/>
              <a:t> describes a Python package that provides some set of features. Applications may be reused in various projects.</a:t>
            </a:r>
            <a:endParaRPr sz="1600"/>
          </a:p>
          <a:p>
            <a:pPr indent="0" lvl="0" marL="0" rtl="0" algn="l">
              <a:lnSpc>
                <a:spcPct val="100000"/>
              </a:lnSpc>
              <a:spcBef>
                <a:spcPts val="1600"/>
              </a:spcBef>
              <a:spcAft>
                <a:spcPts val="0"/>
              </a:spcAft>
              <a:buNone/>
            </a:pPr>
            <a:r>
              <a:t/>
            </a:r>
            <a:endParaRPr sz="900">
              <a:latin typeface="Courier New"/>
              <a:ea typeface="Courier New"/>
              <a:cs typeface="Courier New"/>
              <a:sym typeface="Courier New"/>
            </a:endParaRPr>
          </a:p>
        </p:txBody>
      </p:sp>
      <p:pic>
        <p:nvPicPr>
          <p:cNvPr id="115" name="Google Shape;115;p21"/>
          <p:cNvPicPr preferRelativeResize="0"/>
          <p:nvPr/>
        </p:nvPicPr>
        <p:blipFill>
          <a:blip r:embed="rId3">
            <a:alphaModFix/>
          </a:blip>
          <a:stretch>
            <a:fillRect/>
          </a:stretch>
        </p:blipFill>
        <p:spPr>
          <a:xfrm>
            <a:off x="2615950" y="3386525"/>
            <a:ext cx="3095225" cy="1344625"/>
          </a:xfrm>
          <a:prstGeom prst="rect">
            <a:avLst/>
          </a:prstGeom>
          <a:noFill/>
          <a:ln>
            <a:noFill/>
          </a:ln>
        </p:spPr>
      </p:pic>
      <p:sp>
        <p:nvSpPr>
          <p:cNvPr id="116" name="Google Shape;116;p21"/>
          <p:cNvSpPr txBox="1"/>
          <p:nvPr/>
        </p:nvSpPr>
        <p:spPr>
          <a:xfrm>
            <a:off x="4320000" y="359450"/>
            <a:ext cx="45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https://docs.djangoproject.com/es/3.2/ref/applications/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