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d9f949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d9f949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d9f9499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d9f9499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d9f9499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d9f949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d9f9499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1d9f9499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d9f9499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d9f9499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452ac8c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452ac8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d9f9499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d9f949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d9f9499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d9f9499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d9f9499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d9f9499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1d9f9499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1d9f9499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d9f949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d9f949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452ac8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452ac8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d9f949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d9f949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d9f9499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d9f9499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d9f949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d9f949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d9f949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d9f949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d9f949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d9f949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d9f949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d9f949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d9f949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d9f949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d9f949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d9f949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d9f949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d9f949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djangoproject.com/es/3.2/topics/form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Cross-site_request_forger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djangoproject.com/en/3.2/ref/csrf/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hyperlink" Target="https://docs.djangoproject.com/en/3.2/ref/templates/builtins/#f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hyperlink" Target="https://docs.djangoproject.com/en/3.2/ref/templates/builtins/#i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docs.djangoproject.com/en/3.2/ref/templates/builtins/#built-in-filter-referen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Django - parte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Web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Renderizando una Persona de la app personas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requieren dos cosas: una vista y un template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personas/views.py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mkdir</a:t>
            </a:r>
            <a:r>
              <a:rPr lang="es"/>
              <a:t> </a:t>
            </a:r>
            <a:r>
              <a:rPr lang="es" u="sng"/>
              <a:t>templates/personas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templates/personas/test.html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listaPersonas/urls.py</a:t>
            </a:r>
            <a:endParaRPr u="sng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950" y="1152475"/>
            <a:ext cx="3435350" cy="1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050" y="2663400"/>
            <a:ext cx="2057400" cy="149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25" y="2993125"/>
            <a:ext cx="3325236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012" y="2663400"/>
            <a:ext cx="2433838" cy="23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Enviando el objeto entero en el contexto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lugar de crear un diccionario en la vista con los detalles del objeto, también se puede enviar el objeto entero: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75" y="2234825"/>
            <a:ext cx="4048149" cy="14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150" y="2113700"/>
            <a:ext cx="2201050" cy="16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Independizando la app personas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app en Django debe ser suficientemente independiente como para que pueda ser usada en otros proyectos o incluso comercializada como producto separado.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estar usando un directorio externo para las plantillas de la app personas, no permite que el app sea independiente del proyecto.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 tiene un sistema de búsqueda de plantillas, que siempre buscará el directorio “templates” dentro del directorio del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src/templates/personas/descripcion.html (de TEMPLATES =  ‘DIR’:  en settings.py)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python3/… contrib/admin/templates/personas/descripcion.html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python3/… contrib/auth/templates/personas/descripcion.html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src/personas/templates/personas/descripcion.html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la plantilla dentro del app Persona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56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Un directorio para las plantillas dentro del app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mkdir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dk1"/>
                </a:solidFill>
              </a:rPr>
              <a:t>personas/templates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Se mueve el directorio de templates para el app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mv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dk1"/>
                </a:solidFill>
              </a:rPr>
              <a:t>templates/personas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chemeClr val="dk1"/>
                </a:solidFill>
              </a:rPr>
              <a:t>personas/templates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Se renombra la plantilla para la app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mv </a:t>
            </a:r>
            <a:r>
              <a:rPr lang="es" u="sng">
                <a:solidFill>
                  <a:schemeClr val="dk1"/>
                </a:solidFill>
              </a:rPr>
              <a:t>personas/templates/personas/test.html personas/templates/personas/descripcion.html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>
                <a:solidFill>
                  <a:schemeClr val="dk1"/>
                </a:solidFill>
              </a:rPr>
              <a:t>personas/views.py</a:t>
            </a:r>
            <a:endParaRPr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5" y="3538175"/>
            <a:ext cx="4315550" cy="13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419" y="1017725"/>
            <a:ext cx="323893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4735275" y="232375"/>
            <a:ext cx="4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Complete la descripción del modelo de persona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 en Django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ingreso de nuevos datos al modelo necesita su propio formulario.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tarea de un formulario no es sencilla. Django maneja: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La preparación</a:t>
            </a:r>
            <a:r>
              <a:rPr lang="es"/>
              <a:t> y reestructuración de los datos para dejarlos listos para el rendering.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La creación de formularios HTML para los datos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Cómo recibir (seguridad) y procesar formularios y datos enviados por el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	lases de tipo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Modelo se encarga de los datos, El Form, se encargan de los formularios: como funciona y como se muestra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clase ModelForm, mapea los campos del modelos a elementos &lt;input&gt; de un formulario HTML a </a:t>
            </a:r>
            <a:r>
              <a:rPr lang="es"/>
              <a:t>través</a:t>
            </a:r>
            <a:r>
              <a:rPr lang="es"/>
              <a:t> de un Form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410900" y="445025"/>
            <a:ext cx="4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https://docs.djangoproject.com/es/3.2/topics/forms/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 sencillo para el app Personas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personas/forms.py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Nuestra clase debe heredar de ModelForm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la clase Meta se indica el modelo asociado al Formulario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el arreglo fields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Se establece que campos se incluirán y en que orden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personas/views.py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instancia un objeto de nuestra clase (Form)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indicando si se usará POST o 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verifica que el formulario sea válido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is_valid()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graban los datos del formulario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save()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se limpia el formulario luego de grabar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750" y="970275"/>
            <a:ext cx="2489550" cy="17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100" y="2728375"/>
            <a:ext cx="3557201" cy="22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295175" y="4615950"/>
            <a:ext cx="46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Intente llenar el formulario para hacerlo inválido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 sencillo para el app Personas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personas/templates/personas/personasCreate.html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la plantilla se dibujan los campos usando as_p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csrf_token es necesario para la conexión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listaContactos/urls.py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/>
              <a:t>Hay que asociar la vista con algún URL</a:t>
            </a:r>
            <a:endParaRPr u="sng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77" y="2078178"/>
            <a:ext cx="3832985" cy="13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25" y="2929475"/>
            <a:ext cx="4391776" cy="1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formulario creado funcionando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49" y="1152475"/>
            <a:ext cx="2445575" cy="302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275" y="1017725"/>
            <a:ext cx="3069025" cy="30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090550" y="4151950"/>
            <a:ext cx="66903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Pruebe qué ocurre si no incluímos el campo “donador” en el formulario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¿De qué se trata este error?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¿Cómo se puede solucionar?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 y POST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las características de estos métodos: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 envía los datos usando el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 NO debe ser usado: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modificar el estado del sistema (modelos).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enviar un password, este se verá en el URL, en los logs del servidor y se almacenará en el historial del navegador.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para formularios de administración,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POST permite enviar mayor cantidad de información que 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POST con el apoyo de otras herramientas como la protección de Cross Site Request Forgery (</a:t>
            </a:r>
            <a:r>
              <a:rPr lang="es" u="sng">
                <a:solidFill>
                  <a:schemeClr val="hlink"/>
                </a:solidFill>
                <a:hlinkClick r:id="rId3"/>
              </a:rPr>
              <a:t>csrf</a:t>
            </a:r>
            <a:r>
              <a:rPr lang="es"/>
              <a:t>) de DJango, ofrece mayor seguridad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2543500" y="4308225"/>
            <a:ext cx="62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Note que una de nuestras vistas se invoca con GET y luego con POST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Templates con forms planos: GET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Creamos un nuevo template “plano” que use GET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personas/templates/personas/search.html</a:t>
            </a:r>
            <a:endParaRPr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Creamos una nueva vista y la asociamos a un URL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150" y="1797325"/>
            <a:ext cx="5639700" cy="10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3181350"/>
            <a:ext cx="3904350" cy="3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50" y="3594475"/>
            <a:ext cx="5328000" cy="12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150" y="2903675"/>
            <a:ext cx="2740150" cy="180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</a:t>
            </a:r>
            <a:r>
              <a:rPr lang="es"/>
              <a:t> “contexto”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idea es que las vistas proporcionen “datos” a los templates, para que estos los puedan mostrar.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templates deben crear código html y los datos enviados en el “contexto” (por una vista) para producir un resultado visible.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025" y="3082425"/>
            <a:ext cx="56007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471300" y="3620525"/>
            <a:ext cx="313200" cy="24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>
            <a:stCxn id="63" idx="3"/>
          </p:cNvCxnSpPr>
          <p:nvPr/>
        </p:nvCxnSpPr>
        <p:spPr>
          <a:xfrm flipH="1" rot="10800000">
            <a:off x="6784500" y="2159225"/>
            <a:ext cx="1186200" cy="158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</a:t>
            </a:r>
            <a:r>
              <a:rPr lang="es"/>
              <a:t>GET y POST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personas/templates/personas/personasCreate.html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cambiar 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.'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 </a:t>
            </a:r>
            <a:r>
              <a:rPr lang="es" u="sng"/>
              <a:t>personas/views.py</a:t>
            </a:r>
            <a:endParaRPr u="sng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50" y="1525100"/>
            <a:ext cx="2949651" cy="73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50" y="2612275"/>
            <a:ext cx="4686784" cy="67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650" y="3661250"/>
            <a:ext cx="4132951" cy="5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1300" y="2476500"/>
            <a:ext cx="3496576" cy="21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Templates con forms planos</a:t>
            </a:r>
            <a:r>
              <a:rPr lang="es"/>
              <a:t>: POST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personas/templates/personas/personasCreate.html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Cuando se usa post Django obliga usar el </a:t>
            </a:r>
            <a:r>
              <a:rPr b="1" lang="es">
                <a:solidFill>
                  <a:srgbClr val="000000"/>
                </a:solidFill>
              </a:rPr>
              <a:t>csrf_token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https://docs.djangoproject.com/en/3.2/ref/csrf/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250" y="1554388"/>
            <a:ext cx="2571176" cy="10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1616800"/>
            <a:ext cx="3690832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2838450"/>
            <a:ext cx="3690825" cy="92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3626" y="3829050"/>
            <a:ext cx="6527798" cy="6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distintas para GET y POST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Del ejemplo anterior vemos que la vista se llama primero con GET y luego con POST </a:t>
            </a:r>
            <a:r>
              <a:rPr lang="es">
                <a:solidFill>
                  <a:srgbClr val="000000"/>
                </a:solidFill>
                <a:highlight>
                  <a:srgbClr val="FFFF00"/>
                </a:highlight>
              </a:rPr>
              <a:t>¿En qué momento se hace llamada GET y en qué momento se hace la llamada POST?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solidFill>
                  <a:srgbClr val="39C026"/>
                </a:solidFill>
              </a:rPr>
              <a:t>vim</a:t>
            </a:r>
            <a:r>
              <a:rPr lang="es"/>
              <a:t> </a:t>
            </a:r>
            <a:r>
              <a:rPr lang="es" u="sng"/>
              <a:t>personas/views.py</a:t>
            </a:r>
            <a:endParaRPr u="sng"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213" y="3419578"/>
            <a:ext cx="6163576" cy="10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850" y="2038350"/>
            <a:ext cx="5085451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del “contexto” en un template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0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enviar variables desde la vista, hay que crear un diccionario y enviarlo a la función render.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template, los elementos del diccionario se tratan como variables.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475" y="1152475"/>
            <a:ext cx="4410825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575" y="3041450"/>
            <a:ext cx="1696724" cy="180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700" y="2386650"/>
            <a:ext cx="2637675" cy="1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tag: FOR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datos enviados al template, no tienen que ser simples, pueden ser listas!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trabajar con datos compuestos, se cuenta con el tag FOR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00650" cy="11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473025"/>
            <a:ext cx="1957087" cy="251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787" y="3099350"/>
            <a:ext cx="2157714" cy="17298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883000" y="445025"/>
            <a:ext cx="594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6"/>
              </a:rPr>
              <a:t>https://docs.djangoproject.com/en/3.2/ref/templates/builtins/#for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contador de ciclos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tag for cuenta con algunas variables predefinidas como </a:t>
            </a:r>
            <a:r>
              <a:rPr lang="es">
                <a:solidFill>
                  <a:schemeClr val="dk1"/>
                </a:solidFill>
              </a:rPr>
              <a:t>forloop.counter</a:t>
            </a:r>
            <a:r>
              <a:rPr lang="es"/>
              <a:t>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" y="1815363"/>
            <a:ext cx="3647224" cy="20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050" y="1584675"/>
            <a:ext cx="2338250" cy="31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23200" y="4225475"/>
            <a:ext cx="4467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Revisar el objeto forloop en la documentación oficial y hacer experimentos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tag: IF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DTL también posee condicionales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25" y="1618150"/>
            <a:ext cx="2897325" cy="25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975" y="1152476"/>
            <a:ext cx="2474575" cy="31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6750" y="4259525"/>
            <a:ext cx="596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5"/>
              </a:rPr>
              <a:t>https://docs.djangoproject.com/en/3.2/ref/templates/builtins/#if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692550" y="4701000"/>
            <a:ext cx="8074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Revisar la documentación oficial sobre if, hacer experimentos con otros operadores de comparación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Filtros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filtros pueden ser aplicados a bloques o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Pueden ser “compuestos” usando el operador pipe |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625" y="2002275"/>
            <a:ext cx="2929050" cy="25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25" y="2002275"/>
            <a:ext cx="1988500" cy="2612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2343200" y="2737950"/>
            <a:ext cx="3349800" cy="12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1771200" y="572825"/>
            <a:ext cx="7061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https://docs.djangoproject.com/en/3.2/ref/templates/builtins/#built-in-filter-reference</a:t>
            </a:r>
            <a:endParaRPr sz="1500"/>
          </a:p>
        </p:txBody>
      </p:sp>
      <p:sp>
        <p:nvSpPr>
          <p:cNvPr id="113" name="Google Shape;113;p19"/>
          <p:cNvSpPr txBox="1"/>
          <p:nvPr/>
        </p:nvSpPr>
        <p:spPr>
          <a:xfrm>
            <a:off x="543950" y="4641550"/>
            <a:ext cx="8288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Probar la aplicación de varios otros filtros a variables y  bloques, revisando la documentación oficial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ejemplos de Filtros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00" y="1246050"/>
            <a:ext cx="3675500" cy="31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600" y="1017725"/>
            <a:ext cx="292250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1498600" y="1959775"/>
            <a:ext cx="1898100" cy="17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168825" y="2653100"/>
            <a:ext cx="997200" cy="17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622550" y="3072525"/>
            <a:ext cx="1546200" cy="17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406075" y="2027315"/>
            <a:ext cx="2998775" cy="1906350"/>
          </a:xfrm>
          <a:custGeom>
            <a:rect b="b" l="l" r="r" t="t"/>
            <a:pathLst>
              <a:path extrusionOk="0" h="76254" w="119951">
                <a:moveTo>
                  <a:pt x="0" y="715"/>
                </a:moveTo>
                <a:cubicBezTo>
                  <a:pt x="31750" y="715"/>
                  <a:pt x="67597" y="-4348"/>
                  <a:pt x="94519" y="12482"/>
                </a:cubicBezTo>
                <a:cubicBezTo>
                  <a:pt x="109206" y="21664"/>
                  <a:pt x="114384" y="42365"/>
                  <a:pt x="116535" y="59552"/>
                </a:cubicBezTo>
                <a:cubicBezTo>
                  <a:pt x="117241" y="65191"/>
                  <a:pt x="119951" y="70571"/>
                  <a:pt x="119951" y="7625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25" name="Google Shape;125;p20"/>
          <p:cNvSpPr/>
          <p:nvPr/>
        </p:nvSpPr>
        <p:spPr>
          <a:xfrm>
            <a:off x="4193725" y="2737950"/>
            <a:ext cx="1603775" cy="1499400"/>
          </a:xfrm>
          <a:custGeom>
            <a:rect b="b" l="l" r="r" t="t"/>
            <a:pathLst>
              <a:path extrusionOk="0" h="59976" w="64151">
                <a:moveTo>
                  <a:pt x="0" y="0"/>
                </a:moveTo>
                <a:cubicBezTo>
                  <a:pt x="17712" y="0"/>
                  <a:pt x="37290" y="9406"/>
                  <a:pt x="47449" y="23915"/>
                </a:cubicBezTo>
                <a:cubicBezTo>
                  <a:pt x="55047" y="34766"/>
                  <a:pt x="58233" y="48124"/>
                  <a:pt x="64151" y="5997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126" name="Google Shape;126;p20"/>
          <p:cNvSpPr/>
          <p:nvPr/>
        </p:nvSpPr>
        <p:spPr>
          <a:xfrm>
            <a:off x="3159325" y="3174475"/>
            <a:ext cx="2809000" cy="1376050"/>
          </a:xfrm>
          <a:custGeom>
            <a:rect b="b" l="l" r="r" t="t"/>
            <a:pathLst>
              <a:path extrusionOk="0" h="55042" w="112360">
                <a:moveTo>
                  <a:pt x="0" y="0"/>
                </a:moveTo>
                <a:cubicBezTo>
                  <a:pt x="11247" y="0"/>
                  <a:pt x="23727" y="2549"/>
                  <a:pt x="32266" y="9870"/>
                </a:cubicBezTo>
                <a:cubicBezTo>
                  <a:pt x="43969" y="19903"/>
                  <a:pt x="50683" y="35161"/>
                  <a:pt x="63013" y="44413"/>
                </a:cubicBezTo>
                <a:cubicBezTo>
                  <a:pt x="76472" y="54512"/>
                  <a:pt x="95534" y="55042"/>
                  <a:pt x="112360" y="5504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Examinando los objetos del Modelo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objetos del modelo contienen los campos que definimos y algunos otros más heredados del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698" y="1503925"/>
            <a:ext cx="4810626" cy="35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4412000" y="4703625"/>
            <a:ext cx="569400" cy="11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858025" y="4579700"/>
            <a:ext cx="522600" cy="11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494425" y="4579700"/>
            <a:ext cx="398100" cy="11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905475" y="4466600"/>
            <a:ext cx="664200" cy="11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0800"/>
            <a:ext cx="3075125" cy="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