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7762f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7762f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ab658a1c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ab658a1c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21089ec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21089ec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1089eca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1089eca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1089eca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1089eca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1089eca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1089eca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21089eca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21089eca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21089ec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21089ec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21089eca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21089eca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21089eca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21089eca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1089eca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1089eca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ab658a1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b658a1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1089eca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1089eca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1089eca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1089eca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ab658a1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b658a1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ab658a1c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b658a1c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ab658a1c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ab658a1c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ab658a1c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ab658a1c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ab658a1c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ab658a1c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ab658a1c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ab658a1c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21089ec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21089ec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djangoproject.com/en/3.2/ref/forms/widgets/" TargetMode="External"/><Relationship Id="rId4" Type="http://schemas.openxmlformats.org/officeDocument/2006/relationships/image" Target="../media/image19.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djangoproject.com/en/3.2/ref/forms/validation/" TargetMode="External"/><Relationship Id="rId4" Type="http://schemas.openxmlformats.org/officeDocument/2006/relationships/image" Target="../media/image28.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djangoproject.com/en/3.2/topics/forms/modelforms/#providing-initial-values" TargetMode="External"/><Relationship Id="rId4" Type="http://schemas.openxmlformats.org/officeDocument/2006/relationships/image" Target="../media/image25.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djangoproject.com/en/3.2/topics/http/urls/" TargetMode="External"/><Relationship Id="rId4" Type="http://schemas.openxmlformats.org/officeDocument/2006/relationships/image" Target="../media/image22.png"/><Relationship Id="rId5" Type="http://schemas.openxmlformats.org/officeDocument/2006/relationships/image" Target="../media/image30.png"/><Relationship Id="rId6" Type="http://schemas.openxmlformats.org/officeDocument/2006/relationships/image" Target="../media/image21.png"/><Relationship Id="rId7"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djangoproject.com/en/3.2/topics/http/shortcuts/#get-object-or-404" TargetMode="External"/><Relationship Id="rId4" Type="http://schemas.openxmlformats.org/officeDocument/2006/relationships/image" Target="../media/image23.png"/><Relationship Id="rId5"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djangoproject.com/en/3.2/ref/models/instances/#deleting-objects" TargetMode="External"/><Relationship Id="rId4" Type="http://schemas.openxmlformats.org/officeDocument/2006/relationships/image" Target="../media/image37.png"/><Relationship Id="rId5" Type="http://schemas.openxmlformats.org/officeDocument/2006/relationships/image" Target="../media/image40.png"/><Relationship Id="rId6" Type="http://schemas.openxmlformats.org/officeDocument/2006/relationships/image" Target="../media/image29.png"/><Relationship Id="rId7"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djangoproject.com/en/3.2/topics/http/shortcuts/#redirect" TargetMode="Externa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42.png"/><Relationship Id="rId5" Type="http://schemas.openxmlformats.org/officeDocument/2006/relationships/image" Target="../media/image34.png"/><Relationship Id="rId6"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djangoproject.com/en/3.2/ref/models/instances/#django.db.models.Model.get_absolute_url" TargetMode="External"/><Relationship Id="rId4" Type="http://schemas.openxmlformats.org/officeDocument/2006/relationships/image" Target="../media/image43.png"/><Relationship Id="rId5"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hyperlink" Target="https://docs.djangoproject.com/en/3.2/ref/forms/fields/#built-in-field-class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djangoproject.com/en/3.2/ref/urlresolvers/#django.urls.reverse" TargetMode="Externa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33.png"/><Relationship Id="rId7"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hyperlink" Target="https://docs.djangoproject.com/en/3.2/ref/forms/api/#as-p" TargetMode="External"/><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tackoverflow.com/questions/21809112/what-does-tuple-and-dict-means-in-python" TargetMode="Externa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djangoproject.com/en/3.2/ref/forms/fields/" TargetMode="External"/><Relationship Id="rId4" Type="http://schemas.openxmlformats.org/officeDocument/2006/relationships/image" Target="../media/image15.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57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s"/>
              <a:t>Django - parte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Programación Web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Widgets</a:t>
            </a:r>
            <a:endParaRPr/>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Un widget es la representación de Django de un elemento de input HTML. El widget maneja la representación del HTML y la extracción de datos de un diccionario GET / POST que corresponde al widget.</a:t>
            </a:r>
            <a:endParaRPr/>
          </a:p>
        </p:txBody>
      </p:sp>
      <p:sp>
        <p:nvSpPr>
          <p:cNvPr id="135" name="Google Shape;135;p22"/>
          <p:cNvSpPr txBox="1"/>
          <p:nvPr/>
        </p:nvSpPr>
        <p:spPr>
          <a:xfrm>
            <a:off x="311700" y="4568875"/>
            <a:ext cx="76689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700" u="sng">
                <a:solidFill>
                  <a:schemeClr val="hlink"/>
                </a:solidFill>
                <a:hlinkClick r:id="rId3"/>
              </a:rPr>
              <a:t>https://docs.djangoproject.com/en/3.2/ref/forms/widgets/</a:t>
            </a:r>
            <a:endParaRPr sz="2000"/>
          </a:p>
        </p:txBody>
      </p:sp>
      <p:pic>
        <p:nvPicPr>
          <p:cNvPr id="136" name="Google Shape;136;p22"/>
          <p:cNvPicPr preferRelativeResize="0"/>
          <p:nvPr/>
        </p:nvPicPr>
        <p:blipFill>
          <a:blip r:embed="rId4">
            <a:alphaModFix/>
          </a:blip>
          <a:stretch>
            <a:fillRect/>
          </a:stretch>
        </p:blipFill>
        <p:spPr>
          <a:xfrm>
            <a:off x="5857875" y="1847401"/>
            <a:ext cx="2122725" cy="3082726"/>
          </a:xfrm>
          <a:prstGeom prst="rect">
            <a:avLst/>
          </a:prstGeom>
          <a:noFill/>
          <a:ln>
            <a:noFill/>
          </a:ln>
        </p:spPr>
      </p:pic>
      <p:pic>
        <p:nvPicPr>
          <p:cNvPr id="137" name="Google Shape;137;p22"/>
          <p:cNvPicPr preferRelativeResize="0"/>
          <p:nvPr/>
        </p:nvPicPr>
        <p:blipFill>
          <a:blip r:embed="rId5">
            <a:alphaModFix/>
          </a:blip>
          <a:stretch>
            <a:fillRect/>
          </a:stretch>
        </p:blipFill>
        <p:spPr>
          <a:xfrm>
            <a:off x="781950" y="2209800"/>
            <a:ext cx="4559900" cy="224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Validación extra de campos: </a:t>
            </a:r>
            <a:r>
              <a:rPr lang="es">
                <a:solidFill>
                  <a:srgbClr val="0C4B33"/>
                </a:solidFill>
              </a:rPr>
              <a:t>clean_&lt;fieldname&gt;()</a:t>
            </a:r>
            <a:endParaRPr>
              <a:solidFill>
                <a:srgbClr val="0C4B33"/>
              </a:solidFill>
            </a:endParaRPr>
          </a:p>
        </p:txBody>
      </p:sp>
      <p:sp>
        <p:nvSpPr>
          <p:cNvPr id="143" name="Google Shape;14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La validación de un form ocurre cuando los datos están limpios.</a:t>
            </a:r>
            <a:endParaRPr/>
          </a:p>
          <a:p>
            <a:pPr indent="-342900" lvl="0" marL="457200" rtl="0" algn="l">
              <a:spcBef>
                <a:spcPts val="0"/>
              </a:spcBef>
              <a:spcAft>
                <a:spcPts val="0"/>
              </a:spcAft>
              <a:buSzPts val="1800"/>
              <a:buChar char="●"/>
            </a:pPr>
            <a:r>
              <a:rPr lang="es"/>
              <a:t>En general, cualquier método de limpieza puede lanzar </a:t>
            </a:r>
            <a:r>
              <a:rPr b="1" lang="es"/>
              <a:t>ValidationError</a:t>
            </a:r>
            <a:endParaRPr b="1"/>
          </a:p>
          <a:p>
            <a:pPr indent="-342900" lvl="0" marL="457200" rtl="0" algn="l">
              <a:spcBef>
                <a:spcPts val="0"/>
              </a:spcBef>
              <a:spcAft>
                <a:spcPts val="0"/>
              </a:spcAft>
              <a:buSzPts val="1800"/>
              <a:buChar char="●"/>
            </a:pPr>
            <a:r>
              <a:rPr lang="es"/>
              <a:t>Cada campo en una clase de Form es responsable no solo de validar los datos, sino también de "limpiarlos", normalizándolos a un formato consistente (cleaned_data).</a:t>
            </a:r>
            <a:endParaRPr/>
          </a:p>
        </p:txBody>
      </p:sp>
      <p:sp>
        <p:nvSpPr>
          <p:cNvPr id="144" name="Google Shape;144;p23"/>
          <p:cNvSpPr txBox="1"/>
          <p:nvPr/>
        </p:nvSpPr>
        <p:spPr>
          <a:xfrm>
            <a:off x="1079700" y="4568875"/>
            <a:ext cx="7752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700" u="sng">
                <a:solidFill>
                  <a:schemeClr val="hlink"/>
                </a:solidFill>
                <a:hlinkClick r:id="rId3"/>
              </a:rPr>
              <a:t>https://docs.djangoproject.com/en/3.2/ref/forms/validation/</a:t>
            </a:r>
            <a:endParaRPr sz="2000"/>
          </a:p>
        </p:txBody>
      </p:sp>
      <p:pic>
        <p:nvPicPr>
          <p:cNvPr id="145" name="Google Shape;145;p23"/>
          <p:cNvPicPr preferRelativeResize="0"/>
          <p:nvPr/>
        </p:nvPicPr>
        <p:blipFill>
          <a:blip r:embed="rId4">
            <a:alphaModFix/>
          </a:blip>
          <a:stretch>
            <a:fillRect/>
          </a:stretch>
        </p:blipFill>
        <p:spPr>
          <a:xfrm>
            <a:off x="5648311" y="2613188"/>
            <a:ext cx="2743213" cy="1997125"/>
          </a:xfrm>
          <a:prstGeom prst="rect">
            <a:avLst/>
          </a:prstGeom>
          <a:noFill/>
          <a:ln>
            <a:noFill/>
          </a:ln>
        </p:spPr>
      </p:pic>
      <p:sp>
        <p:nvSpPr>
          <p:cNvPr id="146" name="Google Shape;146;p23"/>
          <p:cNvSpPr/>
          <p:nvPr/>
        </p:nvSpPr>
        <p:spPr>
          <a:xfrm>
            <a:off x="5695050" y="4119800"/>
            <a:ext cx="1828800" cy="449100"/>
          </a:xfrm>
          <a:prstGeom prst="rect">
            <a:avLst/>
          </a:prstGeom>
          <a:noFill/>
          <a:ln cap="flat" cmpd="sng" w="2857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3"/>
          <p:cNvPicPr preferRelativeResize="0"/>
          <p:nvPr/>
        </p:nvPicPr>
        <p:blipFill>
          <a:blip r:embed="rId5">
            <a:alphaModFix/>
          </a:blip>
          <a:stretch>
            <a:fillRect/>
          </a:stretch>
        </p:blipFill>
        <p:spPr>
          <a:xfrm>
            <a:off x="637275" y="2837325"/>
            <a:ext cx="4010025" cy="1854100"/>
          </a:xfrm>
          <a:prstGeom prst="rect">
            <a:avLst/>
          </a:prstGeom>
          <a:noFill/>
          <a:ln>
            <a:noFill/>
          </a:ln>
        </p:spPr>
      </p:pic>
      <p:sp>
        <p:nvSpPr>
          <p:cNvPr id="148" name="Google Shape;148;p23"/>
          <p:cNvSpPr txBox="1"/>
          <p:nvPr/>
        </p:nvSpPr>
        <p:spPr>
          <a:xfrm>
            <a:off x="4679475" y="123300"/>
            <a:ext cx="4039800" cy="38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highlight>
                  <a:srgbClr val="FFFF00"/>
                </a:highlight>
              </a:rPr>
              <a:t>Haga sus propias validaciones</a:t>
            </a:r>
            <a:endParaRPr>
              <a:highlight>
                <a:srgbClr val="FFFF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Datos de iniciales de una instancia</a:t>
            </a:r>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algún caso se podría desear que el formulario contenga datos que ya están en nuestro modelo (por ejemplo en un blog). La opción instance, permite llenar el formulario con datos iniciales desde un objeto del modelo.</a:t>
            </a:r>
            <a:endParaRPr/>
          </a:p>
        </p:txBody>
      </p:sp>
      <p:pic>
        <p:nvPicPr>
          <p:cNvPr id="155" name="Google Shape;155;p24"/>
          <p:cNvPicPr preferRelativeResize="0"/>
          <p:nvPr/>
        </p:nvPicPr>
        <p:blipFill>
          <a:blip r:embed="rId3">
            <a:alphaModFix/>
          </a:blip>
          <a:stretch>
            <a:fillRect/>
          </a:stretch>
        </p:blipFill>
        <p:spPr>
          <a:xfrm>
            <a:off x="311700" y="2381250"/>
            <a:ext cx="4747999" cy="1386125"/>
          </a:xfrm>
          <a:prstGeom prst="rect">
            <a:avLst/>
          </a:prstGeom>
          <a:noFill/>
          <a:ln>
            <a:noFill/>
          </a:ln>
        </p:spPr>
      </p:pic>
      <p:pic>
        <p:nvPicPr>
          <p:cNvPr id="156" name="Google Shape;156;p24"/>
          <p:cNvPicPr preferRelativeResize="0"/>
          <p:nvPr/>
        </p:nvPicPr>
        <p:blipFill>
          <a:blip r:embed="rId4">
            <a:alphaModFix/>
          </a:blip>
          <a:stretch>
            <a:fillRect/>
          </a:stretch>
        </p:blipFill>
        <p:spPr>
          <a:xfrm>
            <a:off x="5542650" y="2131676"/>
            <a:ext cx="2580875" cy="2723475"/>
          </a:xfrm>
          <a:prstGeom prst="rect">
            <a:avLst/>
          </a:prstGeom>
          <a:noFill/>
          <a:ln>
            <a:noFill/>
          </a:ln>
        </p:spPr>
      </p:pic>
      <p:sp>
        <p:nvSpPr>
          <p:cNvPr id="157" name="Google Shape;157;p24"/>
          <p:cNvSpPr txBox="1"/>
          <p:nvPr/>
        </p:nvSpPr>
        <p:spPr>
          <a:xfrm>
            <a:off x="311700" y="3996175"/>
            <a:ext cx="4748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00FF00"/>
                </a:highlight>
              </a:rPr>
              <a:t>Esto permite editar un objeto, ¡Pruébelo!</a:t>
            </a:r>
            <a:endParaRPr>
              <a:highlight>
                <a:srgbClr val="00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Valores </a:t>
            </a:r>
            <a:r>
              <a:rPr lang="es"/>
              <a:t>iniciales</a:t>
            </a:r>
            <a:r>
              <a:rPr lang="es"/>
              <a:t> para un campo del formulario</a:t>
            </a:r>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Los valores iniciales se pueden proporcionar con el parámetro </a:t>
            </a:r>
            <a:r>
              <a:rPr b="1" lang="es"/>
              <a:t>initial=</a:t>
            </a:r>
            <a:r>
              <a:rPr lang="es"/>
              <a:t> estos anularán tanto los valores iniciales del campo de formulario como los valores de una instancia de modelo adjunta</a:t>
            </a:r>
            <a:endParaRPr/>
          </a:p>
        </p:txBody>
      </p:sp>
      <p:sp>
        <p:nvSpPr>
          <p:cNvPr id="164" name="Google Shape;164;p25"/>
          <p:cNvSpPr txBox="1"/>
          <p:nvPr/>
        </p:nvSpPr>
        <p:spPr>
          <a:xfrm>
            <a:off x="89100" y="4568875"/>
            <a:ext cx="8743200" cy="44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600" u="sng">
                <a:solidFill>
                  <a:schemeClr val="hlink"/>
                </a:solidFill>
                <a:hlinkClick r:id="rId3"/>
              </a:rPr>
              <a:t>https://docs.djangoproject.com/en/3.2/topics/forms/modelforms/#providing-initial-values</a:t>
            </a:r>
            <a:endParaRPr sz="1900"/>
          </a:p>
        </p:txBody>
      </p:sp>
      <p:pic>
        <p:nvPicPr>
          <p:cNvPr id="165" name="Google Shape;165;p25"/>
          <p:cNvPicPr preferRelativeResize="0"/>
          <p:nvPr/>
        </p:nvPicPr>
        <p:blipFill>
          <a:blip r:embed="rId4">
            <a:alphaModFix/>
          </a:blip>
          <a:stretch>
            <a:fillRect/>
          </a:stretch>
        </p:blipFill>
        <p:spPr>
          <a:xfrm>
            <a:off x="311700" y="2447925"/>
            <a:ext cx="5108874" cy="1681400"/>
          </a:xfrm>
          <a:prstGeom prst="rect">
            <a:avLst/>
          </a:prstGeom>
          <a:noFill/>
          <a:ln>
            <a:noFill/>
          </a:ln>
        </p:spPr>
      </p:pic>
      <p:pic>
        <p:nvPicPr>
          <p:cNvPr id="166" name="Google Shape;166;p25"/>
          <p:cNvPicPr preferRelativeResize="0"/>
          <p:nvPr/>
        </p:nvPicPr>
        <p:blipFill>
          <a:blip r:embed="rId5">
            <a:alphaModFix/>
          </a:blip>
          <a:stretch>
            <a:fillRect/>
          </a:stretch>
        </p:blipFill>
        <p:spPr>
          <a:xfrm>
            <a:off x="5494025" y="2176700"/>
            <a:ext cx="3116574" cy="210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Ruteo dinámico de URL</a:t>
            </a:r>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Se desea navegar sobre los elementos almacenados en nuestro modelo.</a:t>
            </a:r>
            <a:endParaRPr/>
          </a:p>
          <a:p>
            <a:pPr indent="-317500" lvl="1" marL="914400" rtl="0" algn="l">
              <a:spcBef>
                <a:spcPts val="0"/>
              </a:spcBef>
              <a:spcAft>
                <a:spcPts val="0"/>
              </a:spcAft>
              <a:buSzPts val="1400"/>
              <a:buChar char="○"/>
            </a:pPr>
            <a:r>
              <a:rPr lang="es"/>
              <a:t>La ruta asociada a una vista puede contener valores dinámicos &lt;int: myId&gt;</a:t>
            </a:r>
            <a:endParaRPr/>
          </a:p>
        </p:txBody>
      </p:sp>
      <p:sp>
        <p:nvSpPr>
          <p:cNvPr id="173" name="Google Shape;173;p26"/>
          <p:cNvSpPr txBox="1"/>
          <p:nvPr/>
        </p:nvSpPr>
        <p:spPr>
          <a:xfrm>
            <a:off x="2794200" y="4624200"/>
            <a:ext cx="6038100" cy="51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800" u="sng">
                <a:solidFill>
                  <a:schemeClr val="hlink"/>
                </a:solidFill>
                <a:hlinkClick r:id="rId3"/>
              </a:rPr>
              <a:t>https://docs.djangoproject.com/en/3.2/topics/http/urls/</a:t>
            </a:r>
            <a:endParaRPr sz="2100"/>
          </a:p>
        </p:txBody>
      </p:sp>
      <p:pic>
        <p:nvPicPr>
          <p:cNvPr id="174" name="Google Shape;174;p26"/>
          <p:cNvPicPr preferRelativeResize="0"/>
          <p:nvPr/>
        </p:nvPicPr>
        <p:blipFill>
          <a:blip r:embed="rId4">
            <a:alphaModFix/>
          </a:blip>
          <a:stretch>
            <a:fillRect/>
          </a:stretch>
        </p:blipFill>
        <p:spPr>
          <a:xfrm>
            <a:off x="311700" y="1762125"/>
            <a:ext cx="4897574" cy="1719475"/>
          </a:xfrm>
          <a:prstGeom prst="rect">
            <a:avLst/>
          </a:prstGeom>
          <a:noFill/>
          <a:ln>
            <a:noFill/>
          </a:ln>
        </p:spPr>
      </p:pic>
      <p:pic>
        <p:nvPicPr>
          <p:cNvPr id="175" name="Google Shape;175;p26"/>
          <p:cNvPicPr preferRelativeResize="0"/>
          <p:nvPr/>
        </p:nvPicPr>
        <p:blipFill>
          <a:blip r:embed="rId5">
            <a:alphaModFix/>
          </a:blip>
          <a:stretch>
            <a:fillRect/>
          </a:stretch>
        </p:blipFill>
        <p:spPr>
          <a:xfrm>
            <a:off x="311700" y="3524238"/>
            <a:ext cx="4490726" cy="857322"/>
          </a:xfrm>
          <a:prstGeom prst="rect">
            <a:avLst/>
          </a:prstGeom>
          <a:noFill/>
          <a:ln>
            <a:noFill/>
          </a:ln>
        </p:spPr>
      </p:pic>
      <p:pic>
        <p:nvPicPr>
          <p:cNvPr id="176" name="Google Shape;176;p26"/>
          <p:cNvPicPr preferRelativeResize="0"/>
          <p:nvPr/>
        </p:nvPicPr>
        <p:blipFill>
          <a:blip r:embed="rId6">
            <a:alphaModFix/>
          </a:blip>
          <a:stretch>
            <a:fillRect/>
          </a:stretch>
        </p:blipFill>
        <p:spPr>
          <a:xfrm>
            <a:off x="4976463" y="3761663"/>
            <a:ext cx="3143389" cy="725375"/>
          </a:xfrm>
          <a:prstGeom prst="rect">
            <a:avLst/>
          </a:prstGeom>
          <a:noFill/>
          <a:ln>
            <a:noFill/>
          </a:ln>
        </p:spPr>
      </p:pic>
      <p:pic>
        <p:nvPicPr>
          <p:cNvPr id="177" name="Google Shape;177;p26"/>
          <p:cNvPicPr preferRelativeResize="0"/>
          <p:nvPr/>
        </p:nvPicPr>
        <p:blipFill>
          <a:blip r:embed="rId7">
            <a:alphaModFix/>
          </a:blip>
          <a:stretch>
            <a:fillRect/>
          </a:stretch>
        </p:blipFill>
        <p:spPr>
          <a:xfrm>
            <a:off x="5444848" y="1809750"/>
            <a:ext cx="2206627" cy="181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Error 404: get_object_or_404</a:t>
            </a:r>
            <a:endParaRPr/>
          </a:p>
        </p:txBody>
      </p:sp>
      <p:sp>
        <p:nvSpPr>
          <p:cNvPr id="183" name="Google Shape;183;p27"/>
          <p:cNvSpPr txBox="1"/>
          <p:nvPr>
            <p:ph idx="1" type="body"/>
          </p:nvPr>
        </p:nvSpPr>
        <p:spPr>
          <a:xfrm>
            <a:off x="2355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Al navegar en los urls dinámicos podemos llegar a un objeto que no existe.</a:t>
            </a:r>
            <a:endParaRPr/>
          </a:p>
        </p:txBody>
      </p:sp>
      <p:sp>
        <p:nvSpPr>
          <p:cNvPr id="184" name="Google Shape;184;p27"/>
          <p:cNvSpPr txBox="1"/>
          <p:nvPr/>
        </p:nvSpPr>
        <p:spPr>
          <a:xfrm>
            <a:off x="555900" y="4305300"/>
            <a:ext cx="8276400" cy="624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600" u="sng">
                <a:solidFill>
                  <a:schemeClr val="hlink"/>
                </a:solidFill>
                <a:hlinkClick r:id="rId3"/>
              </a:rPr>
              <a:t>https://docs.djangoproject.com/en/3.2/topics/http/shortcuts/#get-object-or-404</a:t>
            </a:r>
            <a:endParaRPr sz="1900"/>
          </a:p>
        </p:txBody>
      </p:sp>
      <p:pic>
        <p:nvPicPr>
          <p:cNvPr id="185" name="Google Shape;185;p27"/>
          <p:cNvPicPr preferRelativeResize="0"/>
          <p:nvPr/>
        </p:nvPicPr>
        <p:blipFill>
          <a:blip r:embed="rId4">
            <a:alphaModFix/>
          </a:blip>
          <a:stretch>
            <a:fillRect/>
          </a:stretch>
        </p:blipFill>
        <p:spPr>
          <a:xfrm>
            <a:off x="4856850" y="2869225"/>
            <a:ext cx="4039500" cy="1483700"/>
          </a:xfrm>
          <a:prstGeom prst="rect">
            <a:avLst/>
          </a:prstGeom>
          <a:noFill/>
          <a:ln>
            <a:noFill/>
          </a:ln>
        </p:spPr>
      </p:pic>
      <p:pic>
        <p:nvPicPr>
          <p:cNvPr id="186" name="Google Shape;186;p27"/>
          <p:cNvPicPr preferRelativeResize="0"/>
          <p:nvPr/>
        </p:nvPicPr>
        <p:blipFill>
          <a:blip r:embed="rId5">
            <a:alphaModFix/>
          </a:blip>
          <a:stretch>
            <a:fillRect/>
          </a:stretch>
        </p:blipFill>
        <p:spPr>
          <a:xfrm>
            <a:off x="311700" y="1628775"/>
            <a:ext cx="4639320" cy="153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Borrando Objetos</a:t>
            </a:r>
            <a:endParaRPr/>
          </a:p>
        </p:txBody>
      </p:sp>
      <p:sp>
        <p:nvSpPr>
          <p:cNvPr id="192" name="Google Shape;192;p28"/>
          <p:cNvSpPr txBox="1"/>
          <p:nvPr>
            <p:ph idx="1" type="body"/>
          </p:nvPr>
        </p:nvSpPr>
        <p:spPr>
          <a:xfrm>
            <a:off x="311700" y="1152475"/>
            <a:ext cx="4035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Se tiene que hacer en una llamada POST</a:t>
            </a:r>
            <a:endParaRPr/>
          </a:p>
          <a:p>
            <a:pPr indent="-342900" lvl="0" marL="457200" rtl="0" algn="l">
              <a:spcBef>
                <a:spcPts val="0"/>
              </a:spcBef>
              <a:spcAft>
                <a:spcPts val="0"/>
              </a:spcAft>
              <a:buSzPts val="1800"/>
              <a:buChar char="●"/>
            </a:pPr>
            <a:r>
              <a:rPr lang="es"/>
              <a:t>El método delete()</a:t>
            </a:r>
            <a:endParaRPr/>
          </a:p>
        </p:txBody>
      </p:sp>
      <p:sp>
        <p:nvSpPr>
          <p:cNvPr id="193" name="Google Shape;193;p28"/>
          <p:cNvSpPr txBox="1"/>
          <p:nvPr/>
        </p:nvSpPr>
        <p:spPr>
          <a:xfrm>
            <a:off x="2175300" y="4568875"/>
            <a:ext cx="6657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u="sng">
                <a:solidFill>
                  <a:schemeClr val="hlink"/>
                </a:solidFill>
                <a:hlinkClick r:id="rId3"/>
              </a:rPr>
              <a:t>https://docs.djangoproject.com/en/3.2/ref/models/instances/#deleting-objects</a:t>
            </a:r>
            <a:endParaRPr sz="1800"/>
          </a:p>
        </p:txBody>
      </p:sp>
      <p:pic>
        <p:nvPicPr>
          <p:cNvPr id="194" name="Google Shape;194;p28"/>
          <p:cNvPicPr preferRelativeResize="0"/>
          <p:nvPr/>
        </p:nvPicPr>
        <p:blipFill>
          <a:blip r:embed="rId4">
            <a:alphaModFix/>
          </a:blip>
          <a:stretch>
            <a:fillRect/>
          </a:stretch>
        </p:blipFill>
        <p:spPr>
          <a:xfrm>
            <a:off x="4346925" y="1218475"/>
            <a:ext cx="4485376" cy="1192200"/>
          </a:xfrm>
          <a:prstGeom prst="rect">
            <a:avLst/>
          </a:prstGeom>
          <a:noFill/>
          <a:ln>
            <a:noFill/>
          </a:ln>
        </p:spPr>
      </p:pic>
      <p:pic>
        <p:nvPicPr>
          <p:cNvPr id="195" name="Google Shape;195;p28"/>
          <p:cNvPicPr preferRelativeResize="0"/>
          <p:nvPr/>
        </p:nvPicPr>
        <p:blipFill>
          <a:blip r:embed="rId5">
            <a:alphaModFix/>
          </a:blip>
          <a:stretch>
            <a:fillRect/>
          </a:stretch>
        </p:blipFill>
        <p:spPr>
          <a:xfrm>
            <a:off x="311700" y="2771425"/>
            <a:ext cx="3313800" cy="1521225"/>
          </a:xfrm>
          <a:prstGeom prst="rect">
            <a:avLst/>
          </a:prstGeom>
          <a:noFill/>
          <a:ln>
            <a:noFill/>
          </a:ln>
        </p:spPr>
      </p:pic>
      <p:pic>
        <p:nvPicPr>
          <p:cNvPr id="196" name="Google Shape;196;p28"/>
          <p:cNvPicPr preferRelativeResize="0"/>
          <p:nvPr/>
        </p:nvPicPr>
        <p:blipFill>
          <a:blip r:embed="rId6">
            <a:alphaModFix/>
          </a:blip>
          <a:stretch>
            <a:fillRect/>
          </a:stretch>
        </p:blipFill>
        <p:spPr>
          <a:xfrm>
            <a:off x="3866250" y="2747138"/>
            <a:ext cx="4811025" cy="1689450"/>
          </a:xfrm>
          <a:prstGeom prst="rect">
            <a:avLst/>
          </a:prstGeom>
          <a:noFill/>
          <a:ln>
            <a:noFill/>
          </a:ln>
        </p:spPr>
      </p:pic>
      <p:pic>
        <p:nvPicPr>
          <p:cNvPr id="197" name="Google Shape;197;p28"/>
          <p:cNvPicPr preferRelativeResize="0"/>
          <p:nvPr/>
        </p:nvPicPr>
        <p:blipFill>
          <a:blip r:embed="rId7">
            <a:alphaModFix/>
          </a:blip>
          <a:stretch>
            <a:fillRect/>
          </a:stretch>
        </p:blipFill>
        <p:spPr>
          <a:xfrm>
            <a:off x="311700" y="2410675"/>
            <a:ext cx="5105176" cy="20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Redireccionando</a:t>
            </a:r>
            <a:endParaRPr/>
          </a:p>
        </p:txBody>
      </p:sp>
      <p:sp>
        <p:nvSpPr>
          <p:cNvPr id="203" name="Google Shape;20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4" name="Google Shape;204;p29"/>
          <p:cNvSpPr txBox="1"/>
          <p:nvPr/>
        </p:nvSpPr>
        <p:spPr>
          <a:xfrm>
            <a:off x="432000" y="4123975"/>
            <a:ext cx="8400300" cy="44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600" u="sng">
                <a:solidFill>
                  <a:schemeClr val="hlink"/>
                </a:solidFill>
                <a:hlinkClick r:id="rId3"/>
              </a:rPr>
              <a:t>https://docs.djangoproject.com/en/3.2/topics/http/shortcuts/#redirect</a:t>
            </a:r>
            <a:endParaRPr sz="1900"/>
          </a:p>
        </p:txBody>
      </p:sp>
      <p:pic>
        <p:nvPicPr>
          <p:cNvPr id="205" name="Google Shape;205;p29"/>
          <p:cNvPicPr preferRelativeResize="0"/>
          <p:nvPr/>
        </p:nvPicPr>
        <p:blipFill>
          <a:blip r:embed="rId4">
            <a:alphaModFix/>
          </a:blip>
          <a:stretch>
            <a:fillRect/>
          </a:stretch>
        </p:blipFill>
        <p:spPr>
          <a:xfrm>
            <a:off x="311700" y="1152463"/>
            <a:ext cx="5290424" cy="220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Listando todos los objetos</a:t>
            </a:r>
            <a:endParaRPr/>
          </a:p>
        </p:txBody>
      </p:sp>
      <p:sp>
        <p:nvSpPr>
          <p:cNvPr id="211" name="Google Shape;21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30"/>
          <p:cNvPicPr preferRelativeResize="0"/>
          <p:nvPr/>
        </p:nvPicPr>
        <p:blipFill>
          <a:blip r:embed="rId3">
            <a:alphaModFix/>
          </a:blip>
          <a:stretch>
            <a:fillRect/>
          </a:stretch>
        </p:blipFill>
        <p:spPr>
          <a:xfrm>
            <a:off x="311700" y="1200150"/>
            <a:ext cx="5213601" cy="938450"/>
          </a:xfrm>
          <a:prstGeom prst="rect">
            <a:avLst/>
          </a:prstGeom>
          <a:noFill/>
          <a:ln>
            <a:noFill/>
          </a:ln>
        </p:spPr>
      </p:pic>
      <p:pic>
        <p:nvPicPr>
          <p:cNvPr id="213" name="Google Shape;213;p30"/>
          <p:cNvPicPr preferRelativeResize="0"/>
          <p:nvPr/>
        </p:nvPicPr>
        <p:blipFill>
          <a:blip r:embed="rId4">
            <a:alphaModFix/>
          </a:blip>
          <a:stretch>
            <a:fillRect/>
          </a:stretch>
        </p:blipFill>
        <p:spPr>
          <a:xfrm>
            <a:off x="311700" y="2190750"/>
            <a:ext cx="3830774" cy="1256325"/>
          </a:xfrm>
          <a:prstGeom prst="rect">
            <a:avLst/>
          </a:prstGeom>
          <a:noFill/>
          <a:ln>
            <a:noFill/>
          </a:ln>
        </p:spPr>
      </p:pic>
      <p:pic>
        <p:nvPicPr>
          <p:cNvPr id="214" name="Google Shape;214;p30"/>
          <p:cNvPicPr preferRelativeResize="0"/>
          <p:nvPr/>
        </p:nvPicPr>
        <p:blipFill>
          <a:blip r:embed="rId5">
            <a:alphaModFix/>
          </a:blip>
          <a:stretch>
            <a:fillRect/>
          </a:stretch>
        </p:blipFill>
        <p:spPr>
          <a:xfrm>
            <a:off x="266700" y="3683050"/>
            <a:ext cx="4799701" cy="211925"/>
          </a:xfrm>
          <a:prstGeom prst="rect">
            <a:avLst/>
          </a:prstGeom>
          <a:noFill/>
          <a:ln>
            <a:noFill/>
          </a:ln>
        </p:spPr>
      </p:pic>
      <p:pic>
        <p:nvPicPr>
          <p:cNvPr id="215" name="Google Shape;215;p30"/>
          <p:cNvPicPr preferRelativeResize="0"/>
          <p:nvPr/>
        </p:nvPicPr>
        <p:blipFill>
          <a:blip r:embed="rId6">
            <a:alphaModFix/>
          </a:blip>
          <a:stretch>
            <a:fillRect/>
          </a:stretch>
        </p:blipFill>
        <p:spPr>
          <a:xfrm>
            <a:off x="5608925" y="1833800"/>
            <a:ext cx="3223500" cy="273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Enlaces dinámicos de URL</a:t>
            </a:r>
            <a:endParaRPr/>
          </a:p>
        </p:txBody>
      </p:sp>
      <p:sp>
        <p:nvSpPr>
          <p:cNvPr id="221" name="Google Shape;22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Defina un método get_absolute_url () para decirle a Django cómo calcular la URL canónica de un objeto.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22" name="Google Shape;222;p31"/>
          <p:cNvSpPr txBox="1"/>
          <p:nvPr/>
        </p:nvSpPr>
        <p:spPr>
          <a:xfrm>
            <a:off x="194100" y="4123975"/>
            <a:ext cx="86382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https://docs.djangoproject.com/en/3.2/ref/models/instances/#django.db.models.Model.get_absolute_url</a:t>
            </a:r>
            <a:endParaRPr sz="1700"/>
          </a:p>
        </p:txBody>
      </p:sp>
      <p:pic>
        <p:nvPicPr>
          <p:cNvPr id="223" name="Google Shape;223;p31"/>
          <p:cNvPicPr preferRelativeResize="0"/>
          <p:nvPr/>
        </p:nvPicPr>
        <p:blipFill>
          <a:blip r:embed="rId4">
            <a:alphaModFix/>
          </a:blip>
          <a:stretch>
            <a:fillRect/>
          </a:stretch>
        </p:blipFill>
        <p:spPr>
          <a:xfrm>
            <a:off x="311700" y="1847850"/>
            <a:ext cx="3875775" cy="1268850"/>
          </a:xfrm>
          <a:prstGeom prst="rect">
            <a:avLst/>
          </a:prstGeom>
          <a:noFill/>
          <a:ln>
            <a:noFill/>
          </a:ln>
        </p:spPr>
      </p:pic>
      <p:pic>
        <p:nvPicPr>
          <p:cNvPr id="224" name="Google Shape;224;p31"/>
          <p:cNvPicPr preferRelativeResize="0"/>
          <p:nvPr/>
        </p:nvPicPr>
        <p:blipFill>
          <a:blip r:embed="rId5">
            <a:alphaModFix/>
          </a:blip>
          <a:stretch>
            <a:fillRect/>
          </a:stretch>
        </p:blipFill>
        <p:spPr>
          <a:xfrm>
            <a:off x="4676775" y="1850038"/>
            <a:ext cx="3199501" cy="202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Objetos Form “planos” en Django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Otra forma de form es el básico</a:t>
            </a:r>
            <a:endParaRPr/>
          </a:p>
          <a:p>
            <a:pPr indent="-317500" lvl="1" marL="914400" rtl="0" algn="l">
              <a:spcBef>
                <a:spcPts val="0"/>
              </a:spcBef>
              <a:spcAft>
                <a:spcPts val="0"/>
              </a:spcAft>
              <a:buSzPts val="1400"/>
              <a:buChar char="○"/>
            </a:pPr>
            <a:r>
              <a:rPr lang="es">
                <a:solidFill>
                  <a:srgbClr val="39C026"/>
                </a:solidFill>
              </a:rPr>
              <a:t>vim</a:t>
            </a:r>
            <a:r>
              <a:rPr lang="es"/>
              <a:t> </a:t>
            </a:r>
            <a:r>
              <a:rPr lang="es" u="sng"/>
              <a:t>personas/forms.py</a:t>
            </a:r>
            <a:r>
              <a:rPr lang="es"/>
              <a:t>  </a:t>
            </a:r>
            <a:endParaRPr/>
          </a:p>
          <a:p>
            <a:pPr indent="-317500" lvl="1" marL="914400" rtl="0" algn="l">
              <a:spcBef>
                <a:spcPts val="0"/>
              </a:spcBef>
              <a:spcAft>
                <a:spcPts val="0"/>
              </a:spcAft>
              <a:buSzPts val="1400"/>
              <a:buChar char="○"/>
            </a:pPr>
            <a:r>
              <a:rPr lang="es"/>
              <a:t>Observe que</a:t>
            </a:r>
            <a:endParaRPr/>
          </a:p>
          <a:p>
            <a:pPr indent="-317500" lvl="2" marL="1371600" rtl="0" algn="l">
              <a:spcBef>
                <a:spcPts val="0"/>
              </a:spcBef>
              <a:spcAft>
                <a:spcPts val="0"/>
              </a:spcAft>
              <a:buSzPts val="1400"/>
              <a:buChar char="■"/>
            </a:pPr>
            <a:r>
              <a:rPr lang="es"/>
              <a:t> ya no heredamos de </a:t>
            </a:r>
            <a:r>
              <a:rPr b="1" lang="es"/>
              <a:t>ModelForm</a:t>
            </a:r>
            <a:endParaRPr b="1"/>
          </a:p>
          <a:p>
            <a:pPr indent="-317500" lvl="2" marL="1371600" rtl="0" algn="l">
              <a:spcBef>
                <a:spcPts val="0"/>
              </a:spcBef>
              <a:spcAft>
                <a:spcPts val="0"/>
              </a:spcAft>
              <a:buSzPts val="1400"/>
              <a:buChar char="■"/>
            </a:pPr>
            <a:r>
              <a:rPr lang="es"/>
              <a:t>¿El formulario tiene los mismos campos y tipos que el modelo? </a:t>
            </a:r>
            <a:endParaRPr/>
          </a:p>
          <a:p>
            <a:pPr indent="-342900" lvl="0" marL="457200" rtl="0" algn="l">
              <a:spcBef>
                <a:spcPts val="0"/>
              </a:spcBef>
              <a:spcAft>
                <a:spcPts val="0"/>
              </a:spcAft>
              <a:buSzPts val="1800"/>
              <a:buChar char="●"/>
            </a:pPr>
            <a:r>
              <a:rPr lang="es"/>
              <a:t>Crearemos una nueva vista para este form y la registraremos </a:t>
            </a:r>
            <a:endParaRPr/>
          </a:p>
          <a:p>
            <a:pPr indent="-317500" lvl="1" marL="914400" rtl="0" algn="l">
              <a:spcBef>
                <a:spcPts val="0"/>
              </a:spcBef>
              <a:spcAft>
                <a:spcPts val="0"/>
              </a:spcAft>
              <a:buSzPts val="1400"/>
              <a:buChar char="○"/>
            </a:pPr>
            <a:r>
              <a:rPr lang="es">
                <a:solidFill>
                  <a:srgbClr val="39C026"/>
                </a:solidFill>
              </a:rPr>
              <a:t>vim</a:t>
            </a:r>
            <a:r>
              <a:rPr lang="es"/>
              <a:t> </a:t>
            </a:r>
            <a:r>
              <a:rPr lang="es" u="sng"/>
              <a:t>personas/views.py</a:t>
            </a:r>
            <a:endParaRPr u="sng"/>
          </a:p>
          <a:p>
            <a:pPr indent="-317500" lvl="1" marL="914400" rtl="0" algn="l">
              <a:spcBef>
                <a:spcPts val="0"/>
              </a:spcBef>
              <a:spcAft>
                <a:spcPts val="0"/>
              </a:spcAft>
              <a:buSzPts val="1400"/>
              <a:buChar char="○"/>
            </a:pPr>
            <a:r>
              <a:rPr lang="es">
                <a:solidFill>
                  <a:srgbClr val="39C026"/>
                </a:solidFill>
              </a:rPr>
              <a:t>vim </a:t>
            </a:r>
            <a:r>
              <a:rPr lang="es" u="sng"/>
              <a:t>listaContactos/urls.py</a:t>
            </a:r>
            <a:endParaRPr u="sng"/>
          </a:p>
          <a:p>
            <a:pPr indent="-317500" lvl="1" marL="914400" rtl="0" algn="l">
              <a:spcBef>
                <a:spcPts val="0"/>
              </a:spcBef>
              <a:spcAft>
                <a:spcPts val="0"/>
              </a:spcAft>
              <a:buSzPts val="1400"/>
              <a:buChar char="○"/>
            </a:pPr>
            <a:r>
              <a:rPr lang="es"/>
              <a:t>El template no se modifica</a:t>
            </a:r>
            <a:endParaRPr/>
          </a:p>
          <a:p>
            <a:pPr indent="0" lvl="0" marL="914400" rtl="0" algn="l">
              <a:spcBef>
                <a:spcPts val="1600"/>
              </a:spcBef>
              <a:spcAft>
                <a:spcPts val="1600"/>
              </a:spcAft>
              <a:buNone/>
            </a:pPr>
            <a:r>
              <a:t/>
            </a:r>
            <a:endParaRPr u="sng"/>
          </a:p>
        </p:txBody>
      </p:sp>
      <p:pic>
        <p:nvPicPr>
          <p:cNvPr id="62" name="Google Shape;62;p14"/>
          <p:cNvPicPr preferRelativeResize="0"/>
          <p:nvPr/>
        </p:nvPicPr>
        <p:blipFill>
          <a:blip r:embed="rId3">
            <a:alphaModFix/>
          </a:blip>
          <a:stretch>
            <a:fillRect/>
          </a:stretch>
        </p:blipFill>
        <p:spPr>
          <a:xfrm>
            <a:off x="5722927" y="1295400"/>
            <a:ext cx="2572450" cy="712225"/>
          </a:xfrm>
          <a:prstGeom prst="rect">
            <a:avLst/>
          </a:prstGeom>
          <a:noFill/>
          <a:ln>
            <a:noFill/>
          </a:ln>
        </p:spPr>
      </p:pic>
      <p:pic>
        <p:nvPicPr>
          <p:cNvPr id="63" name="Google Shape;63;p14"/>
          <p:cNvPicPr preferRelativeResize="0"/>
          <p:nvPr/>
        </p:nvPicPr>
        <p:blipFill>
          <a:blip r:embed="rId4">
            <a:alphaModFix/>
          </a:blip>
          <a:stretch>
            <a:fillRect/>
          </a:stretch>
        </p:blipFill>
        <p:spPr>
          <a:xfrm>
            <a:off x="54525" y="3656625"/>
            <a:ext cx="3971699" cy="1046998"/>
          </a:xfrm>
          <a:prstGeom prst="rect">
            <a:avLst/>
          </a:prstGeom>
          <a:noFill/>
          <a:ln>
            <a:noFill/>
          </a:ln>
        </p:spPr>
      </p:pic>
      <p:pic>
        <p:nvPicPr>
          <p:cNvPr id="64" name="Google Shape;64;p14"/>
          <p:cNvPicPr preferRelativeResize="0"/>
          <p:nvPr/>
        </p:nvPicPr>
        <p:blipFill>
          <a:blip r:embed="rId5">
            <a:alphaModFix/>
          </a:blip>
          <a:stretch>
            <a:fillRect/>
          </a:stretch>
        </p:blipFill>
        <p:spPr>
          <a:xfrm>
            <a:off x="4026226" y="2832125"/>
            <a:ext cx="5096948" cy="1047000"/>
          </a:xfrm>
          <a:prstGeom prst="rect">
            <a:avLst/>
          </a:prstGeom>
          <a:noFill/>
          <a:ln>
            <a:noFill/>
          </a:ln>
        </p:spPr>
      </p:pic>
      <p:sp>
        <p:nvSpPr>
          <p:cNvPr id="65" name="Google Shape;65;p14"/>
          <p:cNvSpPr txBox="1"/>
          <p:nvPr/>
        </p:nvSpPr>
        <p:spPr>
          <a:xfrm>
            <a:off x="2699100" y="160700"/>
            <a:ext cx="61332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6"/>
              </a:rPr>
              <a:t>https://docs.djangoproject.com/en/3.2/ref/forms/fields/#built-in-field-classes</a:t>
            </a:r>
            <a:endParaRPr sz="1700"/>
          </a:p>
        </p:txBody>
      </p:sp>
      <p:sp>
        <p:nvSpPr>
          <p:cNvPr id="66" name="Google Shape;66;p14"/>
          <p:cNvSpPr txBox="1"/>
          <p:nvPr/>
        </p:nvSpPr>
        <p:spPr>
          <a:xfrm>
            <a:off x="4475850" y="4005500"/>
            <a:ext cx="3971700" cy="46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highlight>
                  <a:srgbClr val="FFFF00"/>
                </a:highlight>
              </a:rPr>
              <a:t>Revise si algún tipo de dato permitido en el modelo no existe en los tipos de datos de forms</a:t>
            </a:r>
            <a:endParaRPr>
              <a:highlight>
                <a:srgbClr val="FFFF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Invirtiendo los URLs: absolute_url</a:t>
            </a:r>
            <a:endParaRPr/>
          </a:p>
        </p:txBody>
      </p:sp>
      <p:sp>
        <p:nvSpPr>
          <p:cNvPr id="230" name="Google Shape;23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Una necesidad común cuando se trabaja en un proyecto de Django es la posibilidad de obtener URL en sus formas finales, ya sea para incrustar en el contenido generado (URL de vistas y activos, URL mostradas al usuario, etc.) o para manejar el flujo de navegación en el lado del servidor (redirecciones, etc.)</a:t>
            </a:r>
            <a:endParaRPr/>
          </a:p>
        </p:txBody>
      </p:sp>
      <p:sp>
        <p:nvSpPr>
          <p:cNvPr id="231" name="Google Shape;231;p32"/>
          <p:cNvSpPr txBox="1"/>
          <p:nvPr/>
        </p:nvSpPr>
        <p:spPr>
          <a:xfrm>
            <a:off x="311700" y="4568875"/>
            <a:ext cx="8520600" cy="44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500" u="sng">
                <a:solidFill>
                  <a:schemeClr val="hlink"/>
                </a:solidFill>
                <a:hlinkClick r:id="rId3"/>
              </a:rPr>
              <a:t>https://docs.djangoproject.com/en/3.2/ref/urlresolvers/#django.urls.reverse</a:t>
            </a:r>
            <a:endParaRPr sz="1800"/>
          </a:p>
        </p:txBody>
      </p:sp>
      <p:pic>
        <p:nvPicPr>
          <p:cNvPr id="232" name="Google Shape;232;p32"/>
          <p:cNvPicPr preferRelativeResize="0"/>
          <p:nvPr/>
        </p:nvPicPr>
        <p:blipFill>
          <a:blip r:embed="rId4">
            <a:alphaModFix/>
          </a:blip>
          <a:stretch>
            <a:fillRect/>
          </a:stretch>
        </p:blipFill>
        <p:spPr>
          <a:xfrm>
            <a:off x="1990725" y="2571750"/>
            <a:ext cx="4504425" cy="185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Espacio de nombres</a:t>
            </a:r>
            <a:endParaRPr/>
          </a:p>
        </p:txBody>
      </p:sp>
      <p:sp>
        <p:nvSpPr>
          <p:cNvPr id="238" name="Google Shape;23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Se creará un archivo para que la misma app maneje sus URLs</a:t>
            </a:r>
            <a:endParaRPr/>
          </a:p>
        </p:txBody>
      </p:sp>
      <p:pic>
        <p:nvPicPr>
          <p:cNvPr id="239" name="Google Shape;239;p33"/>
          <p:cNvPicPr preferRelativeResize="0"/>
          <p:nvPr/>
        </p:nvPicPr>
        <p:blipFill>
          <a:blip r:embed="rId3">
            <a:alphaModFix/>
          </a:blip>
          <a:stretch>
            <a:fillRect/>
          </a:stretch>
        </p:blipFill>
        <p:spPr>
          <a:xfrm>
            <a:off x="311700" y="1551441"/>
            <a:ext cx="4418701" cy="1850125"/>
          </a:xfrm>
          <a:prstGeom prst="rect">
            <a:avLst/>
          </a:prstGeom>
          <a:noFill/>
          <a:ln>
            <a:noFill/>
          </a:ln>
        </p:spPr>
      </p:pic>
      <p:pic>
        <p:nvPicPr>
          <p:cNvPr id="240" name="Google Shape;240;p33"/>
          <p:cNvPicPr preferRelativeResize="0"/>
          <p:nvPr/>
        </p:nvPicPr>
        <p:blipFill>
          <a:blip r:embed="rId4">
            <a:alphaModFix/>
          </a:blip>
          <a:stretch>
            <a:fillRect/>
          </a:stretch>
        </p:blipFill>
        <p:spPr>
          <a:xfrm>
            <a:off x="311700" y="3458725"/>
            <a:ext cx="3345000" cy="1298650"/>
          </a:xfrm>
          <a:prstGeom prst="rect">
            <a:avLst/>
          </a:prstGeom>
          <a:noFill/>
          <a:ln>
            <a:noFill/>
          </a:ln>
        </p:spPr>
      </p:pic>
      <p:pic>
        <p:nvPicPr>
          <p:cNvPr id="241" name="Google Shape;241;p33"/>
          <p:cNvPicPr preferRelativeResize="0"/>
          <p:nvPr/>
        </p:nvPicPr>
        <p:blipFill>
          <a:blip r:embed="rId5">
            <a:alphaModFix/>
          </a:blip>
          <a:stretch>
            <a:fillRect/>
          </a:stretch>
        </p:blipFill>
        <p:spPr>
          <a:xfrm>
            <a:off x="3973650" y="3458725"/>
            <a:ext cx="4858650" cy="1693650"/>
          </a:xfrm>
          <a:prstGeom prst="rect">
            <a:avLst/>
          </a:prstGeom>
          <a:noFill/>
          <a:ln>
            <a:noFill/>
          </a:ln>
        </p:spPr>
      </p:pic>
      <p:pic>
        <p:nvPicPr>
          <p:cNvPr id="242" name="Google Shape;242;p33"/>
          <p:cNvPicPr preferRelativeResize="0"/>
          <p:nvPr/>
        </p:nvPicPr>
        <p:blipFill>
          <a:blip r:embed="rId6">
            <a:alphaModFix/>
          </a:blip>
          <a:stretch>
            <a:fillRect/>
          </a:stretch>
        </p:blipFill>
        <p:spPr>
          <a:xfrm>
            <a:off x="6143625" y="1551450"/>
            <a:ext cx="1866000" cy="1235600"/>
          </a:xfrm>
          <a:prstGeom prst="rect">
            <a:avLst/>
          </a:prstGeom>
          <a:noFill/>
          <a:ln>
            <a:noFill/>
          </a:ln>
        </p:spPr>
      </p:pic>
      <p:pic>
        <p:nvPicPr>
          <p:cNvPr id="243" name="Google Shape;243;p33"/>
          <p:cNvPicPr preferRelativeResize="0"/>
          <p:nvPr/>
        </p:nvPicPr>
        <p:blipFill>
          <a:blip r:embed="rId7">
            <a:alphaModFix/>
          </a:blip>
          <a:stretch>
            <a:fillRect/>
          </a:stretch>
        </p:blipFill>
        <p:spPr>
          <a:xfrm>
            <a:off x="6143625" y="2787050"/>
            <a:ext cx="1866001" cy="4251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Parece que el formulario funciona, pero NO</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base de datos ¡no se modificó!</a:t>
            </a:r>
            <a:endParaRPr/>
          </a:p>
        </p:txBody>
      </p:sp>
      <p:pic>
        <p:nvPicPr>
          <p:cNvPr id="73" name="Google Shape;73;p15"/>
          <p:cNvPicPr preferRelativeResize="0"/>
          <p:nvPr/>
        </p:nvPicPr>
        <p:blipFill>
          <a:blip r:embed="rId3">
            <a:alphaModFix/>
          </a:blip>
          <a:stretch>
            <a:fillRect/>
          </a:stretch>
        </p:blipFill>
        <p:spPr>
          <a:xfrm>
            <a:off x="311703" y="1701700"/>
            <a:ext cx="2838800" cy="2946499"/>
          </a:xfrm>
          <a:prstGeom prst="rect">
            <a:avLst/>
          </a:prstGeom>
          <a:noFill/>
          <a:ln>
            <a:noFill/>
          </a:ln>
        </p:spPr>
      </p:pic>
      <p:pic>
        <p:nvPicPr>
          <p:cNvPr id="74" name="Google Shape;74;p15"/>
          <p:cNvPicPr preferRelativeResize="0"/>
          <p:nvPr/>
        </p:nvPicPr>
        <p:blipFill>
          <a:blip r:embed="rId4">
            <a:alphaModFix/>
          </a:blip>
          <a:stretch>
            <a:fillRect/>
          </a:stretch>
        </p:blipFill>
        <p:spPr>
          <a:xfrm>
            <a:off x="3411676" y="1701699"/>
            <a:ext cx="5420626" cy="843975"/>
          </a:xfrm>
          <a:prstGeom prst="rect">
            <a:avLst/>
          </a:prstGeom>
          <a:noFill/>
          <a:ln>
            <a:noFill/>
          </a:ln>
        </p:spPr>
      </p:pic>
      <p:sp>
        <p:nvSpPr>
          <p:cNvPr id="75" name="Google Shape;75;p15"/>
          <p:cNvSpPr txBox="1"/>
          <p:nvPr/>
        </p:nvSpPr>
        <p:spPr>
          <a:xfrm>
            <a:off x="3247125" y="3729275"/>
            <a:ext cx="5585100" cy="91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highlight>
                  <a:srgbClr val="FFFF00"/>
                </a:highlight>
              </a:rPr>
              <a:t>Modifique el template y </a:t>
            </a:r>
            <a:endParaRPr>
              <a:highlight>
                <a:srgbClr val="FFFF00"/>
              </a:highlight>
            </a:endParaRPr>
          </a:p>
          <a:p>
            <a:pPr indent="0" lvl="0" marL="0" rtl="0" algn="r">
              <a:spcBef>
                <a:spcPts val="0"/>
              </a:spcBef>
              <a:spcAft>
                <a:spcPts val="0"/>
              </a:spcAft>
              <a:buNone/>
            </a:pPr>
            <a:r>
              <a:rPr lang="es">
                <a:highlight>
                  <a:srgbClr val="FFFF00"/>
                </a:highlight>
              </a:rPr>
              <a:t>Explore otras opciones distintas a form.as_p</a:t>
            </a:r>
            <a:endParaRPr>
              <a:highlight>
                <a:srgbClr val="FFFF00"/>
              </a:highlight>
            </a:endParaRPr>
          </a:p>
        </p:txBody>
      </p:sp>
      <p:sp>
        <p:nvSpPr>
          <p:cNvPr id="76" name="Google Shape;76;p15"/>
          <p:cNvSpPr txBox="1"/>
          <p:nvPr/>
        </p:nvSpPr>
        <p:spPr>
          <a:xfrm>
            <a:off x="3202175" y="4226575"/>
            <a:ext cx="5630100" cy="42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600" u="sng">
                <a:solidFill>
                  <a:schemeClr val="hlink"/>
                </a:solidFill>
                <a:hlinkClick r:id="rId5"/>
              </a:rPr>
              <a:t>https://docs.djangoproject.com/en/3.2/ref/forms/api/#as-p</a:t>
            </a:r>
            <a:endParaRPr sz="1900"/>
          </a:p>
        </p:txBody>
      </p:sp>
      <p:pic>
        <p:nvPicPr>
          <p:cNvPr id="77" name="Google Shape;77;p15"/>
          <p:cNvPicPr preferRelativeResize="0"/>
          <p:nvPr/>
        </p:nvPicPr>
        <p:blipFill>
          <a:blip r:embed="rId6">
            <a:alphaModFix/>
          </a:blip>
          <a:stretch>
            <a:fillRect/>
          </a:stretch>
        </p:blipFill>
        <p:spPr>
          <a:xfrm>
            <a:off x="3411675" y="2774275"/>
            <a:ext cx="3416667" cy="1223700"/>
          </a:xfrm>
          <a:prstGeom prst="rect">
            <a:avLst/>
          </a:prstGeom>
          <a:noFill/>
          <a:ln>
            <a:noFill/>
          </a:ln>
        </p:spPr>
      </p:pic>
      <p:sp>
        <p:nvSpPr>
          <p:cNvPr id="78" name="Google Shape;78;p15"/>
          <p:cNvSpPr txBox="1"/>
          <p:nvPr/>
        </p:nvSpPr>
        <p:spPr>
          <a:xfrm>
            <a:off x="846825" y="4076675"/>
            <a:ext cx="2400300" cy="57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highlight>
                  <a:srgbClr val="00FF00"/>
                </a:highlight>
              </a:rPr>
              <a:t>Inspeccione el código HTML generado, observe los tags generados</a:t>
            </a:r>
            <a:endParaRPr>
              <a:highlight>
                <a:srgbClr val="00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Enviando los datos al formulario</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El primer paso para poder grabar los datos en la base de datos es enviar los datos al objeto formulario, esto sólo se </a:t>
            </a:r>
            <a:r>
              <a:rPr b="1" lang="es"/>
              <a:t>debe</a:t>
            </a:r>
            <a:r>
              <a:rPr lang="es"/>
              <a:t> hacer para una llamada POST y no para GET</a:t>
            </a:r>
            <a:endParaRPr/>
          </a:p>
        </p:txBody>
      </p:sp>
      <p:pic>
        <p:nvPicPr>
          <p:cNvPr id="85" name="Google Shape;85;p16"/>
          <p:cNvPicPr preferRelativeResize="0"/>
          <p:nvPr/>
        </p:nvPicPr>
        <p:blipFill>
          <a:blip r:embed="rId3">
            <a:alphaModFix/>
          </a:blip>
          <a:stretch>
            <a:fillRect/>
          </a:stretch>
        </p:blipFill>
        <p:spPr>
          <a:xfrm>
            <a:off x="6094275" y="1915475"/>
            <a:ext cx="2190925" cy="3113725"/>
          </a:xfrm>
          <a:prstGeom prst="rect">
            <a:avLst/>
          </a:prstGeom>
          <a:noFill/>
          <a:ln>
            <a:noFill/>
          </a:ln>
        </p:spPr>
      </p:pic>
      <p:pic>
        <p:nvPicPr>
          <p:cNvPr id="86" name="Google Shape;86;p16"/>
          <p:cNvPicPr preferRelativeResize="0"/>
          <p:nvPr/>
        </p:nvPicPr>
        <p:blipFill>
          <a:blip r:embed="rId4">
            <a:alphaModFix/>
          </a:blip>
          <a:stretch>
            <a:fillRect/>
          </a:stretch>
        </p:blipFill>
        <p:spPr>
          <a:xfrm>
            <a:off x="311700" y="2724150"/>
            <a:ext cx="4602875" cy="8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Diferenciando llamada POST y GET: Seguridad</a:t>
            </a:r>
            <a:endParaRPr/>
          </a:p>
        </p:txBody>
      </p:sp>
      <p:sp>
        <p:nvSpPr>
          <p:cNvPr id="92" name="Google Shape;92;p17"/>
          <p:cNvSpPr txBox="1"/>
          <p:nvPr>
            <p:ph idx="1" type="body"/>
          </p:nvPr>
        </p:nvSpPr>
        <p:spPr>
          <a:xfrm>
            <a:off x="3584950" y="3152825"/>
            <a:ext cx="5247300" cy="141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highlight>
                  <a:srgbClr val="00FF00"/>
                </a:highlight>
              </a:rPr>
              <a:t>Ponga a prueba la seguridad de Django haciendo algo de hacking sobre el código HTML: haga que los campos no sean “requeridos”</a:t>
            </a:r>
            <a:endParaRPr>
              <a:highlight>
                <a:srgbClr val="00FF00"/>
              </a:highlight>
            </a:endParaRPr>
          </a:p>
        </p:txBody>
      </p:sp>
      <p:pic>
        <p:nvPicPr>
          <p:cNvPr id="93" name="Google Shape;93;p17"/>
          <p:cNvPicPr preferRelativeResize="0"/>
          <p:nvPr/>
        </p:nvPicPr>
        <p:blipFill>
          <a:blip r:embed="rId3">
            <a:alphaModFix/>
          </a:blip>
          <a:stretch>
            <a:fillRect/>
          </a:stretch>
        </p:blipFill>
        <p:spPr>
          <a:xfrm>
            <a:off x="397200" y="1152475"/>
            <a:ext cx="3187749" cy="3371425"/>
          </a:xfrm>
          <a:prstGeom prst="rect">
            <a:avLst/>
          </a:prstGeom>
          <a:noFill/>
          <a:ln>
            <a:noFill/>
          </a:ln>
        </p:spPr>
      </p:pic>
      <p:pic>
        <p:nvPicPr>
          <p:cNvPr id="94" name="Google Shape;94;p17"/>
          <p:cNvPicPr preferRelativeResize="0"/>
          <p:nvPr/>
        </p:nvPicPr>
        <p:blipFill>
          <a:blip r:embed="rId4">
            <a:alphaModFix/>
          </a:blip>
          <a:stretch>
            <a:fillRect/>
          </a:stretch>
        </p:blipFill>
        <p:spPr>
          <a:xfrm>
            <a:off x="3584950" y="1152475"/>
            <a:ext cx="5315250" cy="130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Recibiendo data limpia en una vista</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El objeto form, cuenta con elementos que permitirán evaluar si los datos son válidos, estos chequeos se realizan a nivel del formulario y del servidor</a:t>
            </a:r>
            <a:endParaRPr/>
          </a:p>
        </p:txBody>
      </p:sp>
      <p:pic>
        <p:nvPicPr>
          <p:cNvPr id="101" name="Google Shape;101;p18"/>
          <p:cNvPicPr preferRelativeResize="0"/>
          <p:nvPr/>
        </p:nvPicPr>
        <p:blipFill>
          <a:blip r:embed="rId3">
            <a:alphaModFix/>
          </a:blip>
          <a:stretch>
            <a:fillRect/>
          </a:stretch>
        </p:blipFill>
        <p:spPr>
          <a:xfrm>
            <a:off x="311700" y="1914063"/>
            <a:ext cx="5364124" cy="1893225"/>
          </a:xfrm>
          <a:prstGeom prst="rect">
            <a:avLst/>
          </a:prstGeom>
          <a:noFill/>
          <a:ln>
            <a:noFill/>
          </a:ln>
        </p:spPr>
      </p:pic>
      <p:sp>
        <p:nvSpPr>
          <p:cNvPr id="102" name="Google Shape;102;p18"/>
          <p:cNvSpPr txBox="1"/>
          <p:nvPr/>
        </p:nvSpPr>
        <p:spPr>
          <a:xfrm>
            <a:off x="311700" y="4109075"/>
            <a:ext cx="85206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00FF00"/>
                </a:highlight>
              </a:rPr>
              <a:t>Haga un poco</a:t>
            </a:r>
            <a:r>
              <a:rPr lang="es">
                <a:highlight>
                  <a:srgbClr val="00FF00"/>
                </a:highlight>
              </a:rPr>
              <a:t> de hacking sobre el código HTML, cambie el tipo de dato de los campos en el formulario</a:t>
            </a:r>
            <a:endParaRPr>
              <a:highlight>
                <a:srgbClr val="00FF00"/>
              </a:highlight>
            </a:endParaRPr>
          </a:p>
        </p:txBody>
      </p:sp>
      <p:pic>
        <p:nvPicPr>
          <p:cNvPr id="103" name="Google Shape;103;p18"/>
          <p:cNvPicPr preferRelativeResize="0"/>
          <p:nvPr/>
        </p:nvPicPr>
        <p:blipFill>
          <a:blip r:embed="rId4">
            <a:alphaModFix/>
          </a:blip>
          <a:stretch>
            <a:fillRect/>
          </a:stretch>
        </p:blipFill>
        <p:spPr>
          <a:xfrm>
            <a:off x="3901200" y="3823325"/>
            <a:ext cx="4693214" cy="26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grabamos los datos</a:t>
            </a:r>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Los dos ** delante de un diccionario significan: "tratar los pares clave-valor en el diccionario como argumentos nombrados adicionales para esta llamada de función".</a:t>
            </a:r>
            <a:endParaRPr/>
          </a:p>
        </p:txBody>
      </p:sp>
      <p:sp>
        <p:nvSpPr>
          <p:cNvPr id="110" name="Google Shape;110;p19"/>
          <p:cNvSpPr txBox="1"/>
          <p:nvPr/>
        </p:nvSpPr>
        <p:spPr>
          <a:xfrm>
            <a:off x="167400" y="4198700"/>
            <a:ext cx="8664900" cy="38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500" u="sng">
                <a:solidFill>
                  <a:schemeClr val="hlink"/>
                </a:solidFill>
                <a:hlinkClick r:id="rId3"/>
              </a:rPr>
              <a:t>https://stackoverflow.com/questions/21809112/what-does-tuple-and-dict-means-in-python</a:t>
            </a:r>
            <a:endParaRPr sz="1800"/>
          </a:p>
        </p:txBody>
      </p:sp>
      <p:pic>
        <p:nvPicPr>
          <p:cNvPr id="111" name="Google Shape;111;p19"/>
          <p:cNvPicPr preferRelativeResize="0"/>
          <p:nvPr/>
        </p:nvPicPr>
        <p:blipFill>
          <a:blip r:embed="rId4">
            <a:alphaModFix/>
          </a:blip>
          <a:stretch>
            <a:fillRect/>
          </a:stretch>
        </p:blipFill>
        <p:spPr>
          <a:xfrm>
            <a:off x="2003150" y="2191350"/>
            <a:ext cx="5137700" cy="193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3521325" y="2729900"/>
            <a:ext cx="5414750" cy="1611425"/>
          </a:xfrm>
          <a:prstGeom prst="rect">
            <a:avLst/>
          </a:prstGeom>
          <a:noFill/>
          <a:ln>
            <a:noFill/>
          </a:ln>
        </p:spPr>
      </p:pic>
      <p:pic>
        <p:nvPicPr>
          <p:cNvPr id="117" name="Google Shape;117;p20"/>
          <p:cNvPicPr preferRelativeResize="0"/>
          <p:nvPr/>
        </p:nvPicPr>
        <p:blipFill>
          <a:blip r:embed="rId4">
            <a:alphaModFix/>
          </a:blip>
          <a:stretch>
            <a:fillRect/>
          </a:stretch>
        </p:blipFill>
        <p:spPr>
          <a:xfrm>
            <a:off x="284875" y="1058825"/>
            <a:ext cx="3284075" cy="3363743"/>
          </a:xfrm>
          <a:prstGeom prst="rect">
            <a:avLst/>
          </a:prstGeom>
          <a:noFill/>
          <a:ln>
            <a:noFill/>
          </a:ln>
        </p:spPr>
      </p:pic>
      <p:sp>
        <p:nvSpPr>
          <p:cNvPr id="118" name="Google Shape;118;p20"/>
          <p:cNvSpPr txBox="1"/>
          <p:nvPr/>
        </p:nvSpPr>
        <p:spPr>
          <a:xfrm>
            <a:off x="3609075" y="909875"/>
            <a:ext cx="5105400" cy="17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00FF00"/>
                </a:highlight>
              </a:rPr>
              <a:t>Tanto Form como RawForm hacen un trabajo equivalente, serían casi intercambiables, la principal diferencia está cómo se usan en VIEW</a:t>
            </a:r>
            <a:endParaRPr>
              <a:highlight>
                <a:srgbClr val="00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Campos en el formulario</a:t>
            </a:r>
            <a:endParaRPr/>
          </a:p>
        </p:txBody>
      </p:sp>
      <p:sp>
        <p:nvSpPr>
          <p:cNvPr id="124" name="Google Shape;124;p21"/>
          <p:cNvSpPr txBox="1"/>
          <p:nvPr>
            <p:ph idx="1" type="body"/>
          </p:nvPr>
        </p:nvSpPr>
        <p:spPr>
          <a:xfrm>
            <a:off x="311700" y="1152475"/>
            <a:ext cx="509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un formulario, c</a:t>
            </a:r>
            <a:r>
              <a:rPr lang="es"/>
              <a:t>ada campo tiene una lógica de validación personalizada, junto con algunos otros hooks.</a:t>
            </a:r>
            <a:endParaRPr/>
          </a:p>
          <a:p>
            <a:pPr indent="0" lvl="0" marL="0" rtl="0" algn="l">
              <a:spcBef>
                <a:spcPts val="1600"/>
              </a:spcBef>
              <a:spcAft>
                <a:spcPts val="1600"/>
              </a:spcAft>
              <a:buNone/>
            </a:pPr>
            <a:r>
              <a:rPr lang="es"/>
              <a:t>Las opciones llamadas “core” están presentes en todos los tipos de campos.</a:t>
            </a:r>
            <a:endParaRPr/>
          </a:p>
        </p:txBody>
      </p:sp>
      <p:sp>
        <p:nvSpPr>
          <p:cNvPr id="125" name="Google Shape;125;p21"/>
          <p:cNvSpPr txBox="1"/>
          <p:nvPr/>
        </p:nvSpPr>
        <p:spPr>
          <a:xfrm>
            <a:off x="1956000" y="4568875"/>
            <a:ext cx="6876300" cy="49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700" u="sng">
                <a:solidFill>
                  <a:schemeClr val="hlink"/>
                </a:solidFill>
                <a:hlinkClick r:id="rId3"/>
              </a:rPr>
              <a:t>https://docs.djangoproject.com/en/3.2/ref/forms/fields/</a:t>
            </a:r>
            <a:endParaRPr sz="2000"/>
          </a:p>
        </p:txBody>
      </p:sp>
      <p:pic>
        <p:nvPicPr>
          <p:cNvPr id="126" name="Google Shape;126;p21"/>
          <p:cNvPicPr preferRelativeResize="0"/>
          <p:nvPr/>
        </p:nvPicPr>
        <p:blipFill>
          <a:blip r:embed="rId4">
            <a:alphaModFix/>
          </a:blip>
          <a:stretch>
            <a:fillRect/>
          </a:stretch>
        </p:blipFill>
        <p:spPr>
          <a:xfrm>
            <a:off x="703525" y="3048000"/>
            <a:ext cx="4313925" cy="823450"/>
          </a:xfrm>
          <a:prstGeom prst="rect">
            <a:avLst/>
          </a:prstGeom>
          <a:noFill/>
          <a:ln>
            <a:noFill/>
          </a:ln>
        </p:spPr>
      </p:pic>
      <p:pic>
        <p:nvPicPr>
          <p:cNvPr id="127" name="Google Shape;127;p21"/>
          <p:cNvPicPr preferRelativeResize="0"/>
          <p:nvPr/>
        </p:nvPicPr>
        <p:blipFill>
          <a:blip r:embed="rId5">
            <a:alphaModFix/>
          </a:blip>
          <a:stretch>
            <a:fillRect/>
          </a:stretch>
        </p:blipFill>
        <p:spPr>
          <a:xfrm>
            <a:off x="5542500" y="1190163"/>
            <a:ext cx="3035017" cy="3212537"/>
          </a:xfrm>
          <a:prstGeom prst="rect">
            <a:avLst/>
          </a:prstGeom>
          <a:noFill/>
          <a:ln>
            <a:noFill/>
          </a:ln>
        </p:spPr>
      </p:pic>
      <p:sp>
        <p:nvSpPr>
          <p:cNvPr id="128" name="Google Shape;128;p21"/>
          <p:cNvSpPr txBox="1"/>
          <p:nvPr/>
        </p:nvSpPr>
        <p:spPr>
          <a:xfrm>
            <a:off x="418200" y="4091225"/>
            <a:ext cx="49911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FFFF00"/>
                </a:highlight>
              </a:rPr>
              <a:t>¿Cuál es el valor para las opciones core </a:t>
            </a:r>
            <a:r>
              <a:rPr b="1" lang="es">
                <a:highlight>
                  <a:srgbClr val="FFFF00"/>
                </a:highlight>
              </a:rPr>
              <a:t>by default</a:t>
            </a:r>
            <a:r>
              <a:rPr lang="es">
                <a:highlight>
                  <a:srgbClr val="FFFF00"/>
                </a:highlight>
              </a:rPr>
              <a:t>?</a:t>
            </a:r>
            <a:endParaRPr>
              <a:highlight>
                <a:srgbClr val="FFFF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