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2FA575-4E38-4BDE-A476-F2F1002EA868}">
  <a:tblStyle styleId="{552FA575-4E38-4BDE-A476-F2F1002EA8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4f2f29d6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4f2f29d6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conectar dos computadoras en una Red se requiere un esquema o un modo de conexión a esto se le conoce como topología. Una topología entonces, es un mapa físico o lógico de una Red los más comunes son los que podemos ver en la figura: como bus estrella etc. algunos de ellos son puramente teóricos. Pero que se transmite en esta Red bajo esta topología, Obviamente datos pero estos datos se transmiten como impulsos eléctricos a estos datos, impulsos eléctricos nos vamos a llamar paquetes de Red. Es importante notar que los datos o los impulsos eléctricos llegan a todas las máquinas, por ejemplo supongamos que este nodo en la topología bus quiere comunicarse con este otro nodo, el origen enviará al destino un paquete de red usando usando el bus, sin embargo, el mensaje llegará a todas las computadoras, ya que todas ellas sentirán la señal eléctrica, pero sólo la computadora que yo he marcado como destino reaccionar ante lo mismo ocurre con las demás topologías, el mensajes realmente llegan a todas las computadoras pero solo una de ellas debería sentirse aludida.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4f2f29d6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4f2f29d6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Continuando con los dispositivos que se usa una Red recordemos al Bridge o puente este dispositivo un segmento de Red formando una sola Red por ejemplo el segmento uno en la figura podría ser como el laboratorio en esta escuela y el segmento dos podría ser en laboratorio para que las máquinas de estos laboratorios puedan comunicarse, se requiere de un bridge. Bridge es un dispositivo que se conoce como tonto porque no realiza ninguna decisión su única funcionalidad es recibir y retransmitir nada más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4f2f29d6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4f2f29d6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Recordemos también a un router o en caminador router a diferencia de un bridge si toma decisiones e intenta llevar el paquete de Red por la ruta más corta. Como se puede apreciar en la figura, El problema de encontrar la ruta más corta en una Red se puede reducir al problema encontrar la ruta más corta y un grafo. Por lo que conocemos del curso de matemática discreta el problema es la ruta más corta se resuelve con el algoritmo de Dijkstra.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4f2f29d6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4f2f29d6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terminar veremos aún mode obviamente este módem de la figura no se parece a los que tenemos hoy en casa sin embargo su funcionalidad es muy similar un mode convierte señales analógicas y digitales y viceversa. En el pasado los mode comercial datos en señales audibles y se transmitía efectivamente por el teléfono. Si ustedes ven alguna película antigua de hackers o personas trabajando con tecnología en los años 80 donde se requiere una conexión a internet seguramente escucharán este sonido. Éste es el sonido de conexión de una computadora a la Red. Actualmente la tecnología ha cambiado y ya no se transmiten sonidos sino señales eléctricas sin embargo los principios siguen siendo los mismos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4f2f29d6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4f2f29d6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Recordemos que un protocolo es un conjunto de reglas que permiten que dos o más entidades o elementos en un sistema de comunicación puedan empezar un diálogo como ejemplo tenemos al protocolo que usamos para saludar a un amigo este protocolo como muestran las imágenes puede ser muy diverso el problema ocurre cuando el protocolo no es entendido por ambas partes, Entonces la comunicación podría no darse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4f2f29d6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4f2f29d6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el caso de las computadoras la comunicación es entre programas y para que esta comunicación entre programas que hablan y lenguaje binario se ejecute con éxito, Se han creado distintas capas de abstracción cada una de ellas cuenta con protocolos que se encargan de los problemas que la capa promete solucionar. En la figura vemos las cuatro capas típicas de las redes asociadas a internet la capa de enlace a un nivel más bajo la capa de internet transporte y la cima de todo la capa de aplicación. Cuándo un host o una aplicación quiere comunicarse con otra los paquetes de información van pasando por cada una de las capas descomponiéndose y luego volví no sé a componer en el otro extremo hasta llegar a la siguiente aplicación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4f2f29d6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4f2f29d6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Cómo ejemplos concretos de protocolos tenemos a los conocidos HTTP TCP IP u DP pero aquí en la figura podemos ubicarlos dentro de las capas antes mencionadas por ejemplo HTTP o pop tres que es un protocolo que se utiliza para correos están en la capa de aplicación de CP u DP estarían en la capa de transporte IP que se protocolo de internet estaría la capa de internet y ya en la parte física estaría el protocolo de ethernet. Recordemos la diferencia entre los protocolos TCP y u DP TCP garantiza que los paquetes lleguen al destino en caso que no lleguen los retransmite en cambio u DP no garantiza absolutamente nada sin embargo ahora ancho de banda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4f2f29d6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4f2f29d6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el protocolo base de internet se llama así protocolo IP y su versión 4 fue desarrollada por en el año 1983 cuando funcionaba el abuelito de Internet: Arpanet. El sucesor del protocolo IPv4 es el protocolo IPv6 desarrollado a finales de los años 90 y ratificado en el año 2017 la idea de el nuevo protocolo era permitir muchas más máquinas en la red mundial, de las que permitía el protocolo IPV4, e incluso permitir los chat con planetas cercanos. Sin embargo, el protocolo IPv4 sigue siendo el más usado en el mundo actual y se encarga básicamente de dos cosas el direccionamiento lógico y el enrutamiento, este último consiste en tratar de identificar la mejor ruta para llevar los paquetes a través de la Red este protocolo IP no garantiza nada sobre la integridad de los datos. Para los que tenga mayor curiosidad en el enlace podrán encontrar el código fuente de la implementación del protocolo TCP IP versión cuatro en lenguaje C</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4f2f29d6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4f2f29d6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cuánto al direccionamiento en el protocolo IP versión cuatro las direcciones son de 32 Bits es decir 32 unos y ceros agrupados por conveniencia en cuatro grupos de ocho Bits de modo que las direcciones IP se pueden expresar de manera similar a un número telefónico con cuatro números decimales de 0 a 255. Alguien puede recordar la manera más rápida y cómoda de transformar un número binario a un número decimal recuerdan la tabla donde el primer casillero ir a 2 a las 02 a la 12 a las dos y así sucesivamente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4f2f29d60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4f2f29d60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Continuando con el direccionamiento el protocolo IP define también lo que se conoce como máscara de Red que permite separar el prefijo de Red del identificador de host. Recordemos que el prefijo de Red es como el nombre es como el apellido de la familia y el nombre de Josué identificador de House es como el nombre propio de la persona recordemos también que la máscara de Red se utiliza con una operación y lógica a nivel binario la recuerdan?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4f2f29d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4f2f29d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74f2f29d60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4f2f29d60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Uno de los motivos para el reemplazo del protocolo IP fue que en los años 80 e inicios de los 90 las direcciones IP se estaban agotando. Fue entonces que se empezó a pensar en un nuevo protocolo IP versión seis donde las direcciones tendría 64 y hasta 128 dígitos binarios. Mientras se definía este nuevo protocolo IP versión seis se tuvieron que hacer algunos ajustes para que las direcciones IP versión cuatro no se acabara estos ajustes fueron tan buenos que hasta el día de hoy podemos seguir usando y pide versión cuatro. Uno de los ajustes o convenciones más interesantes fue la definición de direcciones privadas es decir un conjunto de direcciones que solamente se pueden usar y reconocer dentro de una Red local mas no así en la internet con mayúscula o gran nube esto ocurre en nuestra casa si usamos un módem o un router ocurre también en los laboratorios.Cada máquina tenía un número que le identificaba de manera única que estaba dentro de los rangos que muestra la tabla estos rangos de números son números para usar dentro de un laboratorio en universidad y esos mismos números se podrían repetir dentro de la casa y no habría confusión porque son direcciones privadas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4f2f29d60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4f2f29d60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el sistema de dominio de nombres o DNS se encarga de traducir un URL osea un String con una dirección web, a direcciones IP qué es lo que se necesita para que un cliente encuentra un servidor. Si un browser quiere traducir una dirección como WWW Wikipedia.org primero preguntará a un servidor dns Si este servidor conoce la respuesta responderá con el número de P y si no la conoce Le indicará otro lugar (servidor) dónde puede seguir preguntando, de este modo se seguirá iterando hasta que se encuentre a alguien que sepa cómo traducir el URL o se defina que nadie conoce la traducción.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4f2f29d60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4f2f29d60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nombre de dominio es un String una cadena que identifica a un lugar web a un sitio web por ejemplo Unsa es un dominio que es a la vez sub dominio de PE, El dominio PE es administrado por la Red científica peruana en la página punto.pe Y es allí donde tendríamos que ir si deseáramos comprar un dominio que pertenezca a Perú. Mientras tanto Unsa puede tener sub dominios propios como dutic o aulavirtual. A su vez tu dutic podría tener sub dominios propios esto deja en evidencia la naturaleza jerárquica del sistema de dominio de nombres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4f2f29d60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4f2f29d60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son las siglas de hipertexto Transfer Protocol o protocolo de transferencia de hipertexto este es un protocolo que está en lo más alto de las capas descritas anteriormente en la capa de aplicación específicamente fue desarrollado y creado por Tim Berners-Lee en el año 1989. HTTP es un protocolo que no tiene estado cuando un cliente se conecta con el servidor el servidor lo atiende inmediatamente después se olvida que alguna vez mantuvo contacto con el cliente. A los clientes web se les suele conocer como agentes de usuario un ejemplo son los navegadores web pero también podrían haber otros como growlers navegadores de voz o dispositivos móviles.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74f2f29d60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4f2f29d60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encontrar cosas o recursos usando el protocolo HTTP es necesario un identificador a este se le conoce como URLs La figura muestra todos los detalles que puede tener un URL desde el esquema que sería el protocolo la información del usuario que es poco común de incluir@elhost destino: el puerto separado entre Slash la ruta o directorio Finalmente una consulta podría venir el nombre del archivo y también una consulta terminando con un ancla o también conocido como fragmento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4f2f29d60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4f2f29d60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un cliente quiere conectarse con un servidor puede utilizar varios métodos definidos en el protocolo HTTP dentro de ellos hay algunos que se consideran seguros porque no realizan modificaciones en el estado del programa servidor como por ejemplo Get HEAD, etc. Y existen otros métodos que podrían cambiar el estado del servidor Como post Put delete y Patch. Si bien el protocolo define estos métodos las implementaciones (codigo fuente que implementa el protocolo) no garantizan que estos el comportamiento de estos métodos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74f2f29d60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4f2f29d60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la figura se puede ver los distintos estados o momentos de una conexión entre un cliente HTTP y un servidor en este caso el cliente usando el programa del net intenta ingresar o pedir una página al servidor de Wikipedia en el puerto 80. Una vez hecha la traducción del URL por el TNS se procede a conectarse con el servidor el servidor envía un pequeño mensaje diciendo que se logró la conexión en rojo vemos la primera petición del cliente y en azul oscuro podemos ver el encabezado de la respuesta del servidor a continuación en verde el código HTML de la respuesta e inmediatamente el servidor cierra la conexión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4f2f29d60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4f2f29d60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servidor WEB es un programa de computadora aunque la mayoría de personas lo interpreta como un dispositivo físico una computadora pero en realidad es un programa este programa tiene por finalidad servir archivos y consultas a los clientes web. Los clientes web más conocidos actualmente son Chrome Firefox y otros más en tanto que los servidores mayormente dominados por apache son los que se muestran en la tabla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4f2f29d60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4f2f29d60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Una computadora puede tener varios servidores funcionando en ella como distinguir a un servidor de otro para esto el sistema operativo los distingue mediante un número al que se llama puerto. Algunos de estos puertos suelen asociarse a servidores conocidos como el puerto 20 22 25 80</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74f2f29d60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4f2f29d60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proveedor del servicio de internet es una entidad pública o privada que permite o que nos permite conectarnos con la nube con internet típicamente estos Proveedores del servicio de internet también ofrecen otros servicios como cable o telefonía como se puede observar en la figura.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74f2f29d6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4f2f29d6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74f2f29d60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4f2f29d60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Quizás este sea el esquema más interesante o importante que Qué aprendimos en el curso pasado este esquema nos muestra como una PC usando un navegador web y a través y conectada a la nube a través de un Gateway pide convertir el URL a un número IP usando Dennis un conjunto de vieneses y luego accede A la máquina asociada a ese número en la cual pueden haber varios servidores los cuales serán identificados por el puerto en el que escucha cada uno de estos servidores entenderá un protocolo distinto y el cliente solamente estará interesado en comunicarse con el servidor que entienda su protocolo. La máquina que aloja a estos servidores incluso podría alojar un servidor de base de datos también es posible otros esquemas en donde cada servidor está en máquinas distintas o incluso un servidor puede estar distribuido entre muchas máquinas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74f2f29d60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4f2f29d60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CGI Es un programa que se ejecuta en el lado del servidor invocado por el propio servidor web el resultado o producto de la ejecución de estos programas suele ser una página html esta suele haber sido generada producto de una consulta a una base de datos. Un cgi entonces combinado con por ejemplo un formulario y una base de datos podría resolver consultas específicas como por ejemplo cuáles son los países de América Latina con mejor sistema de salud. La idea de un programa cgi en el servidor es bastante buena sin embargo es poco escalable es decir es una idea que estuvo bien para los años 80 pero en estos tiempos ser quiere muestras tecnologías y alternativas como por ejemplo la que ofrece chava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74f2f29d60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4f2f29d60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Aquí podemos ver un ejemplo de código de un cgi hecho en PER notarán la línea que lo define como cgi el print content-type Y a continuación podrían venir varias impresiones de páginas html u otro tipo de contenido por ejemplo si trabajamos con Ajax sería mejor enviar un contenido Json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4f2f29d60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4f2f29d60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Aquí tenemos un cgi hecho en un lenguaje bastante moderno y usado Python noten que se parece mucho a lo que se hizo con PER y también tiene cosas que nos recuerdan a chava como el bloque try. Pese a nunca haber visto el lenguaje Python antes podría reconocer que hace cada una de las líneas que línea les causa más confusión?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4f2f29d60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4f2f29d60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es un lenguaje basado en marcas que permite escribir contenido sin especificar cómo se mostrará este contenido para describir el cómo se mostrará el contenido se cuenta con CSS la separación entre el contenido y como se muestra Puede permitir que un mismo programa luzca de maneras tan distintas que parezca programas distintos eso aún más combinado con lenguaje escriba como JavaScript. Él es uno de los estándares más recientes de HTML es el cinco en el la API y el modelo de documentos DOM son partes fundamentales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4f2f29d60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4f2f29d60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el modelo de documentos describe a una página HTML como un conjunto de entidades jerárquicas teniendo en la raíz al documento entero seguido por las distintas partes de el documento html. Aquí es importante distinguir la información estructurada de un documento html con la información no estructurada que podría estar en un archivo de texto cualquiera. Note que los archivos HTML son archivos de texto plano sin embargo este texto está estructurado.</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4f2f29d60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4f2f29d60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CSS es un lenguaje de estilo que permite dar forma y color al contenido descrito en HTML separar el estilo del contenido es una evolución tecnológica importante existen varios Frameworks de CSS nosotros en el curso usarmeos bootstrap</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74f2f29d60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4f2f29d60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74f2f29d6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4f2f29d6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4f2f29d6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4f2f29d6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4f2f29d6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4f2f29d6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4f2f29d6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4f2f29d6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4f2f29d6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4f2f29d6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f2f29d6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f2f29d6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recordemos la diferencia entre Internet con mayúscula e internet con minúscula. Internet con mayúscula se refiere a la Red de redes mundial mientras tanto internet con minúscula se puede referir a una Red local unida por un Gateway.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s.wikipedia.org/wiki/Topolog%C3%ADa_de_red" TargetMode="Externa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gif"/><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hyperlink" Target="http://drive.google.com/file/d/1bMbnWs_tvcSgCUriTUu8RFBUa7UPIscn/view" TargetMode="External"/><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lxr.linux.no/linux+v2.6.37/net/ipv4/tcp_ipv4.c"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hyperlink" Target="https://w3techs.com/technologies/overview/web_serve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s.wikipedia.org/wiki/Internet" TargetMode="Externa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Programación Web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Topologias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La topología de red se define como el </a:t>
            </a:r>
            <a:r>
              <a:rPr b="1" lang="en">
                <a:solidFill>
                  <a:schemeClr val="dk1"/>
                </a:solidFill>
              </a:rPr>
              <a:t>mapa físico o lógico de una red</a:t>
            </a:r>
            <a:r>
              <a:rPr lang="en">
                <a:solidFill>
                  <a:schemeClr val="dk1"/>
                </a:solidFill>
              </a:rPr>
              <a:t> para intercambiar datos. Se transmiten </a:t>
            </a:r>
            <a:r>
              <a:rPr b="1" lang="en">
                <a:solidFill>
                  <a:schemeClr val="dk1"/>
                </a:solidFill>
              </a:rPr>
              <a:t>paquetes de red</a:t>
            </a:r>
            <a:r>
              <a:rPr lang="en">
                <a:solidFill>
                  <a:schemeClr val="dk1"/>
                </a:solidFill>
              </a:rPr>
              <a:t> como señales eléctricas!</a:t>
            </a:r>
            <a:endParaRPr/>
          </a:p>
        </p:txBody>
      </p:sp>
      <p:pic>
        <p:nvPicPr>
          <p:cNvPr id="114" name="Google Shape;114;p22"/>
          <p:cNvPicPr preferRelativeResize="0"/>
          <p:nvPr/>
        </p:nvPicPr>
        <p:blipFill>
          <a:blip r:embed="rId4">
            <a:alphaModFix/>
          </a:blip>
          <a:stretch>
            <a:fillRect/>
          </a:stretch>
        </p:blipFill>
        <p:spPr>
          <a:xfrm>
            <a:off x="2656425" y="1994450"/>
            <a:ext cx="2582625" cy="2789226"/>
          </a:xfrm>
          <a:prstGeom prst="rect">
            <a:avLst/>
          </a:prstGeom>
          <a:noFill/>
          <a:ln>
            <a:noFill/>
          </a:ln>
        </p:spPr>
      </p:pic>
      <p:sp>
        <p:nvSpPr>
          <p:cNvPr id="115" name="Google Shape;115;p22"/>
          <p:cNvSpPr txBox="1"/>
          <p:nvPr/>
        </p:nvSpPr>
        <p:spPr>
          <a:xfrm>
            <a:off x="5683550" y="4107225"/>
            <a:ext cx="18414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Fuente: wikipedia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Bridge</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rPr>
              <a:t>Un bridge conecta segmentos de red formando una sola subred (permite conexión entre equipos sin necesidad de routers).</a:t>
            </a:r>
            <a:endParaRPr>
              <a:solidFill>
                <a:schemeClr val="dk1"/>
              </a:solidFill>
            </a:endParaRPr>
          </a:p>
          <a:p>
            <a:pPr indent="0" lvl="0" marL="0" marR="0" rtl="0" algn="l">
              <a:lnSpc>
                <a:spcPct val="115000"/>
              </a:lnSpc>
              <a:spcBef>
                <a:spcPts val="1600"/>
              </a:spcBef>
              <a:spcAft>
                <a:spcPts val="1600"/>
              </a:spcAft>
              <a:buNone/>
            </a:pPr>
            <a:r>
              <a:t/>
            </a:r>
            <a:endParaRPr>
              <a:solidFill>
                <a:schemeClr val="dk1"/>
              </a:solidFill>
            </a:endParaRPr>
          </a:p>
        </p:txBody>
      </p:sp>
      <p:pic>
        <p:nvPicPr>
          <p:cNvPr id="122" name="Google Shape;122;p23"/>
          <p:cNvPicPr preferRelativeResize="0"/>
          <p:nvPr/>
        </p:nvPicPr>
        <p:blipFill>
          <a:blip r:embed="rId3">
            <a:alphaModFix/>
          </a:blip>
          <a:stretch>
            <a:fillRect/>
          </a:stretch>
        </p:blipFill>
        <p:spPr>
          <a:xfrm>
            <a:off x="2400300" y="1934625"/>
            <a:ext cx="4343400" cy="2819400"/>
          </a:xfrm>
          <a:prstGeom prst="rect">
            <a:avLst/>
          </a:prstGeom>
          <a:noFill/>
          <a:ln>
            <a:noFill/>
          </a:ln>
        </p:spPr>
      </p:pic>
      <p:sp>
        <p:nvSpPr>
          <p:cNvPr id="123" name="Google Shape;123;p23"/>
          <p:cNvSpPr txBox="1"/>
          <p:nvPr/>
        </p:nvSpPr>
        <p:spPr>
          <a:xfrm>
            <a:off x="6990900" y="4272475"/>
            <a:ext cx="18414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Fuente: wikipedia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Router</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Envía los paquetes de red por el camino o ruta más adecuada en cada momento</a:t>
            </a:r>
            <a:endParaRPr>
              <a:solidFill>
                <a:schemeClr val="dk1"/>
              </a:solidFill>
            </a:endParaRPr>
          </a:p>
          <a:p>
            <a:pPr indent="0" lvl="0" marL="0" rtl="0" algn="l">
              <a:spcBef>
                <a:spcPts val="1600"/>
              </a:spcBef>
              <a:spcAft>
                <a:spcPts val="1600"/>
              </a:spcAft>
              <a:buNone/>
            </a:pPr>
            <a:r>
              <a:t/>
            </a:r>
            <a:endParaRPr>
              <a:solidFill>
                <a:schemeClr val="dk1"/>
              </a:solidFill>
            </a:endParaRPr>
          </a:p>
        </p:txBody>
      </p:sp>
      <p:pic>
        <p:nvPicPr>
          <p:cNvPr id="130" name="Google Shape;130;p24"/>
          <p:cNvPicPr preferRelativeResize="0"/>
          <p:nvPr/>
        </p:nvPicPr>
        <p:blipFill>
          <a:blip r:embed="rId3">
            <a:alphaModFix/>
          </a:blip>
          <a:stretch>
            <a:fillRect/>
          </a:stretch>
        </p:blipFill>
        <p:spPr>
          <a:xfrm>
            <a:off x="311700" y="1751571"/>
            <a:ext cx="2836625" cy="2817300"/>
          </a:xfrm>
          <a:prstGeom prst="rect">
            <a:avLst/>
          </a:prstGeom>
          <a:noFill/>
          <a:ln>
            <a:noFill/>
          </a:ln>
        </p:spPr>
      </p:pic>
      <p:sp>
        <p:nvSpPr>
          <p:cNvPr id="131" name="Google Shape;131;p24"/>
          <p:cNvSpPr txBox="1"/>
          <p:nvPr/>
        </p:nvSpPr>
        <p:spPr>
          <a:xfrm>
            <a:off x="6990900" y="4272475"/>
            <a:ext cx="18414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Fuente: wikipedia</a:t>
            </a:r>
            <a:endParaRPr/>
          </a:p>
        </p:txBody>
      </p:sp>
      <p:pic>
        <p:nvPicPr>
          <p:cNvPr id="132" name="Google Shape;132;p24"/>
          <p:cNvPicPr preferRelativeResize="0"/>
          <p:nvPr/>
        </p:nvPicPr>
        <p:blipFill>
          <a:blip r:embed="rId4">
            <a:alphaModFix/>
          </a:blip>
          <a:stretch>
            <a:fillRect/>
          </a:stretch>
        </p:blipFill>
        <p:spPr>
          <a:xfrm>
            <a:off x="3359150" y="2125547"/>
            <a:ext cx="3107550" cy="206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Modem</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rPr>
              <a:t>Un módem (del inglés modem, acrónimo de modulator demodulator; pl. módems)​ es un dispositivo que convierte las señales digitales en analógicas (modulación) y viceversa (desmodulación)</a:t>
            </a:r>
            <a:endParaRPr>
              <a:solidFill>
                <a:schemeClr val="dk1"/>
              </a:solidFill>
            </a:endParaRPr>
          </a:p>
          <a:p>
            <a:pPr indent="0" lvl="0" marL="0" marR="0" rtl="0" algn="l">
              <a:lnSpc>
                <a:spcPct val="115000"/>
              </a:lnSpc>
              <a:spcBef>
                <a:spcPts val="1600"/>
              </a:spcBef>
              <a:spcAft>
                <a:spcPts val="1600"/>
              </a:spcAft>
              <a:buNone/>
            </a:pPr>
            <a:r>
              <a:t/>
            </a:r>
            <a:endParaRPr>
              <a:solidFill>
                <a:schemeClr val="dk1"/>
              </a:solidFill>
            </a:endParaRPr>
          </a:p>
        </p:txBody>
      </p:sp>
      <p:pic>
        <p:nvPicPr>
          <p:cNvPr id="139" name="Google Shape;139;p25"/>
          <p:cNvPicPr preferRelativeResize="0"/>
          <p:nvPr/>
        </p:nvPicPr>
        <p:blipFill>
          <a:blip r:embed="rId3">
            <a:alphaModFix/>
          </a:blip>
          <a:stretch>
            <a:fillRect/>
          </a:stretch>
        </p:blipFill>
        <p:spPr>
          <a:xfrm>
            <a:off x="3402049" y="2184325"/>
            <a:ext cx="2114516" cy="2236375"/>
          </a:xfrm>
          <a:prstGeom prst="rect">
            <a:avLst/>
          </a:prstGeom>
          <a:noFill/>
          <a:ln>
            <a:noFill/>
          </a:ln>
        </p:spPr>
      </p:pic>
      <p:pic>
        <p:nvPicPr>
          <p:cNvPr id="140" name="Google Shape;140;p25" title="dial-up-modem-01.mp3">
            <a:hlinkClick r:id="rId4"/>
          </p:cNvPr>
          <p:cNvPicPr preferRelativeResize="0"/>
          <p:nvPr/>
        </p:nvPicPr>
        <p:blipFill>
          <a:blip r:embed="rId5">
            <a:alphaModFix/>
          </a:blip>
          <a:stretch>
            <a:fillRect/>
          </a:stretch>
        </p:blipFill>
        <p:spPr>
          <a:xfrm>
            <a:off x="152400" y="4721275"/>
            <a:ext cx="269825" cy="269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Protocolos de comunicaciones</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Reglas que permiten que dos o más entidades de un sistema se comuniquen entre ellas para transmitir información por medio de cualquier tipo de variación de una magnitud física.</a:t>
            </a:r>
            <a:endParaRPr/>
          </a:p>
          <a:p>
            <a:pPr indent="0" lvl="0" marL="0" rtl="0" algn="l">
              <a:spcBef>
                <a:spcPts val="1600"/>
              </a:spcBef>
              <a:spcAft>
                <a:spcPts val="1600"/>
              </a:spcAft>
              <a:buNone/>
            </a:pPr>
            <a:r>
              <a:rPr lang="en"/>
              <a:t>Por ejemplo el protocolo para saludar a un amigo o empezar una conversación con alguien.</a:t>
            </a:r>
            <a:endParaRPr/>
          </a:p>
        </p:txBody>
      </p:sp>
      <p:pic>
        <p:nvPicPr>
          <p:cNvPr id="147" name="Google Shape;147;p26"/>
          <p:cNvPicPr preferRelativeResize="0"/>
          <p:nvPr/>
        </p:nvPicPr>
        <p:blipFill>
          <a:blip r:embed="rId3">
            <a:alphaModFix/>
          </a:blip>
          <a:stretch>
            <a:fillRect/>
          </a:stretch>
        </p:blipFill>
        <p:spPr>
          <a:xfrm>
            <a:off x="1150400" y="3330625"/>
            <a:ext cx="1657350" cy="1238250"/>
          </a:xfrm>
          <a:prstGeom prst="rect">
            <a:avLst/>
          </a:prstGeom>
          <a:noFill/>
          <a:ln>
            <a:noFill/>
          </a:ln>
        </p:spPr>
      </p:pic>
      <p:pic>
        <p:nvPicPr>
          <p:cNvPr id="148" name="Google Shape;148;p26"/>
          <p:cNvPicPr preferRelativeResize="0"/>
          <p:nvPr/>
        </p:nvPicPr>
        <p:blipFill>
          <a:blip r:embed="rId4">
            <a:alphaModFix/>
          </a:blip>
          <a:stretch>
            <a:fillRect/>
          </a:stretch>
        </p:blipFill>
        <p:spPr>
          <a:xfrm>
            <a:off x="5816088" y="3330625"/>
            <a:ext cx="1647825" cy="1238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Capas de abstracción</a:t>
            </a:r>
            <a:endParaRPr/>
          </a:p>
        </p:txBody>
      </p:sp>
      <p:pic>
        <p:nvPicPr>
          <p:cNvPr id="154" name="Google Shape;154;p27"/>
          <p:cNvPicPr preferRelativeResize="0"/>
          <p:nvPr/>
        </p:nvPicPr>
        <p:blipFill>
          <a:blip r:embed="rId3">
            <a:alphaModFix/>
          </a:blip>
          <a:stretch>
            <a:fillRect/>
          </a:stretch>
        </p:blipFill>
        <p:spPr>
          <a:xfrm>
            <a:off x="5216438" y="445025"/>
            <a:ext cx="3615862" cy="4282224"/>
          </a:xfrm>
          <a:prstGeom prst="rect">
            <a:avLst/>
          </a:prstGeom>
          <a:noFill/>
          <a:ln>
            <a:noFill/>
          </a:ln>
        </p:spPr>
      </p:pic>
      <p:pic>
        <p:nvPicPr>
          <p:cNvPr id="155" name="Google Shape;155;p27"/>
          <p:cNvPicPr preferRelativeResize="0"/>
          <p:nvPr/>
        </p:nvPicPr>
        <p:blipFill>
          <a:blip r:embed="rId4">
            <a:alphaModFix/>
          </a:blip>
          <a:stretch>
            <a:fillRect/>
          </a:stretch>
        </p:blipFill>
        <p:spPr>
          <a:xfrm>
            <a:off x="311700" y="1181100"/>
            <a:ext cx="4158275" cy="3359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Ejemplos</a:t>
            </a:r>
            <a:endParaRPr/>
          </a:p>
        </p:txBody>
      </p:sp>
      <p:pic>
        <p:nvPicPr>
          <p:cNvPr id="161" name="Google Shape;161;p28"/>
          <p:cNvPicPr preferRelativeResize="0"/>
          <p:nvPr/>
        </p:nvPicPr>
        <p:blipFill>
          <a:blip r:embed="rId3">
            <a:alphaModFix/>
          </a:blip>
          <a:stretch>
            <a:fillRect/>
          </a:stretch>
        </p:blipFill>
        <p:spPr>
          <a:xfrm>
            <a:off x="2074325" y="1510250"/>
            <a:ext cx="4762500" cy="2800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Desarrollado por ARPANET en 1983</a:t>
            </a:r>
            <a:endParaRPr/>
          </a:p>
          <a:p>
            <a:pPr indent="-342900" lvl="0" marL="457200" rtl="0" algn="l">
              <a:spcBef>
                <a:spcPts val="0"/>
              </a:spcBef>
              <a:spcAft>
                <a:spcPts val="0"/>
              </a:spcAft>
              <a:buSzPts val="1800"/>
              <a:buChar char="●"/>
            </a:pPr>
            <a:r>
              <a:rPr lang="en"/>
              <a:t>Su sucesor IPv6, desarrollado en el año 1998 por la </a:t>
            </a:r>
            <a:r>
              <a:rPr lang="en">
                <a:solidFill>
                  <a:schemeClr val="dk1"/>
                </a:solidFill>
              </a:rPr>
              <a:t>Internet Engineering Task Force (IETF) ratificado en el 2017</a:t>
            </a:r>
            <a:endParaRPr/>
          </a:p>
          <a:p>
            <a:pPr indent="-342900" lvl="0" marL="457200" rtl="0" algn="l">
              <a:spcBef>
                <a:spcPts val="0"/>
              </a:spcBef>
              <a:spcAft>
                <a:spcPts val="0"/>
              </a:spcAft>
              <a:buClr>
                <a:schemeClr val="dk1"/>
              </a:buClr>
              <a:buSzPts val="1800"/>
              <a:buChar char="●"/>
            </a:pPr>
            <a:r>
              <a:rPr lang="en">
                <a:solidFill>
                  <a:schemeClr val="dk1"/>
                </a:solidFill>
              </a:rPr>
              <a:t>Utiliza un sistema de </a:t>
            </a:r>
            <a:r>
              <a:rPr b="1" lang="en">
                <a:solidFill>
                  <a:schemeClr val="dk1"/>
                </a:solidFill>
              </a:rPr>
              <a:t>direccionamiento lógico</a:t>
            </a:r>
            <a:r>
              <a:rPr lang="en">
                <a:solidFill>
                  <a:schemeClr val="dk1"/>
                </a:solidFill>
              </a:rPr>
              <a:t> y realiza el </a:t>
            </a:r>
            <a:r>
              <a:rPr b="1" lang="en">
                <a:solidFill>
                  <a:schemeClr val="dk1"/>
                </a:solidFill>
              </a:rPr>
              <a:t>enrutamiento</a:t>
            </a:r>
            <a:r>
              <a:rPr lang="en">
                <a:solidFill>
                  <a:schemeClr val="dk1"/>
                </a:solidFill>
              </a:rPr>
              <a:t>, que es el reenvío de paquetes desde un host de origen al siguiente enrutador que está un salto más cerca del host de destino previsto en otra red.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 garantiza la entrega, ni integridad de los datos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Ejemplo de implementación en el lenguaje C </a:t>
            </a:r>
            <a:r>
              <a:rPr lang="en" u="sng">
                <a:solidFill>
                  <a:schemeClr val="hlink"/>
                </a:solidFill>
                <a:hlinkClick r:id="rId3"/>
              </a:rPr>
              <a:t>http://lxr.linux.no/linux+v2.6.37/net/ipv4/tcp_ipv4.c</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 Direccionamiento</a:t>
            </a:r>
            <a:endParaRPr/>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Las direcciones son de 32 bits, cada aparato conectado debe tener un número que lo identifica de manera única</a:t>
            </a:r>
            <a:endParaRPr/>
          </a:p>
        </p:txBody>
      </p:sp>
      <p:pic>
        <p:nvPicPr>
          <p:cNvPr id="174" name="Google Shape;174;p30"/>
          <p:cNvPicPr preferRelativeResize="0"/>
          <p:nvPr/>
        </p:nvPicPr>
        <p:blipFill>
          <a:blip r:embed="rId3">
            <a:alphaModFix/>
          </a:blip>
          <a:stretch>
            <a:fillRect/>
          </a:stretch>
        </p:blipFill>
        <p:spPr>
          <a:xfrm>
            <a:off x="2285850" y="1825500"/>
            <a:ext cx="4572300" cy="2743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 Mascara de Red</a:t>
            </a:r>
            <a:endParaRPr/>
          </a:p>
        </p:txBody>
      </p:sp>
      <p:pic>
        <p:nvPicPr>
          <p:cNvPr id="180" name="Google Shape;180;p31"/>
          <p:cNvPicPr preferRelativeResize="0"/>
          <p:nvPr/>
        </p:nvPicPr>
        <p:blipFill>
          <a:blip r:embed="rId3">
            <a:alphaModFix/>
          </a:blip>
          <a:stretch>
            <a:fillRect/>
          </a:stretch>
        </p:blipFill>
        <p:spPr>
          <a:xfrm>
            <a:off x="881113" y="1453750"/>
            <a:ext cx="7381775" cy="1761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Académicos</a:t>
            </a:r>
            <a:endParaRPr/>
          </a:p>
        </p:txBody>
      </p:sp>
      <p:graphicFrame>
        <p:nvGraphicFramePr>
          <p:cNvPr id="61" name="Google Shape;61;p14"/>
          <p:cNvGraphicFramePr/>
          <p:nvPr/>
        </p:nvGraphicFramePr>
        <p:xfrm>
          <a:off x="952500" y="1195925"/>
          <a:ext cx="3000000" cy="3000000"/>
        </p:xfrm>
        <a:graphic>
          <a:graphicData uri="http://schemas.openxmlformats.org/drawingml/2006/table">
            <a:tbl>
              <a:tblPr>
                <a:noFill/>
                <a:tableStyleId>{552FA575-4E38-4BDE-A476-F2F1002EA868}</a:tableStyleId>
              </a:tblPr>
              <a:tblGrid>
                <a:gridCol w="3619500"/>
                <a:gridCol w="3619500"/>
              </a:tblGrid>
              <a:tr h="381000">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ctr">
                        <a:spcBef>
                          <a:spcPts val="0"/>
                        </a:spcBef>
                        <a:spcAft>
                          <a:spcPts val="0"/>
                        </a:spcAft>
                        <a:buNone/>
                      </a:pPr>
                      <a:r>
                        <a:rPr lang="en"/>
                        <a:t>Alfredo Paz Valderrama</a:t>
                      </a:r>
                      <a:endParaRPr/>
                    </a:p>
                  </a:txBody>
                  <a:tcPr marT="91425" marB="91425" marR="91425" marL="91425"/>
                </a:tc>
                <a:tc>
                  <a:txBody>
                    <a:bodyPr/>
                    <a:lstStyle/>
                    <a:p>
                      <a:pPr indent="0" lvl="0" marL="0" rtl="0" algn="ctr">
                        <a:spcBef>
                          <a:spcPts val="0"/>
                        </a:spcBef>
                        <a:spcAft>
                          <a:spcPts val="0"/>
                        </a:spcAft>
                        <a:buNone/>
                      </a:pPr>
                      <a:r>
                        <a:rPr lang="en"/>
                        <a:t>Carlo Corrales Delgado</a:t>
                      </a:r>
                      <a:endParaRPr/>
                    </a:p>
                  </a:txBody>
                  <a:tcPr marT="91425" marB="91425" marR="91425" marL="91425"/>
                </a:tc>
              </a:tr>
            </a:tbl>
          </a:graphicData>
        </a:graphic>
      </p:graphicFrame>
      <p:pic>
        <p:nvPicPr>
          <p:cNvPr id="62" name="Google Shape;62;p14"/>
          <p:cNvPicPr preferRelativeResize="0"/>
          <p:nvPr/>
        </p:nvPicPr>
        <p:blipFill>
          <a:blip r:embed="rId3">
            <a:alphaModFix/>
          </a:blip>
          <a:stretch>
            <a:fillRect/>
          </a:stretch>
        </p:blipFill>
        <p:spPr>
          <a:xfrm>
            <a:off x="1943150" y="1686725"/>
            <a:ext cx="1333500" cy="1333500"/>
          </a:xfrm>
          <a:prstGeom prst="rect">
            <a:avLst/>
          </a:prstGeom>
          <a:noFill/>
          <a:ln>
            <a:noFill/>
          </a:ln>
        </p:spPr>
      </p:pic>
      <p:pic>
        <p:nvPicPr>
          <p:cNvPr id="63" name="Google Shape;63;p14"/>
          <p:cNvPicPr preferRelativeResize="0"/>
          <p:nvPr/>
        </p:nvPicPr>
        <p:blipFill>
          <a:blip r:embed="rId4">
            <a:alphaModFix/>
          </a:blip>
          <a:stretch>
            <a:fillRect/>
          </a:stretch>
        </p:blipFill>
        <p:spPr>
          <a:xfrm>
            <a:off x="5825075" y="1686725"/>
            <a:ext cx="1333500" cy="133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 Direcciones privadas</a:t>
            </a:r>
            <a:endParaRPr/>
          </a:p>
        </p:txBody>
      </p:sp>
      <p:pic>
        <p:nvPicPr>
          <p:cNvPr id="186" name="Google Shape;186;p32"/>
          <p:cNvPicPr preferRelativeResize="0"/>
          <p:nvPr/>
        </p:nvPicPr>
        <p:blipFill>
          <a:blip r:embed="rId3">
            <a:alphaModFix/>
          </a:blip>
          <a:stretch>
            <a:fillRect/>
          </a:stretch>
        </p:blipFill>
        <p:spPr>
          <a:xfrm>
            <a:off x="632400" y="1758013"/>
            <a:ext cx="7978999" cy="1627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Name System</a:t>
            </a:r>
            <a:endParaRPr/>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Traduce nombres de dominio memorizados a direcciones IP numéricas necesarias para localizar e identificar servicios y dispositivos</a:t>
            </a:r>
            <a:endParaRPr/>
          </a:p>
          <a:p>
            <a:pPr indent="0" lvl="0" marL="0" rtl="0" algn="l">
              <a:spcBef>
                <a:spcPts val="1600"/>
              </a:spcBef>
              <a:spcAft>
                <a:spcPts val="0"/>
              </a:spcAft>
              <a:buNone/>
            </a:pPr>
            <a:r>
              <a:rPr lang="en"/>
              <a:t>Es un sistema jerárquico y descentralizado</a:t>
            </a:r>
            <a:endParaRPr/>
          </a:p>
          <a:p>
            <a:pPr indent="0" lvl="0" marL="0" rtl="0" algn="l">
              <a:spcBef>
                <a:spcPts val="1600"/>
              </a:spcBef>
              <a:spcAft>
                <a:spcPts val="1600"/>
              </a:spcAft>
              <a:buNone/>
            </a:pPr>
            <a:r>
              <a:t/>
            </a:r>
            <a:endParaRPr/>
          </a:p>
        </p:txBody>
      </p:sp>
      <p:pic>
        <p:nvPicPr>
          <p:cNvPr id="193" name="Google Shape;193;p33"/>
          <p:cNvPicPr preferRelativeResize="0"/>
          <p:nvPr/>
        </p:nvPicPr>
        <p:blipFill>
          <a:blip r:embed="rId3">
            <a:alphaModFix/>
          </a:blip>
          <a:stretch>
            <a:fillRect/>
          </a:stretch>
        </p:blipFill>
        <p:spPr>
          <a:xfrm>
            <a:off x="1340525" y="2571750"/>
            <a:ext cx="6462950" cy="2294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idx="1" type="body"/>
          </p:nvPr>
        </p:nvSpPr>
        <p:spPr>
          <a:xfrm>
            <a:off x="467550" y="1099550"/>
            <a:ext cx="8520600" cy="71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Un nombre de dominio es una cadena de identificación que define un ámbito de autonomía administrativa, autoridad o control dentro de Internet.</a:t>
            </a:r>
            <a:endParaRPr/>
          </a:p>
        </p:txBody>
      </p:sp>
      <p:sp>
        <p:nvSpPr>
          <p:cNvPr id="199" name="Google Shape;199;p34"/>
          <p:cNvSpPr/>
          <p:nvPr/>
        </p:nvSpPr>
        <p:spPr>
          <a:xfrm>
            <a:off x="5402950" y="1894775"/>
            <a:ext cx="3090300" cy="1481700"/>
          </a:xfrm>
          <a:prstGeom prst="doubleWave">
            <a:avLst>
              <a:gd fmla="val 3759" name="adj1"/>
              <a:gd fmla="val 0"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Name</a:t>
            </a:r>
            <a:endParaRPr/>
          </a:p>
        </p:txBody>
      </p:sp>
      <p:sp>
        <p:nvSpPr>
          <p:cNvPr id="201" name="Google Shape;201;p34"/>
          <p:cNvSpPr txBox="1"/>
          <p:nvPr/>
        </p:nvSpPr>
        <p:spPr>
          <a:xfrm>
            <a:off x="2524300" y="2148775"/>
            <a:ext cx="2698500" cy="6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FF"/>
                </a:solidFill>
              </a:rPr>
              <a:t>dutic</a:t>
            </a:r>
            <a:r>
              <a:rPr lang="en" sz="2400"/>
              <a:t>.</a:t>
            </a:r>
            <a:r>
              <a:rPr lang="en" sz="2400">
                <a:solidFill>
                  <a:srgbClr val="990000"/>
                </a:solidFill>
              </a:rPr>
              <a:t>unsa</a:t>
            </a:r>
            <a:r>
              <a:rPr lang="en" sz="2400"/>
              <a:t>.</a:t>
            </a:r>
            <a:r>
              <a:rPr lang="en" sz="2400">
                <a:solidFill>
                  <a:srgbClr val="FF0000"/>
                </a:solidFill>
              </a:rPr>
              <a:t>edu.pe</a:t>
            </a:r>
            <a:endParaRPr sz="2400">
              <a:solidFill>
                <a:srgbClr val="FF0000"/>
              </a:solidFill>
            </a:endParaRPr>
          </a:p>
        </p:txBody>
      </p:sp>
      <p:pic>
        <p:nvPicPr>
          <p:cNvPr id="202" name="Google Shape;202;p34"/>
          <p:cNvPicPr preferRelativeResize="0"/>
          <p:nvPr/>
        </p:nvPicPr>
        <p:blipFill>
          <a:blip r:embed="rId3">
            <a:alphaModFix/>
          </a:blip>
          <a:stretch>
            <a:fillRect/>
          </a:stretch>
        </p:blipFill>
        <p:spPr>
          <a:xfrm>
            <a:off x="6081075" y="2038500"/>
            <a:ext cx="1734900" cy="713425"/>
          </a:xfrm>
          <a:prstGeom prst="rect">
            <a:avLst/>
          </a:prstGeom>
          <a:noFill/>
          <a:ln>
            <a:noFill/>
          </a:ln>
        </p:spPr>
      </p:pic>
      <p:pic>
        <p:nvPicPr>
          <p:cNvPr id="203" name="Google Shape;203;p34"/>
          <p:cNvPicPr preferRelativeResize="0"/>
          <p:nvPr/>
        </p:nvPicPr>
        <p:blipFill>
          <a:blip r:embed="rId4">
            <a:alphaModFix/>
          </a:blip>
          <a:stretch>
            <a:fillRect/>
          </a:stretch>
        </p:blipFill>
        <p:spPr>
          <a:xfrm>
            <a:off x="5511125" y="2751925"/>
            <a:ext cx="2874793" cy="293150"/>
          </a:xfrm>
          <a:prstGeom prst="rect">
            <a:avLst/>
          </a:prstGeom>
          <a:noFill/>
          <a:ln>
            <a:noFill/>
          </a:ln>
        </p:spPr>
      </p:pic>
      <p:sp>
        <p:nvSpPr>
          <p:cNvPr id="204" name="Google Shape;204;p34"/>
          <p:cNvSpPr/>
          <p:nvPr/>
        </p:nvSpPr>
        <p:spPr>
          <a:xfrm>
            <a:off x="4418647" y="2550950"/>
            <a:ext cx="1005475" cy="358600"/>
          </a:xfrm>
          <a:custGeom>
            <a:rect b="b" l="l" r="r" t="t"/>
            <a:pathLst>
              <a:path extrusionOk="0" h="14344" w="40219">
                <a:moveTo>
                  <a:pt x="426" y="0"/>
                </a:moveTo>
                <a:cubicBezTo>
                  <a:pt x="426" y="4760"/>
                  <a:pt x="-1279" y="13035"/>
                  <a:pt x="3389" y="13970"/>
                </a:cubicBezTo>
                <a:cubicBezTo>
                  <a:pt x="15993" y="16494"/>
                  <a:pt x="27365" y="2540"/>
                  <a:pt x="40219" y="2540"/>
                </a:cubicBezTo>
              </a:path>
            </a:pathLst>
          </a:custGeom>
          <a:noFill/>
          <a:ln cap="flat" cmpd="sng" w="9525">
            <a:solidFill>
              <a:srgbClr val="FF0000"/>
            </a:solidFill>
            <a:prstDash val="solid"/>
            <a:round/>
            <a:headEnd len="med" w="med" type="none"/>
            <a:tailEnd len="med" w="med" type="none"/>
          </a:ln>
        </p:spPr>
      </p:sp>
      <p:sp>
        <p:nvSpPr>
          <p:cNvPr id="205" name="Google Shape;205;p34"/>
          <p:cNvSpPr/>
          <p:nvPr/>
        </p:nvSpPr>
        <p:spPr>
          <a:xfrm>
            <a:off x="3656700" y="2561525"/>
            <a:ext cx="316125" cy="927975"/>
          </a:xfrm>
          <a:custGeom>
            <a:rect b="b" l="l" r="r" t="t"/>
            <a:pathLst>
              <a:path extrusionOk="0" h="37119" w="12645">
                <a:moveTo>
                  <a:pt x="0" y="0"/>
                </a:moveTo>
                <a:cubicBezTo>
                  <a:pt x="0" y="4596"/>
                  <a:pt x="984" y="9873"/>
                  <a:pt x="4234" y="13123"/>
                </a:cubicBezTo>
                <a:cubicBezTo>
                  <a:pt x="6376" y="15265"/>
                  <a:pt x="11543" y="14418"/>
                  <a:pt x="12277" y="17357"/>
                </a:cubicBezTo>
                <a:cubicBezTo>
                  <a:pt x="13376" y="21757"/>
                  <a:pt x="11569" y="26403"/>
                  <a:pt x="11007" y="30903"/>
                </a:cubicBezTo>
                <a:cubicBezTo>
                  <a:pt x="10814" y="32450"/>
                  <a:pt x="10584" y="37119"/>
                  <a:pt x="10584" y="35560"/>
                </a:cubicBezTo>
              </a:path>
            </a:pathLst>
          </a:custGeom>
          <a:noFill/>
          <a:ln cap="flat" cmpd="sng" w="9525">
            <a:solidFill>
              <a:srgbClr val="85200C"/>
            </a:solidFill>
            <a:prstDash val="solid"/>
            <a:round/>
            <a:headEnd len="med" w="med" type="none"/>
            <a:tailEnd len="med" w="med" type="none"/>
          </a:ln>
        </p:spPr>
      </p:sp>
      <p:pic>
        <p:nvPicPr>
          <p:cNvPr id="206" name="Google Shape;206;p34"/>
          <p:cNvPicPr preferRelativeResize="0"/>
          <p:nvPr/>
        </p:nvPicPr>
        <p:blipFill>
          <a:blip r:embed="rId5">
            <a:alphaModFix/>
          </a:blip>
          <a:stretch>
            <a:fillRect/>
          </a:stretch>
        </p:blipFill>
        <p:spPr>
          <a:xfrm>
            <a:off x="2820825" y="3489500"/>
            <a:ext cx="2273725" cy="859575"/>
          </a:xfrm>
          <a:prstGeom prst="rect">
            <a:avLst/>
          </a:prstGeom>
          <a:noFill/>
          <a:ln>
            <a:noFill/>
          </a:ln>
        </p:spPr>
      </p:pic>
      <p:pic>
        <p:nvPicPr>
          <p:cNvPr id="207" name="Google Shape;207;p34"/>
          <p:cNvPicPr preferRelativeResize="0"/>
          <p:nvPr/>
        </p:nvPicPr>
        <p:blipFill>
          <a:blip r:embed="rId6">
            <a:alphaModFix/>
          </a:blip>
          <a:stretch>
            <a:fillRect/>
          </a:stretch>
        </p:blipFill>
        <p:spPr>
          <a:xfrm>
            <a:off x="1221100" y="2873245"/>
            <a:ext cx="1005475" cy="304543"/>
          </a:xfrm>
          <a:prstGeom prst="rect">
            <a:avLst/>
          </a:prstGeom>
          <a:noFill/>
          <a:ln>
            <a:noFill/>
          </a:ln>
        </p:spPr>
      </p:pic>
      <p:sp>
        <p:nvSpPr>
          <p:cNvPr id="208" name="Google Shape;208;p34"/>
          <p:cNvSpPr/>
          <p:nvPr/>
        </p:nvSpPr>
        <p:spPr>
          <a:xfrm>
            <a:off x="1952800" y="2411368"/>
            <a:ext cx="656150" cy="531150"/>
          </a:xfrm>
          <a:custGeom>
            <a:rect b="b" l="l" r="r" t="t"/>
            <a:pathLst>
              <a:path extrusionOk="0" h="21246" w="26246">
                <a:moveTo>
                  <a:pt x="26246" y="1349"/>
                </a:moveTo>
                <a:cubicBezTo>
                  <a:pt x="19319" y="1349"/>
                  <a:pt x="10401" y="-2279"/>
                  <a:pt x="5503" y="2619"/>
                </a:cubicBezTo>
                <a:cubicBezTo>
                  <a:pt x="2594" y="5528"/>
                  <a:pt x="1845" y="10058"/>
                  <a:pt x="846" y="14049"/>
                </a:cubicBezTo>
                <a:cubicBezTo>
                  <a:pt x="259" y="16392"/>
                  <a:pt x="2161" y="20166"/>
                  <a:pt x="0" y="21246"/>
                </a:cubicBezTo>
              </a:path>
            </a:pathLst>
          </a:custGeom>
          <a:noFill/>
          <a:ln cap="flat" cmpd="sng" w="9525">
            <a:solidFill>
              <a:srgbClr val="0000FF"/>
            </a:solidFill>
            <a:prstDash val="solid"/>
            <a:round/>
            <a:headEnd len="med" w="med" type="none"/>
            <a:tailEnd len="med" w="med" type="none"/>
          </a:ln>
        </p:spPr>
      </p:sp>
      <p:cxnSp>
        <p:nvCxnSpPr>
          <p:cNvPr id="209" name="Google Shape;209;p34"/>
          <p:cNvCxnSpPr>
            <a:stCxn id="206" idx="3"/>
            <a:endCxn id="199" idx="2"/>
          </p:cNvCxnSpPr>
          <p:nvPr/>
        </p:nvCxnSpPr>
        <p:spPr>
          <a:xfrm flipH="1" rot="10800000">
            <a:off x="5094550" y="3320788"/>
            <a:ext cx="1853700" cy="5985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Hypertext Transfer Protocol</a:t>
            </a:r>
            <a:endParaRPr/>
          </a:p>
        </p:txBody>
      </p:sp>
      <p:sp>
        <p:nvSpPr>
          <p:cNvPr id="215" name="Google Shape;21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El Protocolo de transferencia de hipertexto (HTTP) es un </a:t>
            </a:r>
            <a:r>
              <a:rPr b="1" lang="en"/>
              <a:t>protocolo de aplicación</a:t>
            </a:r>
            <a:r>
              <a:rPr lang="en"/>
              <a:t> para sistemas de información distribuidos, colaborativos e hipermedia. </a:t>
            </a:r>
            <a:endParaRPr/>
          </a:p>
          <a:p>
            <a:pPr indent="-342900" lvl="0" marL="457200" rtl="0" algn="l">
              <a:spcBef>
                <a:spcPts val="0"/>
              </a:spcBef>
              <a:spcAft>
                <a:spcPts val="0"/>
              </a:spcAft>
              <a:buSzPts val="1800"/>
              <a:buChar char="●"/>
            </a:pPr>
            <a:r>
              <a:rPr lang="en"/>
              <a:t>El desarrollo de HTTP fue iniciado por </a:t>
            </a:r>
            <a:r>
              <a:rPr b="1" lang="en"/>
              <a:t>Tim Berners-Lee</a:t>
            </a:r>
            <a:r>
              <a:rPr lang="en"/>
              <a:t> en el CERN en 1989</a:t>
            </a:r>
            <a:endParaRPr/>
          </a:p>
          <a:p>
            <a:pPr indent="-342900" lvl="0" marL="457200" rtl="0" algn="l">
              <a:spcBef>
                <a:spcPts val="0"/>
              </a:spcBef>
              <a:spcAft>
                <a:spcPts val="0"/>
              </a:spcAft>
              <a:buSzPts val="1800"/>
              <a:buChar char="●"/>
            </a:pPr>
            <a:r>
              <a:rPr lang="en"/>
              <a:t>HTTP funciona como un protocolo de </a:t>
            </a:r>
            <a:r>
              <a:rPr b="1" lang="en"/>
              <a:t>solicitud-respuesta</a:t>
            </a:r>
            <a:r>
              <a:rPr lang="en"/>
              <a:t> en el modelo cliente-servidor, </a:t>
            </a:r>
            <a:r>
              <a:rPr b="1" lang="en"/>
              <a:t>no tiene estado</a:t>
            </a:r>
            <a:endParaRPr b="1"/>
          </a:p>
          <a:p>
            <a:pPr indent="-342900" lvl="0" marL="457200" rtl="0" algn="l">
              <a:spcBef>
                <a:spcPts val="0"/>
              </a:spcBef>
              <a:spcAft>
                <a:spcPts val="0"/>
              </a:spcAft>
              <a:buSzPts val="1800"/>
              <a:buChar char="●"/>
            </a:pPr>
            <a:r>
              <a:rPr lang="en"/>
              <a:t>Un navegador web es un ejemplo de un agente de usuario (UA). </a:t>
            </a:r>
            <a:endParaRPr/>
          </a:p>
          <a:p>
            <a:pPr indent="-342900" lvl="0" marL="457200" rtl="0" algn="l">
              <a:spcBef>
                <a:spcPts val="0"/>
              </a:spcBef>
              <a:spcAft>
                <a:spcPts val="0"/>
              </a:spcAft>
              <a:buSzPts val="1800"/>
              <a:buChar char="●"/>
            </a:pPr>
            <a:r>
              <a:rPr lang="en"/>
              <a:t>Otros tipos de </a:t>
            </a:r>
            <a:r>
              <a:rPr b="1" lang="en"/>
              <a:t>agente de usuario</a:t>
            </a:r>
            <a:r>
              <a:rPr lang="en"/>
              <a:t> crawlers, navegadores de voz, aplicaciones móviles.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Uniform Resource Locators (URLs)</a:t>
            </a:r>
            <a:endParaRPr/>
          </a:p>
        </p:txBody>
      </p:sp>
      <p:sp>
        <p:nvSpPr>
          <p:cNvPr id="221" name="Google Shape;221;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Los recursos HTTP se identifican y ubican en la red mediante localizadores uniformes de recursos (URL), utilizando los esquemas de identificadores uniformes de recursos (URI) http y https. </a:t>
            </a:r>
            <a:endParaRPr/>
          </a:p>
        </p:txBody>
      </p:sp>
      <p:pic>
        <p:nvPicPr>
          <p:cNvPr id="222" name="Google Shape;222;p36"/>
          <p:cNvPicPr preferRelativeResize="0"/>
          <p:nvPr/>
        </p:nvPicPr>
        <p:blipFill>
          <a:blip r:embed="rId3">
            <a:alphaModFix/>
          </a:blip>
          <a:stretch>
            <a:fillRect/>
          </a:stretch>
        </p:blipFill>
        <p:spPr>
          <a:xfrm>
            <a:off x="0" y="2648378"/>
            <a:ext cx="9143998" cy="101089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Métodos de petición</a:t>
            </a:r>
            <a:endParaRPr/>
          </a:p>
        </p:txBody>
      </p:sp>
      <p:sp>
        <p:nvSpPr>
          <p:cNvPr id="228" name="Google Shape;22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protocolo define algunos métodos que podrían indicar que se desea alguna determinada acción, sin embargo esto podría variar según la implementación que se tenga en el servidor.</a:t>
            </a:r>
            <a:endParaRPr/>
          </a:p>
          <a:p>
            <a:pPr indent="0" lvl="0" marL="0" rtl="0" algn="l">
              <a:spcBef>
                <a:spcPts val="1600"/>
              </a:spcBef>
              <a:spcAft>
                <a:spcPts val="0"/>
              </a:spcAft>
              <a:buNone/>
            </a:pPr>
            <a:r>
              <a:rPr lang="en">
                <a:solidFill>
                  <a:schemeClr val="dk1"/>
                </a:solidFill>
              </a:rPr>
              <a:t>GET, HEAD, OPTIONS y TRACE, se definen, por convención, como seguros, lo que significa que están destinados solo a la recuperación de información y no deben cambiar el estado del servidor.</a:t>
            </a:r>
            <a:endParaRPr>
              <a:solidFill>
                <a:schemeClr val="dk1"/>
              </a:solidFill>
            </a:endParaRPr>
          </a:p>
          <a:p>
            <a:pPr indent="0" lvl="0" marL="0" rtl="0" algn="l">
              <a:spcBef>
                <a:spcPts val="1600"/>
              </a:spcBef>
              <a:spcAft>
                <a:spcPts val="1600"/>
              </a:spcAft>
              <a:buNone/>
            </a:pPr>
            <a:r>
              <a:rPr lang="en">
                <a:solidFill>
                  <a:schemeClr val="dk1"/>
                </a:solidFill>
              </a:rPr>
              <a:t>POST, PUT, DELETE y PATCH están destinados a acciones que pueden causar </a:t>
            </a:r>
            <a:r>
              <a:rPr b="1" lang="en">
                <a:solidFill>
                  <a:schemeClr val="dk1"/>
                </a:solidFill>
              </a:rPr>
              <a:t>efectos secundarios en el servidor (</a:t>
            </a:r>
            <a:r>
              <a:rPr lang="en">
                <a:solidFill>
                  <a:schemeClr val="dk1"/>
                </a:solidFill>
              </a:rPr>
              <a:t>cambio de estado) o e</a:t>
            </a:r>
            <a:r>
              <a:rPr b="1" lang="en">
                <a:solidFill>
                  <a:schemeClr val="dk1"/>
                </a:solidFill>
              </a:rPr>
              <a:t>fectos secundarios externos </a:t>
            </a:r>
            <a:r>
              <a:rPr lang="en">
                <a:solidFill>
                  <a:schemeClr val="dk1"/>
                </a:solidFill>
              </a:rPr>
              <a:t>como transacciones financieras o transmisión de correo electrónico.</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8"/>
          <p:cNvPicPr preferRelativeResize="0"/>
          <p:nvPr/>
        </p:nvPicPr>
        <p:blipFill>
          <a:blip r:embed="rId3">
            <a:alphaModFix/>
          </a:blip>
          <a:stretch>
            <a:fillRect/>
          </a:stretch>
        </p:blipFill>
        <p:spPr>
          <a:xfrm>
            <a:off x="1014478" y="0"/>
            <a:ext cx="7208145" cy="51435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Servidores Web</a:t>
            </a:r>
            <a:endParaRPr/>
          </a:p>
        </p:txBody>
      </p:sp>
      <p:sp>
        <p:nvSpPr>
          <p:cNvPr id="239" name="Google Shape;239;p39"/>
          <p:cNvSpPr txBox="1"/>
          <p:nvPr>
            <p:ph idx="1" type="body"/>
          </p:nvPr>
        </p:nvSpPr>
        <p:spPr>
          <a:xfrm>
            <a:off x="311700" y="1152475"/>
            <a:ext cx="522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servidor es un programa de computadora o un dispositivo que proporciona funcionalidad para otros programas o dispositivos, llamados "clientes".</a:t>
            </a:r>
            <a:endParaRPr/>
          </a:p>
          <a:p>
            <a:pPr indent="0" lvl="0" marL="0" rtl="0" algn="l">
              <a:spcBef>
                <a:spcPts val="1600"/>
              </a:spcBef>
              <a:spcAft>
                <a:spcPts val="0"/>
              </a:spcAft>
              <a:buNone/>
            </a:pPr>
            <a:r>
              <a:rPr lang="en"/>
              <a:t>Los clientes Web pueden ser Browsers como Chrome, Firefox, etc.</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40" name="Google Shape;240;p39"/>
          <p:cNvPicPr preferRelativeResize="0"/>
          <p:nvPr/>
        </p:nvPicPr>
        <p:blipFill>
          <a:blip r:embed="rId3">
            <a:alphaModFix/>
          </a:blip>
          <a:stretch>
            <a:fillRect/>
          </a:stretch>
        </p:blipFill>
        <p:spPr>
          <a:xfrm>
            <a:off x="5555700" y="466725"/>
            <a:ext cx="3276600" cy="4210050"/>
          </a:xfrm>
          <a:prstGeom prst="rect">
            <a:avLst/>
          </a:prstGeom>
          <a:noFill/>
          <a:ln>
            <a:noFill/>
          </a:ln>
        </p:spPr>
      </p:pic>
      <p:sp>
        <p:nvSpPr>
          <p:cNvPr id="241" name="Google Shape;241;p39"/>
          <p:cNvSpPr txBox="1"/>
          <p:nvPr/>
        </p:nvSpPr>
        <p:spPr>
          <a:xfrm>
            <a:off x="574025" y="4276575"/>
            <a:ext cx="48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https://w3techs.com/technologies/overview/web_server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Puertos</a:t>
            </a:r>
            <a:endParaRPr/>
          </a:p>
        </p:txBody>
      </p:sp>
      <p:sp>
        <p:nvSpPr>
          <p:cNvPr id="247" name="Google Shape;24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En una computadora, pueden haber varios servidores funcionando, cada uno escuchará las peticiones en un “puerto” distinto y entenderá un protocolo específico, el sistema operativo se encargará de controlar el acceso.</a:t>
            </a:r>
            <a:endParaRPr/>
          </a:p>
          <a:p>
            <a:pPr indent="0" lvl="0" marL="0" rtl="0" algn="l">
              <a:spcBef>
                <a:spcPts val="1600"/>
              </a:spcBef>
              <a:spcAft>
                <a:spcPts val="1600"/>
              </a:spcAft>
              <a:buNone/>
            </a:pPr>
            <a:r>
              <a:t/>
            </a:r>
            <a:endParaRPr/>
          </a:p>
        </p:txBody>
      </p:sp>
      <p:pic>
        <p:nvPicPr>
          <p:cNvPr id="248" name="Google Shape;248;p40"/>
          <p:cNvPicPr preferRelativeResize="0"/>
          <p:nvPr/>
        </p:nvPicPr>
        <p:blipFill>
          <a:blip r:embed="rId3">
            <a:alphaModFix/>
          </a:blip>
          <a:stretch>
            <a:fillRect/>
          </a:stretch>
        </p:blipFill>
        <p:spPr>
          <a:xfrm>
            <a:off x="1432612" y="2138850"/>
            <a:ext cx="6278776" cy="2909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Internet Server Provider</a:t>
            </a:r>
            <a:endParaRPr/>
          </a:p>
        </p:txBody>
      </p:sp>
      <p:pic>
        <p:nvPicPr>
          <p:cNvPr id="254" name="Google Shape;254;p41"/>
          <p:cNvPicPr preferRelativeResize="0"/>
          <p:nvPr/>
        </p:nvPicPr>
        <p:blipFill>
          <a:blip r:embed="rId3">
            <a:alphaModFix/>
          </a:blip>
          <a:stretch>
            <a:fillRect/>
          </a:stretch>
        </p:blipFill>
        <p:spPr>
          <a:xfrm>
            <a:off x="450300" y="1170125"/>
            <a:ext cx="8382000" cy="3752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 qué trata el curso?</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Es la continuación de PWeb1, pero con </a:t>
            </a:r>
            <a:r>
              <a:rPr b="1" lang="en"/>
              <a:t>frameworks</a:t>
            </a:r>
            <a:endParaRPr b="1"/>
          </a:p>
          <a:p>
            <a:pPr indent="0" lvl="0" marL="457200" rtl="0" algn="l">
              <a:spcBef>
                <a:spcPts val="1600"/>
              </a:spcBef>
              <a:spcAft>
                <a:spcPts val="0"/>
              </a:spcAft>
              <a:buNone/>
            </a:pPr>
            <a:r>
              <a:rPr lang="en"/>
              <a:t>Los frameworks permiten el </a:t>
            </a:r>
            <a:r>
              <a:rPr b="1" lang="en"/>
              <a:t>rápido desarrollo</a:t>
            </a:r>
            <a:r>
              <a:rPr lang="en"/>
              <a:t> de aplicaciones evitando la construcción desde cero (</a:t>
            </a:r>
            <a:r>
              <a:rPr b="1" lang="en"/>
              <a:t>descubrir la rueda dos veces</a:t>
            </a:r>
            <a:r>
              <a:rPr lang="en"/>
              <a:t>).</a:t>
            </a:r>
            <a:endParaRPr/>
          </a:p>
          <a:p>
            <a:pPr indent="0" lvl="0" marL="457200" rtl="0" algn="l">
              <a:spcBef>
                <a:spcPts val="1600"/>
              </a:spcBef>
              <a:spcAft>
                <a:spcPts val="0"/>
              </a:spcAft>
              <a:buNone/>
            </a:pPr>
            <a:r>
              <a:rPr lang="en"/>
              <a:t>Los frameworks también nos darán </a:t>
            </a:r>
            <a:r>
              <a:rPr b="1" lang="en"/>
              <a:t>mejores “costumbres”</a:t>
            </a:r>
            <a:r>
              <a:rPr lang="en"/>
              <a:t> sobre la manera de construir software, han sido hechos por expertos y aprenderemos de sus técnicas</a:t>
            </a:r>
            <a:endParaRPr/>
          </a:p>
          <a:p>
            <a:pPr indent="-342900" lvl="0" marL="457200" rtl="0" algn="l">
              <a:spcBef>
                <a:spcPts val="1600"/>
              </a:spcBef>
              <a:spcAft>
                <a:spcPts val="0"/>
              </a:spcAft>
              <a:buSzPts val="1800"/>
              <a:buChar char="●"/>
            </a:pPr>
            <a:r>
              <a:rPr lang="en"/>
              <a:t>Donde se usó CSS, se usará </a:t>
            </a:r>
            <a:r>
              <a:rPr b="1" lang="en"/>
              <a:t>Bootstrap</a:t>
            </a:r>
            <a:endParaRPr b="1"/>
          </a:p>
          <a:p>
            <a:pPr indent="-342900" lvl="0" marL="457200" rtl="0" algn="l">
              <a:spcBef>
                <a:spcPts val="0"/>
              </a:spcBef>
              <a:spcAft>
                <a:spcPts val="0"/>
              </a:spcAft>
              <a:buSzPts val="1800"/>
              <a:buChar char="●"/>
            </a:pPr>
            <a:r>
              <a:rPr lang="en"/>
              <a:t>Donde se usó Perl, se usará </a:t>
            </a:r>
            <a:r>
              <a:rPr b="1" lang="en"/>
              <a:t>Django</a:t>
            </a:r>
            <a:endParaRPr b="1"/>
          </a:p>
          <a:p>
            <a:pPr indent="-342900" lvl="0" marL="457200" rtl="0" algn="l">
              <a:spcBef>
                <a:spcPts val="0"/>
              </a:spcBef>
              <a:spcAft>
                <a:spcPts val="0"/>
              </a:spcAft>
              <a:buSzPts val="1800"/>
              <a:buChar char="●"/>
            </a:pPr>
            <a:r>
              <a:rPr lang="en"/>
              <a:t>Donde se usó JavaScript, se usará </a:t>
            </a:r>
            <a:r>
              <a:rPr b="1" lang="en"/>
              <a:t>Angular</a:t>
            </a:r>
            <a:endParaRPr b="1"/>
          </a:p>
          <a:p>
            <a:pPr indent="0" lvl="0" marL="45720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Comunicación entre cliente y servidor</a:t>
            </a:r>
            <a:endParaRPr/>
          </a:p>
        </p:txBody>
      </p:sp>
      <p:sp>
        <p:nvSpPr>
          <p:cNvPr id="260" name="Google Shape;260;p42"/>
          <p:cNvSpPr/>
          <p:nvPr/>
        </p:nvSpPr>
        <p:spPr>
          <a:xfrm>
            <a:off x="2032357" y="1017725"/>
            <a:ext cx="6569640" cy="4073868"/>
          </a:xfrm>
          <a:prstGeom prst="cloud">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2"/>
          <p:cNvSpPr/>
          <p:nvPr/>
        </p:nvSpPr>
        <p:spPr>
          <a:xfrm>
            <a:off x="4047469" y="2383354"/>
            <a:ext cx="2861400" cy="1829100"/>
          </a:xfrm>
          <a:prstGeom prst="cube">
            <a:avLst>
              <a:gd fmla="val 9701" name="adj"/>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2"/>
          <p:cNvSpPr/>
          <p:nvPr/>
        </p:nvSpPr>
        <p:spPr>
          <a:xfrm>
            <a:off x="542000" y="2652102"/>
            <a:ext cx="441000" cy="381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PC</a:t>
            </a:r>
            <a:endParaRPr/>
          </a:p>
        </p:txBody>
      </p:sp>
      <p:sp>
        <p:nvSpPr>
          <p:cNvPr id="263" name="Google Shape;263;p42"/>
          <p:cNvSpPr/>
          <p:nvPr/>
        </p:nvSpPr>
        <p:spPr>
          <a:xfrm>
            <a:off x="1519711" y="2735117"/>
            <a:ext cx="954000" cy="214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gateway</a:t>
            </a:r>
            <a:endParaRPr/>
          </a:p>
        </p:txBody>
      </p:sp>
      <p:cxnSp>
        <p:nvCxnSpPr>
          <p:cNvPr id="264" name="Google Shape;264;p42"/>
          <p:cNvCxnSpPr>
            <a:stCxn id="262" idx="3"/>
            <a:endCxn id="263" idx="1"/>
          </p:cNvCxnSpPr>
          <p:nvPr/>
        </p:nvCxnSpPr>
        <p:spPr>
          <a:xfrm>
            <a:off x="983000" y="2842602"/>
            <a:ext cx="536700" cy="0"/>
          </a:xfrm>
          <a:prstGeom prst="straightConnector1">
            <a:avLst/>
          </a:prstGeom>
          <a:noFill/>
          <a:ln cap="flat" cmpd="sng" w="9525">
            <a:solidFill>
              <a:srgbClr val="000000"/>
            </a:solidFill>
            <a:prstDash val="solid"/>
            <a:round/>
            <a:headEnd len="med" w="med" type="none"/>
            <a:tailEnd len="med" w="med" type="none"/>
          </a:ln>
        </p:spPr>
      </p:cxnSp>
      <p:sp>
        <p:nvSpPr>
          <p:cNvPr id="265" name="Google Shape;265;p42"/>
          <p:cNvSpPr txBox="1"/>
          <p:nvPr/>
        </p:nvSpPr>
        <p:spPr>
          <a:xfrm>
            <a:off x="4709191" y="1740854"/>
            <a:ext cx="1538100" cy="31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DNS Server</a:t>
            </a:r>
            <a:endParaRPr/>
          </a:p>
        </p:txBody>
      </p:sp>
      <p:sp>
        <p:nvSpPr>
          <p:cNvPr id="266" name="Google Shape;266;p42"/>
          <p:cNvSpPr txBox="1"/>
          <p:nvPr/>
        </p:nvSpPr>
        <p:spPr>
          <a:xfrm>
            <a:off x="4193982" y="2700898"/>
            <a:ext cx="1407000" cy="28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Web Server</a:t>
            </a:r>
            <a:endParaRPr/>
          </a:p>
        </p:txBody>
      </p:sp>
      <p:sp>
        <p:nvSpPr>
          <p:cNvPr id="267" name="Google Shape;267;p42"/>
          <p:cNvSpPr/>
          <p:nvPr/>
        </p:nvSpPr>
        <p:spPr>
          <a:xfrm>
            <a:off x="5919308" y="2815270"/>
            <a:ext cx="536700" cy="478500"/>
          </a:xfrm>
          <a:prstGeom prst="can">
            <a:avLst>
              <a:gd fmla="val 25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a:t>
            </a:r>
            <a:endParaRPr/>
          </a:p>
        </p:txBody>
      </p:sp>
      <p:cxnSp>
        <p:nvCxnSpPr>
          <p:cNvPr id="268" name="Google Shape;268;p42"/>
          <p:cNvCxnSpPr>
            <a:stCxn id="263" idx="3"/>
            <a:endCxn id="265" idx="1"/>
          </p:cNvCxnSpPr>
          <p:nvPr/>
        </p:nvCxnSpPr>
        <p:spPr>
          <a:xfrm flipH="1" rot="10800000">
            <a:off x="2473711" y="1897217"/>
            <a:ext cx="2235600" cy="945300"/>
          </a:xfrm>
          <a:prstGeom prst="straightConnector1">
            <a:avLst/>
          </a:prstGeom>
          <a:noFill/>
          <a:ln cap="flat" cmpd="sng" w="9525">
            <a:solidFill>
              <a:srgbClr val="000000"/>
            </a:solidFill>
            <a:prstDash val="solid"/>
            <a:round/>
            <a:headEnd len="med" w="med" type="none"/>
            <a:tailEnd len="med" w="med" type="none"/>
          </a:ln>
        </p:spPr>
      </p:cxnSp>
      <p:cxnSp>
        <p:nvCxnSpPr>
          <p:cNvPr id="269" name="Google Shape;269;p42"/>
          <p:cNvCxnSpPr>
            <a:stCxn id="261" idx="2"/>
            <a:endCxn id="263" idx="3"/>
          </p:cNvCxnSpPr>
          <p:nvPr/>
        </p:nvCxnSpPr>
        <p:spPr>
          <a:xfrm rot="10800000">
            <a:off x="2473669" y="2842424"/>
            <a:ext cx="1573800" cy="544200"/>
          </a:xfrm>
          <a:prstGeom prst="straightConnector1">
            <a:avLst/>
          </a:prstGeom>
          <a:noFill/>
          <a:ln cap="flat" cmpd="sng" w="9525">
            <a:solidFill>
              <a:srgbClr val="000000"/>
            </a:solidFill>
            <a:prstDash val="solid"/>
            <a:round/>
            <a:headEnd len="med" w="med" type="none"/>
            <a:tailEnd len="med" w="med" type="none"/>
          </a:ln>
        </p:spPr>
      </p:cxnSp>
      <p:sp>
        <p:nvSpPr>
          <p:cNvPr id="270" name="Google Shape;270;p42"/>
          <p:cNvSpPr txBox="1"/>
          <p:nvPr/>
        </p:nvSpPr>
        <p:spPr>
          <a:xfrm>
            <a:off x="4193982" y="3207511"/>
            <a:ext cx="1407000" cy="28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Mail Server</a:t>
            </a:r>
            <a:endParaRPr/>
          </a:p>
        </p:txBody>
      </p:sp>
      <p:sp>
        <p:nvSpPr>
          <p:cNvPr id="271" name="Google Shape;271;p42"/>
          <p:cNvSpPr txBox="1"/>
          <p:nvPr/>
        </p:nvSpPr>
        <p:spPr>
          <a:xfrm>
            <a:off x="4193982" y="3714124"/>
            <a:ext cx="1407000" cy="28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SSH Server</a:t>
            </a:r>
            <a:endParaRPr/>
          </a:p>
        </p:txBody>
      </p:sp>
      <p:sp>
        <p:nvSpPr>
          <p:cNvPr id="272" name="Google Shape;272;p42"/>
          <p:cNvSpPr txBox="1"/>
          <p:nvPr/>
        </p:nvSpPr>
        <p:spPr>
          <a:xfrm>
            <a:off x="4709150" y="2278050"/>
            <a:ext cx="2286000" cy="3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190.119.145.131</a:t>
            </a:r>
            <a:endParaRPr/>
          </a:p>
        </p:txBody>
      </p:sp>
      <p:sp>
        <p:nvSpPr>
          <p:cNvPr id="273" name="Google Shape;273;p42"/>
          <p:cNvSpPr txBox="1"/>
          <p:nvPr/>
        </p:nvSpPr>
        <p:spPr>
          <a:xfrm>
            <a:off x="201375" y="2202350"/>
            <a:ext cx="1619400" cy="38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www.unsa.edu.pe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Gateway Interface</a:t>
            </a:r>
            <a:endParaRPr/>
          </a:p>
        </p:txBody>
      </p:sp>
      <p:sp>
        <p:nvSpPr>
          <p:cNvPr id="279" name="Google Shape;27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Gateway Interface (CGI) es una especificación de interfaz para servidores web para ejecutar programas como aplicaciones de consola (línea de comandos) que se ejecutan en un servidor que genera páginas web dinámicamente.</a:t>
            </a:r>
            <a:endParaRPr/>
          </a:p>
          <a:p>
            <a:pPr indent="0" lvl="0" marL="0" rtl="0" algn="l">
              <a:spcBef>
                <a:spcPts val="1600"/>
              </a:spcBef>
              <a:spcAft>
                <a:spcPts val="0"/>
              </a:spcAft>
              <a:buNone/>
            </a:pPr>
            <a:r>
              <a:rPr lang="en"/>
              <a:t>Un CGI combinado con un formulario y una base de datos permite resolver consultas de manera simple</a:t>
            </a:r>
            <a:endParaRPr/>
          </a:p>
          <a:p>
            <a:pPr indent="0" lvl="0" marL="0" rtl="0" algn="l">
              <a:spcBef>
                <a:spcPts val="1600"/>
              </a:spcBef>
              <a:spcAft>
                <a:spcPts val="1600"/>
              </a:spcAft>
              <a:buNone/>
            </a:pPr>
            <a:r>
              <a:rPr lang="en"/>
              <a:t>Los CGIs no son escalables, por lo que actualmente se han desarrollado varias alternativas como los contenedores de Java.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CGI en Perl</a:t>
            </a:r>
            <a:endParaRPr/>
          </a:p>
        </p:txBody>
      </p:sp>
      <p:pic>
        <p:nvPicPr>
          <p:cNvPr id="285" name="Google Shape;285;p44"/>
          <p:cNvPicPr preferRelativeResize="0"/>
          <p:nvPr/>
        </p:nvPicPr>
        <p:blipFill>
          <a:blip r:embed="rId3">
            <a:alphaModFix/>
          </a:blip>
          <a:stretch>
            <a:fillRect/>
          </a:stretch>
        </p:blipFill>
        <p:spPr>
          <a:xfrm>
            <a:off x="152400" y="1170125"/>
            <a:ext cx="8726281" cy="3820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CGI en Python</a:t>
            </a:r>
            <a:endParaRPr/>
          </a:p>
        </p:txBody>
      </p:sp>
      <p:pic>
        <p:nvPicPr>
          <p:cNvPr id="291" name="Google Shape;291;p45"/>
          <p:cNvPicPr preferRelativeResize="0"/>
          <p:nvPr/>
        </p:nvPicPr>
        <p:blipFill>
          <a:blip r:embed="rId3">
            <a:alphaModFix/>
          </a:blip>
          <a:stretch>
            <a:fillRect/>
          </a:stretch>
        </p:blipFill>
        <p:spPr>
          <a:xfrm>
            <a:off x="152400" y="1170125"/>
            <a:ext cx="8839202" cy="347949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Hypertext Markup Language (HTML)</a:t>
            </a:r>
            <a:endParaRPr/>
          </a:p>
        </p:txBody>
      </p:sp>
      <p:sp>
        <p:nvSpPr>
          <p:cNvPr id="297" name="Google Shape;297;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lenguaje de marcado de hipertexto (HTML) es el lenguaje de marcado estándar para documentos diseñados para mostrarse en un navegador web. Puede ser asistido por tecnologías como Cascading Style Sheets (CSS) y lenguajes de script como JavaScript.</a:t>
            </a:r>
            <a:endParaRPr/>
          </a:p>
          <a:p>
            <a:pPr indent="0" lvl="0" marL="0" rtl="0" algn="l">
              <a:spcBef>
                <a:spcPts val="1600"/>
              </a:spcBef>
              <a:spcAft>
                <a:spcPts val="0"/>
              </a:spcAft>
              <a:buNone/>
            </a:pPr>
            <a:r>
              <a:rPr lang="en"/>
              <a:t>La especificación HTML5 se adoptó como el punto de partida del trabajo del nuevo grupo de trabajo HTML del World Wide Web Consortium (W3C) en 2007.</a:t>
            </a:r>
            <a:endParaRPr/>
          </a:p>
          <a:p>
            <a:pPr indent="0" lvl="0" marL="0" rtl="0" algn="l">
              <a:spcBef>
                <a:spcPts val="1600"/>
              </a:spcBef>
              <a:spcAft>
                <a:spcPts val="1600"/>
              </a:spcAft>
              <a:buNone/>
            </a:pPr>
            <a:r>
              <a:rPr lang="en"/>
              <a:t>Las API y el Modelo de objetos de documento (DOM) ahora son partes fundamentales de la especificación HTML5</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Object Model</a:t>
            </a:r>
            <a:endParaRPr/>
          </a:p>
        </p:txBody>
      </p:sp>
      <p:sp>
        <p:nvSpPr>
          <p:cNvPr id="303" name="Google Shape;303;p4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El Document Object Model (DOM) es una interfaz multiplataforma e independiente del lenguaje que trata un documento HTML como una estructura de árbol en la que cada nodo es un objeto que representa una parte del documento.</a:t>
            </a:r>
            <a:endParaRPr/>
          </a:p>
        </p:txBody>
      </p:sp>
      <p:pic>
        <p:nvPicPr>
          <p:cNvPr id="304" name="Google Shape;304;p47"/>
          <p:cNvPicPr preferRelativeResize="0"/>
          <p:nvPr/>
        </p:nvPicPr>
        <p:blipFill>
          <a:blip r:embed="rId3">
            <a:alphaModFix/>
          </a:blip>
          <a:stretch>
            <a:fillRect/>
          </a:stretch>
        </p:blipFill>
        <p:spPr>
          <a:xfrm>
            <a:off x="4641300" y="404800"/>
            <a:ext cx="4191000" cy="4333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Cascading Style Sheets</a:t>
            </a:r>
            <a:endParaRPr/>
          </a:p>
        </p:txBody>
      </p:sp>
      <p:sp>
        <p:nvSpPr>
          <p:cNvPr id="310" name="Google Shape;310;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Cascading Style Sheets (CSS) es un lenguaje de hojas de estilo utilizado para describir la presentación de un documento escrito en un lenguaje de marcado como HTML</a:t>
            </a:r>
            <a:endParaRPr/>
          </a:p>
          <a:p>
            <a:pPr indent="0" lvl="0" marL="0" rtl="0" algn="l">
              <a:spcBef>
                <a:spcPts val="1600"/>
              </a:spcBef>
              <a:spcAft>
                <a:spcPts val="0"/>
              </a:spcAft>
              <a:buNone/>
            </a:pPr>
            <a:r>
              <a:rPr lang="en"/>
              <a:t>Separar el estilo (CSS) del contenido (HTML), tiene la ventaja de que se pueda cambiar la apariencia sin hacer mayores o quizá ningún cambio en la lógica de los programas.</a:t>
            </a:r>
            <a:endParaRPr/>
          </a:p>
          <a:p>
            <a:pPr indent="0" lvl="0" marL="0" rtl="0" algn="l">
              <a:spcBef>
                <a:spcPts val="1600"/>
              </a:spcBef>
              <a:spcAft>
                <a:spcPts val="1600"/>
              </a:spcAft>
              <a:buNone/>
            </a:pPr>
            <a:r>
              <a:rPr lang="en">
                <a:solidFill>
                  <a:schemeClr val="dk1"/>
                </a:solidFill>
              </a:rPr>
              <a:t>Los frameworks CSS son bibliotecas preparadas para permitir un estilo de páginas web más fácil y más compatible con los estándares utilizando el lenguaje de hojas de estilo en cascada:  Foundation, Blueprint, Bootstrap, Cascade Framework y Materialise.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Preguntas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nota final</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chemeClr val="dk1"/>
                </a:solidFill>
              </a:rPr>
              <a:t>Eva. Continua 1 (23%)</a:t>
            </a:r>
            <a:endParaRPr>
              <a:solidFill>
                <a:schemeClr val="dk1"/>
              </a:solidFill>
            </a:endParaRPr>
          </a:p>
          <a:p>
            <a:pPr indent="-342900" lvl="0" marL="457200" rtl="0" algn="l">
              <a:spcBef>
                <a:spcPts val="0"/>
              </a:spcBef>
              <a:spcAft>
                <a:spcPts val="0"/>
              </a:spcAft>
              <a:buSzPts val="1800"/>
              <a:buChar char="●"/>
            </a:pPr>
            <a:r>
              <a:rPr lang="en">
                <a:solidFill>
                  <a:schemeClr val="dk1"/>
                </a:solidFill>
              </a:rPr>
              <a:t>1er Examen (10%)</a:t>
            </a:r>
            <a:endParaRPr>
              <a:solidFill>
                <a:schemeClr val="dk1"/>
              </a:solidFill>
            </a:endParaRPr>
          </a:p>
          <a:p>
            <a:pPr indent="-317500" lvl="1" marL="914400" rtl="0" algn="l">
              <a:spcBef>
                <a:spcPts val="0"/>
              </a:spcBef>
              <a:spcAft>
                <a:spcPts val="0"/>
              </a:spcAft>
              <a:buClr>
                <a:schemeClr val="dk1"/>
              </a:buClr>
              <a:buSzPts val="1400"/>
              <a:buChar char="○"/>
            </a:pPr>
            <a:r>
              <a:rPr lang="en" sz="1800">
                <a:solidFill>
                  <a:schemeClr val="dk1"/>
                </a:solidFill>
              </a:rPr>
              <a:t>17</a:t>
            </a:r>
            <a:r>
              <a:rPr lang="en" sz="1800">
                <a:solidFill>
                  <a:schemeClr val="dk1"/>
                </a:solidFill>
              </a:rPr>
              <a:t>-05-2020</a:t>
            </a:r>
            <a:endParaRPr sz="18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Eva. Continua 2 (23%)</a:t>
            </a:r>
            <a:endParaRPr>
              <a:solidFill>
                <a:schemeClr val="dk1"/>
              </a:solidFill>
            </a:endParaRPr>
          </a:p>
          <a:p>
            <a:pPr indent="-342900" lvl="0" marL="457200" rtl="0" algn="l">
              <a:spcBef>
                <a:spcPts val="0"/>
              </a:spcBef>
              <a:spcAft>
                <a:spcPts val="0"/>
              </a:spcAft>
              <a:buSzPts val="1800"/>
              <a:buChar char="●"/>
            </a:pPr>
            <a:r>
              <a:rPr lang="en">
                <a:solidFill>
                  <a:schemeClr val="dk1"/>
                </a:solidFill>
              </a:rPr>
              <a:t>2do Examen (10%)</a:t>
            </a:r>
            <a:endParaRPr>
              <a:solidFill>
                <a:schemeClr val="dk1"/>
              </a:solidFill>
            </a:endParaRPr>
          </a:p>
          <a:p>
            <a:pPr indent="-317500" lvl="1" marL="914400" rtl="0" algn="l">
              <a:spcBef>
                <a:spcPts val="0"/>
              </a:spcBef>
              <a:spcAft>
                <a:spcPts val="0"/>
              </a:spcAft>
              <a:buClr>
                <a:schemeClr val="dk1"/>
              </a:buClr>
              <a:buSzPts val="1400"/>
              <a:buChar char="○"/>
            </a:pPr>
            <a:r>
              <a:rPr lang="en" sz="1800">
                <a:solidFill>
                  <a:schemeClr val="dk1"/>
                </a:solidFill>
              </a:rPr>
              <a:t>14</a:t>
            </a:r>
            <a:r>
              <a:rPr lang="en" sz="1800">
                <a:solidFill>
                  <a:schemeClr val="dk1"/>
                </a:solidFill>
              </a:rPr>
              <a:t>-06-2020</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Eva. Continua 3 (24%)</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3er Examen (10%)</a:t>
            </a:r>
            <a:endParaRPr>
              <a:solidFill>
                <a:schemeClr val="dk1"/>
              </a:solidFill>
            </a:endParaRPr>
          </a:p>
          <a:p>
            <a:pPr indent="-317500" lvl="1" marL="914400" rtl="0" algn="l">
              <a:spcBef>
                <a:spcPts val="0"/>
              </a:spcBef>
              <a:spcAft>
                <a:spcPts val="0"/>
              </a:spcAft>
              <a:buClr>
                <a:schemeClr val="dk1"/>
              </a:buClr>
              <a:buSzPts val="1400"/>
              <a:buChar char="○"/>
            </a:pPr>
            <a:r>
              <a:rPr lang="en" sz="1800">
                <a:solidFill>
                  <a:schemeClr val="dk1"/>
                </a:solidFill>
              </a:rPr>
              <a:t>26</a:t>
            </a:r>
            <a:r>
              <a:rPr lang="en" sz="1800">
                <a:solidFill>
                  <a:schemeClr val="dk1"/>
                </a:solidFill>
              </a:rPr>
              <a:t>-07-2020</a:t>
            </a:r>
            <a:endParaRPr>
              <a:solidFill>
                <a:schemeClr val="dk1"/>
              </a:solidFill>
            </a:endParaRPr>
          </a:p>
          <a:p>
            <a:pPr indent="0" lvl="0" marL="0" rtl="0" algn="l">
              <a:spcBef>
                <a:spcPts val="1600"/>
              </a:spcBef>
              <a:spcAft>
                <a:spcPts val="1600"/>
              </a:spcAft>
              <a:buNone/>
            </a:pPr>
            <a:r>
              <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Reglas del Curso</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No se aceptan tareas atrasadas, </a:t>
            </a:r>
            <a:endParaRPr/>
          </a:p>
          <a:p>
            <a:pPr indent="-342900" lvl="0" marL="457200" rtl="0" algn="l">
              <a:spcBef>
                <a:spcPts val="0"/>
              </a:spcBef>
              <a:spcAft>
                <a:spcPts val="0"/>
              </a:spcAft>
              <a:buSzPts val="1800"/>
              <a:buAutoNum type="arabicPeriod"/>
            </a:pPr>
            <a:r>
              <a:rPr lang="en"/>
              <a:t>En el curso se valora mucho la honestidad</a:t>
            </a:r>
            <a:endParaRPr/>
          </a:p>
          <a:p>
            <a:pPr indent="-342900" lvl="0" marL="457200" rtl="0" algn="l">
              <a:spcBef>
                <a:spcPts val="0"/>
              </a:spcBef>
              <a:spcAft>
                <a:spcPts val="0"/>
              </a:spcAft>
              <a:buSzPts val="1800"/>
              <a:buAutoNum type="arabicPeriod"/>
            </a:pPr>
            <a:r>
              <a:rPr lang="en"/>
              <a:t>En las tareas y trabajos se </a:t>
            </a:r>
            <a:r>
              <a:rPr b="1" lang="en"/>
              <a:t>calificará el proceso</a:t>
            </a:r>
            <a:r>
              <a:rPr lang="en"/>
              <a:t>, el producto final podría no funcionar y aún así tener buena nota</a:t>
            </a:r>
            <a:endParaRPr/>
          </a:p>
          <a:p>
            <a:pPr indent="-342900" lvl="0" marL="457200" rtl="0" algn="l">
              <a:spcBef>
                <a:spcPts val="0"/>
              </a:spcBef>
              <a:spcAft>
                <a:spcPts val="0"/>
              </a:spcAft>
              <a:buSzPts val="1800"/>
              <a:buAutoNum type="arabicPeriod"/>
            </a:pPr>
            <a:r>
              <a:rPr lang="en"/>
              <a:t>Si tiene dudas debe preguntar!</a:t>
            </a:r>
            <a:endParaRPr/>
          </a:p>
          <a:p>
            <a:pPr indent="-342900" lvl="0" marL="457200" rtl="0" algn="l">
              <a:spcBef>
                <a:spcPts val="0"/>
              </a:spcBef>
              <a:spcAft>
                <a:spcPts val="0"/>
              </a:spcAft>
              <a:buSzPts val="1800"/>
              <a:buAutoNum type="arabicPeriod"/>
            </a:pPr>
            <a:r>
              <a:rPr lang="en"/>
              <a:t>La prueba de entrada </a:t>
            </a:r>
            <a:r>
              <a:rPr b="1" lang="en"/>
              <a:t>no tendrá puntaje</a:t>
            </a:r>
            <a:r>
              <a:rPr lang="en"/>
              <a:t>, pero si no la hace a tiempo </a:t>
            </a:r>
            <a:r>
              <a:rPr b="1" lang="en">
                <a:solidFill>
                  <a:srgbClr val="FF0000"/>
                </a:solidFill>
              </a:rPr>
              <a:t>no tendrá nota en sus tareas.</a:t>
            </a:r>
            <a:endParaRPr b="1">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Actos que NO se consideran como deshonestos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Explicar lo que se pide en la tarea</a:t>
            </a:r>
            <a:r>
              <a:rPr lang="en"/>
              <a:t>, se puede pedir ayuda al profesor o los compañeros para entender lo que se pide en la tarea, pero siendo cuidadosos de no explicar la solución, sólo el enunciado de lo que se pide.</a:t>
            </a:r>
            <a:endParaRPr/>
          </a:p>
          <a:p>
            <a:pPr indent="-342900" lvl="0" marL="457200" rtl="0" algn="l">
              <a:spcBef>
                <a:spcPts val="0"/>
              </a:spcBef>
              <a:spcAft>
                <a:spcPts val="0"/>
              </a:spcAft>
              <a:buSzPts val="1800"/>
              <a:buChar char="●"/>
            </a:pPr>
            <a:r>
              <a:rPr b="1" lang="en"/>
              <a:t>Explicar los temas o conceptos</a:t>
            </a:r>
            <a:r>
              <a:rPr lang="en"/>
              <a:t>, si algún tema o concepto no se entiende, fuera del horario de clase, se puede pedir ayuda al profesor o algún compañero, aunque siempre será preferible hacer la pregunta en clase para que todos entiendan mejor el tema.</a:t>
            </a:r>
            <a:endParaRPr/>
          </a:p>
          <a:p>
            <a:pPr indent="-342900" lvl="0" marL="457200" rtl="0" algn="l">
              <a:spcBef>
                <a:spcPts val="0"/>
              </a:spcBef>
              <a:spcAft>
                <a:spcPts val="0"/>
              </a:spcAft>
              <a:buSzPts val="1800"/>
              <a:buChar char="●"/>
            </a:pPr>
            <a:r>
              <a:rPr b="1" lang="en"/>
              <a:t>Usar apuntes en las evaluaciones o exámenes,</a:t>
            </a:r>
            <a:r>
              <a:rPr lang="en"/>
              <a:t> estos apuntes podrán ayudar a recordar comandos, códigos, etc.</a:t>
            </a:r>
            <a:endParaRPr/>
          </a:p>
          <a:p>
            <a:pPr indent="-342900" lvl="0" marL="457200" rtl="0" algn="l">
              <a:spcBef>
                <a:spcPts val="0"/>
              </a:spcBef>
              <a:spcAft>
                <a:spcPts val="0"/>
              </a:spcAft>
              <a:buSzPts val="1800"/>
              <a:buChar char="●"/>
            </a:pPr>
            <a:r>
              <a:rPr b="1" lang="en"/>
              <a:t>Estudiar en grupo</a:t>
            </a:r>
            <a:r>
              <a:rPr lang="en"/>
              <a:t>, revisando los temas tratados en clase.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Actos que se consideran deshonestos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Copiar la solución de otro</a:t>
            </a:r>
            <a:r>
              <a:rPr lang="en"/>
              <a:t>, esto incluye mirar el código de un compañero o buscar soluciones o código en Internet</a:t>
            </a:r>
            <a:endParaRPr/>
          </a:p>
          <a:p>
            <a:pPr indent="-342900" lvl="0" marL="457200" rtl="0" algn="l">
              <a:spcBef>
                <a:spcPts val="0"/>
              </a:spcBef>
              <a:spcAft>
                <a:spcPts val="0"/>
              </a:spcAft>
              <a:buSzPts val="1800"/>
              <a:buChar char="●"/>
            </a:pPr>
            <a:r>
              <a:rPr b="1" lang="en"/>
              <a:t>Compartir código fuente</a:t>
            </a:r>
            <a:r>
              <a:rPr lang="en"/>
              <a:t>, copiar, cambiar de nombre a las variables, mostrar el código a un compañero, descargar el código de Internet, explicar el código a un compañero. Tener cuidado de no dejar copias de las tareas en lugares públicos.</a:t>
            </a:r>
            <a:endParaRPr/>
          </a:p>
          <a:p>
            <a:pPr indent="-342900" lvl="0" marL="457200" rtl="0" algn="l">
              <a:spcBef>
                <a:spcPts val="0"/>
              </a:spcBef>
              <a:spcAft>
                <a:spcPts val="0"/>
              </a:spcAft>
              <a:buSzPts val="1800"/>
              <a:buChar char="●"/>
            </a:pPr>
            <a:r>
              <a:rPr b="1" lang="en"/>
              <a:t>Consultoría</a:t>
            </a:r>
            <a:r>
              <a:rPr lang="en"/>
              <a:t>, recibir ayuda en la solución de la tarea, esta puede ser en persona, por un compañero de años superiores, por foros de discusión en Internet, 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Actos que se consideran deshonestos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Realizar los trabajos individuales en grupo</a:t>
            </a:r>
            <a:r>
              <a:rPr lang="en"/>
              <a:t>, las tareas pueden tener soluciones diversas, si estas son individuales no deben reunirse para hacerlas.</a:t>
            </a:r>
            <a:endParaRPr/>
          </a:p>
          <a:p>
            <a:pPr indent="-342900" lvl="0" marL="457200" rtl="0" algn="l">
              <a:spcBef>
                <a:spcPts val="0"/>
              </a:spcBef>
              <a:spcAft>
                <a:spcPts val="0"/>
              </a:spcAft>
              <a:buSzPts val="1800"/>
              <a:buChar char="●"/>
            </a:pPr>
            <a:r>
              <a:rPr b="1" lang="en"/>
              <a:t>Realizar las tareas grupales de manera individual,</a:t>
            </a:r>
            <a:r>
              <a:rPr lang="en"/>
              <a:t> qué sólo un compañero haga toda la tarea del grupo, que cada integrante del grupo haga una parte de la tarea, pero que no tenga idea de las demás partes. Las tareas en grupo deben ser hechas en grupo, por lo que se requiere coordinación, no sólo en la distribución del trabajo, sino en la solución de los problemas que se puedan presentar. El grupo debe trabajar como un equipo.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Internet</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Una red de redes o varias internet juntas (note la minúscula en la palabra)</a:t>
            </a:r>
            <a:endParaRPr/>
          </a:p>
          <a:p>
            <a:pPr indent="0" lvl="0" marL="0" rtl="0" algn="l">
              <a:spcBef>
                <a:spcPts val="1600"/>
              </a:spcBef>
              <a:spcAft>
                <a:spcPts val="1600"/>
              </a:spcAft>
              <a:buNone/>
            </a:pPr>
            <a:r>
              <a:t/>
            </a:r>
            <a:endParaRPr/>
          </a:p>
        </p:txBody>
      </p:sp>
      <p:pic>
        <p:nvPicPr>
          <p:cNvPr id="106" name="Google Shape;106;p21"/>
          <p:cNvPicPr preferRelativeResize="0"/>
          <p:nvPr/>
        </p:nvPicPr>
        <p:blipFill>
          <a:blip r:embed="rId4">
            <a:alphaModFix/>
          </a:blip>
          <a:stretch>
            <a:fillRect/>
          </a:stretch>
        </p:blipFill>
        <p:spPr>
          <a:xfrm>
            <a:off x="2730500" y="1862375"/>
            <a:ext cx="2847200" cy="2847200"/>
          </a:xfrm>
          <a:prstGeom prst="rect">
            <a:avLst/>
          </a:prstGeom>
          <a:noFill/>
          <a:ln>
            <a:noFill/>
          </a:ln>
        </p:spPr>
      </p:pic>
      <p:sp>
        <p:nvSpPr>
          <p:cNvPr id="107" name="Google Shape;107;p21"/>
          <p:cNvSpPr txBox="1"/>
          <p:nvPr/>
        </p:nvSpPr>
        <p:spPr>
          <a:xfrm>
            <a:off x="5683550" y="4107225"/>
            <a:ext cx="18414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Fuente: wikipedia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