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459efde1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459efde1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459efde1a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459efde1a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59efde1a_0_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459efde1a_0_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459efde1a_0_1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459efde1a_0_1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459efde1a_0_1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459efde1a_0_1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459efde1a_0_1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459efde1a_0_1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459efde1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459efde1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459efde1a_0_1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459efde1a_0_1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037d5e81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037d5e81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348e7fa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348e7fa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037d5e81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037d5e81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43c9f828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43c9f82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43c9f828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43c9f828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459efde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459efde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459efde1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459efde1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051ea65d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051ea65d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nodejs.org/en/download/" TargetMode="External"/><Relationship Id="rId4" Type="http://schemas.openxmlformats.org/officeDocument/2006/relationships/hyperlink" Target="https://pixabay.com/es/vectors/nodo-js-logo-nodejs-javascript-736399/" TargetMode="External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twitter.com/bitandbang/status/1082331715471925250?ref_src=twsrc%5Etfw%7Ctwcamp%5Etweetembed%7Ctwterm%5E1082331715471925250%7Ctwgr%5E%7Ctwcon%5Es1_c10&amp;ref_url=https%3A%2F%2Fphilna.sh%2Fblog%2F2019%2F01%2F10%2Fhow-to-start-a-node-js-project%2F" TargetMode="External"/><Relationship Id="rId4" Type="http://schemas.openxmlformats.org/officeDocument/2006/relationships/image" Target="../media/image15.png"/><Relationship Id="rId5" Type="http://schemas.openxmlformats.org/officeDocument/2006/relationships/hyperlink" Target="https://philna.sh/blog/2019/01/10/how-to-start-a-node-js-project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contributor-covenant.org/es/version/2/0/code_of_conduct/code_of_conduct.md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w3schools.com/jsref/met_document_getelementbyid.asp" TargetMode="External"/><Relationship Id="rId4" Type="http://schemas.openxmlformats.org/officeDocument/2006/relationships/hyperlink" Target="https://www.w3schools.com/jsref/met_element_queryselector.as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w3schools.com/js/js_htmldom_events.as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hyperlink" Target="https://apipheny.io/free-api/" TargetMode="External"/><Relationship Id="rId5" Type="http://schemas.openxmlformats.org/officeDocument/2006/relationships/hyperlink" Target="https://www.w3schools.com/js/js_objects.as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mmons.wikimedia.org/wiki/File:Ajax-vergleich-en.svg" TargetMode="External"/><Relationship Id="rId4" Type="http://schemas.openxmlformats.org/officeDocument/2006/relationships/image" Target="../media/image20.png"/><Relationship Id="rId5" Type="http://schemas.openxmlformats.org/officeDocument/2006/relationships/hyperlink" Target="https://www.w3schools.com/js/js_ajax_intro.asp" TargetMode="External"/><Relationship Id="rId6" Type="http://schemas.openxmlformats.org/officeDocument/2006/relationships/hyperlink" Target="https://www.w3schools.com/js/js_ajax_intro.as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hyperlink" Target="https://www.w3schools.com/jsref/met_document_addeventlistener.asp" TargetMode="External"/><Relationship Id="rId5" Type="http://schemas.openxmlformats.org/officeDocument/2006/relationships/hyperlink" Target="https://developer.mozilla.org/en-US/docs/Web/API/Window/DOMContentLoaded_ev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AJAX y NodeJS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Programación Web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NodeJS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 NodeJS se podrá contar con un servidor WEB que entiende JavaScript.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 instalación se debe hacer: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sudo apt install nodejs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 </a:t>
            </a:r>
            <a:r>
              <a:rPr lang="en"/>
              <a:t> usando su página oficial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https://nodejs.org/en/download/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 vez instalado se puede verificar su funcionamiento: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node -v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Ahora se podrá ejecutar casi cualquier código de JavaScript tal como si fuera un programa en Perl, pero con algunas diferencias: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habrá objetos DOM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</a:t>
            </a:r>
            <a:r>
              <a:rPr lang="en"/>
              <a:t>onsole.log enviará mensaje a la salida </a:t>
            </a:r>
            <a:r>
              <a:rPr lang="en"/>
              <a:t>estándar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 NodeJS se tendrá acceso al sistema de archivos del computadora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Este acceso debe ser no bloqueante!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Aquí se pueden aplicar también los promise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Los módulos podrían tener una sintaxis diferente</a:t>
            </a:r>
            <a:endParaRPr/>
          </a:p>
        </p:txBody>
      </p:sp>
      <p:pic>
        <p:nvPicPr>
          <p:cNvPr id="126" name="Google Shape;126;p22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4400" y="168775"/>
            <a:ext cx="1697899" cy="84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2422500" y="4280650"/>
            <a:ext cx="640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Revise el libro Begining Node.js, Express &amp; MongoDB Development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Iniciar un </a:t>
            </a:r>
            <a:r>
              <a:rPr lang="en"/>
              <a:t>proyecto</a:t>
            </a:r>
            <a:r>
              <a:rPr lang="en"/>
              <a:t> en NodeJS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NodeJS cuenta con un administrador de paquetes npm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 sudo apt install npm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6775" y="1882575"/>
            <a:ext cx="3590450" cy="222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2952900" y="4168675"/>
            <a:ext cx="58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https://philna.sh/blog/2019/01/10/how-to-start-a-node-js-project/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 de Conducta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Ejemplos de comportamiento que contribuyen a crear un ambiente positivo para nuestra comunidad: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Demostrar empatía y amabilidad ante otras personas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Respeto a diferentes opiniones, puntos de vista y experiencias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Dar y aceptar adecuadamente retroalimentación constructiva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Aceptar la responsabilidad y disculparse ante quienes se vean afectados por nuestros errores, aprendiendo de la experiencia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Centrarse en lo que sea mejor no sólo para nosotros como individuos, sino para la comunidad en general</a:t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1279500" y="164350"/>
            <a:ext cx="75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https://www.contributor-covenant.org/es/version/2/0/code_of_conduct/code_of_conduct.md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Ejemplos de comportamiento inaceptable: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El uso de lenguaje o imágenes sexualizadas, y aproximaciones o  atenciones sexuales de cualquier tipo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Comentarios despectivos (_trolling_), insultantes o derogatorios, y ataques personales o políticos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El acoso en público o privado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Publicar información privada de otras personas, tales como direcciones físicas o de correo electrónico, sin su permiso explícito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Otras conductas que puedan ser razonablemente consideradas como inapropiadas en un  entorno profesional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Servidor Web básico en NodeJS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 NodeJS se usa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n"/>
              <a:t> para agregar módulos.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objeto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/>
              <a:t>, contiene el URL que invocó el cliente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objeto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"/>
              <a:t>, contendrá la respuesta que recibirá el cliente.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onsole.log</a:t>
            </a:r>
            <a:r>
              <a:rPr lang="en"/>
              <a:t> imprime en la salida estandar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$ node index.js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Escuchando en http://localhost:3000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01008"/>
            <a:ext cx="4260300" cy="999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676017"/>
            <a:ext cx="4260300" cy="260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470100"/>
            <a:ext cx="237172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framework Express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 hacer productivo a NodeJS es necesario usar frameworks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 frameworks nos permitirán reusar código y también hacer nuestros códigos más simples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framework express se puede instalar desde nuestro directorio de trabajo con npm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 </a:t>
            </a:r>
            <a:r>
              <a:rPr lang="en"/>
              <a:t>n</a:t>
            </a:r>
            <a:r>
              <a:rPr lang="en"/>
              <a:t>pm install express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Esto instalará este framework sólo en nuestro directorio de trabajo y el archivo package.json, guardará las dependencias adecuadas.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 importante que los paquetes sean instalados localmente, para permitir que distinto proyectos puedan tener distintas versiones según lo necesiten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Servidor Web básico en NodeJS usando Express 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código del servidor es muy similar al anterior, pero esta vez será más sencillo: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Responder a </a:t>
            </a:r>
            <a:r>
              <a:rPr lang="en"/>
              <a:t>peticiones</a:t>
            </a:r>
            <a:r>
              <a:rPr lang="en"/>
              <a:t> get o post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Responder a distintos URLs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Servir distintos archivos</a:t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10527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Servidor WEB en NodeJS con GET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8520600" cy="19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NodeJS nos permite escribir nuestros programas en el lado del Servidor usando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Estos scripts se pueden ejecutar en distintos SO por lo que la manera de especificar la ruta de un determinado Archivo puede ser distinta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 eso usaremos el módulo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 que para cada URL distinta tendrá que crear un método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/>
              <a:t> adicional</a:t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0938" y="3111673"/>
            <a:ext cx="1944860" cy="1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546" y="3044413"/>
            <a:ext cx="3730204" cy="15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en el cliente y el servidor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NodeJS reconoce a los archivos js, css, imágenes, etc. como archivos estáticos, para servirlos hay que crear un directorio y configurarlo en nuestro programa servidor.</a:t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700" y="1918325"/>
            <a:ext cx="1472619" cy="10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2100" y="3511480"/>
            <a:ext cx="3887211" cy="10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5196" y="1725171"/>
            <a:ext cx="3149800" cy="329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Object Model (DOM)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idea básica es asociar a cada elemento HTML un objeto JavaScript, de este modo podemos extraer información de la página para nuestros programas y también modificar partes del documento HTML sin tener que recargarlo.</a:t>
            </a:r>
            <a:endParaRPr/>
          </a:p>
          <a:p>
            <a:pPr indent="-301625" lvl="0" marL="457200" rtl="0" algn="l">
              <a:spcBef>
                <a:spcPts val="1200"/>
              </a:spcBef>
              <a:spcAft>
                <a:spcPts val="0"/>
              </a:spcAft>
              <a:buSzPts val="1150"/>
              <a:buFont typeface="Courier New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document.getElementById(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"demo"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).innerHTML =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ourier New"/>
              <a:buChar char="○"/>
            </a:pPr>
            <a:r>
              <a:rPr lang="en" sz="115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https://www.w3schools.com/jsref/met_document_getelementbyid.asp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Font typeface="Courier New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document.querySelector(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).innerHTML = 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SzPts val="1150"/>
              <a:buFont typeface="Courier New"/>
              <a:buChar char="○"/>
            </a:pPr>
            <a:r>
              <a:rPr lang="en" sz="115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https://www.w3schools.com/jsref/met_element_queryselector.asp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highlight>
                  <a:srgbClr val="FFFF00"/>
                </a:highlight>
              </a:rPr>
              <a:t>Revise la documentación de ambos métodos y recuerde cómo extraer información de un formulario</a:t>
            </a:r>
            <a:endParaRPr sz="115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Eventos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Cuando se usa JavaScript en una página web varias “acciones” del usuario o del propio navegador pueden desencadenar eventos.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</a:t>
            </a:r>
            <a:r>
              <a:rPr lang="en"/>
              <a:t>nload, ocurre cuando se carga una página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onload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checkCookies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()"&gt;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</a:t>
            </a:r>
            <a:r>
              <a:rPr lang="en"/>
              <a:t>nchange, ocurre cuando por ejemplo se cambia un campo en un formulario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="fname"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onchange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="upperCase()"&gt;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Onclick, ocurre cuando se hace click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onclick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="displayDate()"&gt;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 it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/button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highlight>
                  <a:srgbClr val="FFFF00"/>
                </a:highlight>
              </a:rPr>
              <a:t>Revise la página de w3schools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918600" y="531275"/>
            <a:ext cx="491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https://www.w3schools.com/js/js_htmldom_events.asp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ejecutado antes de la carga de la página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Es posible que un código de JavaScript se ejecute antes de que se termine de cargar una página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032413"/>
            <a:ext cx="3152775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7450" y="2002475"/>
            <a:ext cx="45148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5450" y="2817213"/>
            <a:ext cx="527685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Formularios y Eventos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Redefiniendo la propiedad onsubmit de un formulario, es posible capturar el envió de un formulario, sin embargo </a:t>
            </a:r>
            <a:r>
              <a:rPr b="1" lang="en"/>
              <a:t>la página NO se recargará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59775"/>
            <a:ext cx="3256724" cy="212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1475" y="1959775"/>
            <a:ext cx="4570825" cy="255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 WEB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 API permite usar las funcionalidades de una biblioteca, tal como lo hace la API de 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 API Web permite usar las funcionalidades de un programa web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 preguntas se pueden hacer por el URL con el método GET, o usando objetos JavaScript con el método POST.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formato Objetos de JavaScript de JavaScript se conoce como JSON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725" y="3066800"/>
            <a:ext cx="3276600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5832300" y="6175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https://apipheny.io/free-api/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4897800" y="4401825"/>
            <a:ext cx="39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https://www.w3schools.com/js/js_objects.asp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AJAX (Asynchronous JavaScript And XML)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519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Ajax combina un objeto asíncrono, JavaScript y XML ó JSON para permitir la comunicación con un servidor web.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comportamiento asíncrono se refiere que la comunicación con el servidor web se realizará en hilo de ejecución separado, esto permitirá que el código JavaScript ejecute varias acciones “al mismo tiempo”.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 este modo se podrán modificar distintas partes del documento HTML de manera independiente.</a:t>
            </a:r>
            <a:endParaRPr/>
          </a:p>
        </p:txBody>
      </p:sp>
      <p:pic>
        <p:nvPicPr>
          <p:cNvPr id="101" name="Google Shape;101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4774" y="1152475"/>
            <a:ext cx="3327526" cy="32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>
            <a:hlinkClick r:id="rId5"/>
          </p:cNvPr>
          <p:cNvSpPr txBox="1"/>
          <p:nvPr/>
        </p:nvSpPr>
        <p:spPr>
          <a:xfrm>
            <a:off x="2985300" y="4425425"/>
            <a:ext cx="58470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https://www.w3schools.com/js/js_ajax_intro.asp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fetch: un objeto </a:t>
            </a:r>
            <a:r>
              <a:rPr lang="en"/>
              <a:t>asíncrono</a:t>
            </a:r>
            <a:r>
              <a:rPr lang="en"/>
              <a:t> basado en promises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492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Una promise es algo que </a:t>
            </a:r>
            <a:r>
              <a:rPr lang="en"/>
              <a:t>sucederá</a:t>
            </a:r>
            <a:r>
              <a:rPr lang="en"/>
              <a:t> en algún momento en el futuro y nosotros sólo la </a:t>
            </a:r>
            <a:r>
              <a:rPr lang="en"/>
              <a:t>programamos</a:t>
            </a:r>
            <a:r>
              <a:rPr lang="en"/>
              <a:t> para cuando llegue ese momento. 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475" y="2424425"/>
            <a:ext cx="3224050" cy="21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1281" y="1152475"/>
            <a:ext cx="359101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El evento DOMContentLoaded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addEventListener, asocia un “evento” de un objeto con una acción (función).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DOMContentLoaded es un evento que se lanza cuando una página se terminó de cargar.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Combinando esto, podemos escribir un código que sólo se ejecutará cuando la página esté cargada y así evitar el problema anterior.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850" y="3139675"/>
            <a:ext cx="4776300" cy="4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405200" y="3686075"/>
            <a:ext cx="648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https://www.w3schools.com/jsref/met_document_addeventlistener.asp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405200" y="4086275"/>
            <a:ext cx="72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https://developer.mozilla.org/en-US/docs/Web/API/Window/DOMContentLoaded_event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