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61" r:id="rId5"/>
    <p:sldId id="277" r:id="rId6"/>
    <p:sldId id="278" r:id="rId7"/>
    <p:sldId id="279" r:id="rId8"/>
    <p:sldId id="280" r:id="rId9"/>
    <p:sldId id="259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9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7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4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docs.python.org/3/reference/datamodel.html#basic-customizatio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-e-d-putra-7802a5104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coding Python in Intellij IED">
            <a:extLst>
              <a:ext uri="{FF2B5EF4-FFF2-40B4-BE49-F238E27FC236}">
                <a16:creationId xmlns:a16="http://schemas.microsoft.com/office/drawing/2014/main" id="{817273DF-A068-B63C-BC20-056BBCAB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9" y="3429000"/>
            <a:ext cx="1546311" cy="14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BCE6E2-1EDC-7A05-C6B0-9263E6F6BA59}"/>
              </a:ext>
            </a:extLst>
          </p:cNvPr>
          <p:cNvSpPr/>
          <p:nvPr/>
        </p:nvSpPr>
        <p:spPr>
          <a:xfrm>
            <a:off x="984738" y="1198174"/>
            <a:ext cx="717452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Object Oriented Programming (OOP)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8D28-2CCB-41E4-7697-5B9E59D59B63}"/>
              </a:ext>
            </a:extLst>
          </p:cNvPr>
          <p:cNvSpPr txBox="1"/>
          <p:nvPr/>
        </p:nvSpPr>
        <p:spPr>
          <a:xfrm>
            <a:off x="3278049" y="6171526"/>
            <a:ext cx="24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Lecture 1 - Introduction</a:t>
            </a:r>
          </a:p>
        </p:txBody>
      </p:sp>
      <p:pic>
        <p:nvPicPr>
          <p:cNvPr id="2" name="Picture 2" descr="Career - Join Us - Career at Icon Technology Rajkot">
            <a:extLst>
              <a:ext uri="{FF2B5EF4-FFF2-40B4-BE49-F238E27FC236}">
                <a16:creationId xmlns:a16="http://schemas.microsoft.com/office/drawing/2014/main" id="{56C57638-033B-8ED5-48F6-D3CBFA5C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62" y="2950442"/>
            <a:ext cx="984087" cy="180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tting to know the R programming language - WorkingNation">
            <a:extLst>
              <a:ext uri="{FF2B5EF4-FFF2-40B4-BE49-F238E27FC236}">
                <a16:creationId xmlns:a16="http://schemas.microsoft.com/office/drawing/2014/main" id="{5AD7A46E-D954-CA2E-60F3-A2EBE6D23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256" y="3700754"/>
            <a:ext cx="1113942" cy="86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p programming language icon - Transparent PNG &amp; SVG vector file">
            <a:extLst>
              <a:ext uri="{FF2B5EF4-FFF2-40B4-BE49-F238E27FC236}">
                <a16:creationId xmlns:a16="http://schemas.microsoft.com/office/drawing/2014/main" id="{138F1839-5549-FAB7-63C5-602BFC29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445" y="3311057"/>
            <a:ext cx="1804439" cy="180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 download | The C++ Programming Language Computer programming ...">
            <a:extLst>
              <a:ext uri="{FF2B5EF4-FFF2-40B4-BE49-F238E27FC236}">
                <a16:creationId xmlns:a16="http://schemas.microsoft.com/office/drawing/2014/main" id="{D5740A75-A707-BCC9-A3A6-682848673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448" b="98485" l="10000" r="90000">
                        <a14:foregroundMark x1="46667" y1="6410" x2="52111" y2="6760"/>
                        <a14:foregroundMark x1="49222" y1="2448" x2="51556" y2="2914"/>
                        <a14:foregroundMark x1="45111" y1="93357" x2="50222" y2="93357"/>
                        <a14:foregroundMark x1="48667" y1="98019" x2="52778" y2="984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131" y="3700754"/>
            <a:ext cx="1197214" cy="114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379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656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Object, Class, Attribute, and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C3D8E-9CAA-6317-0126-F1DCC0CB1DBB}"/>
              </a:ext>
            </a:extLst>
          </p:cNvPr>
          <p:cNvSpPr txBox="1"/>
          <p:nvPr/>
        </p:nvSpPr>
        <p:spPr>
          <a:xfrm>
            <a:off x="984738" y="1420837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BCEF1-9138-2F21-93DD-B884AA336CB7}"/>
              </a:ext>
            </a:extLst>
          </p:cNvPr>
          <p:cNvSpPr txBox="1"/>
          <p:nvPr/>
        </p:nvSpPr>
        <p:spPr>
          <a:xfrm>
            <a:off x="717453" y="999197"/>
            <a:ext cx="68228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Python supports many kinds of data </a:t>
            </a:r>
          </a:p>
          <a:p>
            <a:r>
              <a:rPr lang="en-US" dirty="0"/>
              <a:t>      [1,2,3,4,.. ]</a:t>
            </a:r>
            <a:r>
              <a:rPr lang="en-US" dirty="0">
                <a:solidFill>
                  <a:schemeClr val="bg1"/>
                </a:solidFill>
              </a:rPr>
              <a:t>…………</a:t>
            </a:r>
            <a:r>
              <a:rPr lang="en-US" dirty="0"/>
              <a:t> 3.14…………. “Hello World”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Each of it is an object, and every object has: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Type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Data representation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 set of procedure for interaction with the 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An object is an instance of a type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1234 is an instance of an </a:t>
            </a:r>
            <a:r>
              <a:rPr lang="en-US" i="1" dirty="0"/>
              <a:t>int</a:t>
            </a:r>
            <a:r>
              <a:rPr lang="en-US" dirty="0"/>
              <a:t> (integer)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“Hello" is an instance of a string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57684-F6BD-9150-6C04-2A87DF9CD3E5}"/>
              </a:ext>
            </a:extLst>
          </p:cNvPr>
          <p:cNvSpPr txBox="1"/>
          <p:nvPr/>
        </p:nvSpPr>
        <p:spPr>
          <a:xfrm>
            <a:off x="844062" y="4304714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980AA-D12A-ED87-D36A-1E38C960CB4C}"/>
              </a:ext>
            </a:extLst>
          </p:cNvPr>
          <p:cNvSpPr txBox="1"/>
          <p:nvPr/>
        </p:nvSpPr>
        <p:spPr>
          <a:xfrm>
            <a:off x="1322363" y="493776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[1,2,3,4,5]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4E518-D95F-E3C5-D0AE-E7FA67DCB51E}"/>
              </a:ext>
            </a:extLst>
          </p:cNvPr>
          <p:cNvSpPr txBox="1"/>
          <p:nvPr/>
        </p:nvSpPr>
        <p:spPr>
          <a:xfrm>
            <a:off x="3601329" y="4937760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type = List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5A3FDB7-6922-80DC-297C-30AAE50C42AC}"/>
              </a:ext>
            </a:extLst>
          </p:cNvPr>
          <p:cNvSpPr/>
          <p:nvPr/>
        </p:nvSpPr>
        <p:spPr>
          <a:xfrm>
            <a:off x="984738" y="4937760"/>
            <a:ext cx="253218" cy="369332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5A0CD8-19AE-ADD6-E866-D04BE495D5C8}"/>
              </a:ext>
            </a:extLst>
          </p:cNvPr>
          <p:cNvSpPr txBox="1"/>
          <p:nvPr/>
        </p:nvSpPr>
        <p:spPr>
          <a:xfrm>
            <a:off x="1322363" y="5401994"/>
            <a:ext cx="208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manipulate?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43927C-B4CE-D46F-D2CF-1007B7A31B0B}"/>
              </a:ext>
            </a:extLst>
          </p:cNvPr>
          <p:cNvSpPr/>
          <p:nvPr/>
        </p:nvSpPr>
        <p:spPr>
          <a:xfrm>
            <a:off x="984738" y="5401994"/>
            <a:ext cx="253218" cy="369332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E84E4-73D3-ABB5-2EA2-7888DFDC652F}"/>
              </a:ext>
            </a:extLst>
          </p:cNvPr>
          <p:cNvSpPr txBox="1"/>
          <p:nvPr/>
        </p:nvSpPr>
        <p:spPr>
          <a:xfrm>
            <a:off x="1322363" y="5700988"/>
            <a:ext cx="1457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L[</a:t>
            </a:r>
            <a:r>
              <a:rPr lang="en-US" dirty="0" err="1"/>
              <a:t>i:j</a:t>
            </a:r>
            <a:r>
              <a:rPr lang="en-US" dirty="0"/>
              <a:t>]</a:t>
            </a:r>
          </a:p>
          <a:p>
            <a:r>
              <a:rPr lang="en-US" dirty="0"/>
              <a:t>+, -, x (*), : (/)</a:t>
            </a:r>
          </a:p>
        </p:txBody>
      </p:sp>
    </p:spTree>
    <p:extLst>
      <p:ext uri="{BB962C8B-B14F-4D97-AF65-F5344CB8AC3E}">
        <p14:creationId xmlns:p14="http://schemas.microsoft.com/office/powerpoint/2010/main" val="407809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656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Object, Class, Attribute, and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C3D8E-9CAA-6317-0126-F1DCC0CB1DBB}"/>
              </a:ext>
            </a:extLst>
          </p:cNvPr>
          <p:cNvSpPr txBox="1"/>
          <p:nvPr/>
        </p:nvSpPr>
        <p:spPr>
          <a:xfrm>
            <a:off x="984738" y="1420837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BCEF1-9138-2F21-93DD-B884AA336CB7}"/>
              </a:ext>
            </a:extLst>
          </p:cNvPr>
          <p:cNvSpPr txBox="1"/>
          <p:nvPr/>
        </p:nvSpPr>
        <p:spPr>
          <a:xfrm>
            <a:off x="717453" y="999197"/>
            <a:ext cx="83899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Class: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>
                <a:effectLst/>
                <a:latin typeface="-apple-system"/>
              </a:rPr>
              <a:t>Class</a:t>
            </a:r>
            <a:r>
              <a:rPr lang="en-US" b="0" i="0" dirty="0">
                <a:effectLst/>
                <a:latin typeface="-apple-system"/>
              </a:rPr>
              <a:t> can be defined as a user-defined prototype for an object that defines a set of </a:t>
            </a:r>
            <a:r>
              <a:rPr lang="en-US" b="1" i="0" dirty="0">
                <a:effectLst/>
                <a:latin typeface="-apple-system"/>
              </a:rPr>
              <a:t>attributes</a:t>
            </a:r>
            <a:r>
              <a:rPr lang="en-US" b="0" i="0" dirty="0">
                <a:effectLst/>
                <a:latin typeface="-apple-system"/>
              </a:rPr>
              <a:t> that characterize any object of class. </a:t>
            </a:r>
            <a:r>
              <a:rPr lang="en-US" b="0" i="1" dirty="0">
                <a:effectLst/>
                <a:latin typeface="-apple-system"/>
              </a:rPr>
              <a:t>The </a:t>
            </a:r>
            <a:r>
              <a:rPr lang="en-US" b="1" i="1" dirty="0">
                <a:effectLst/>
                <a:latin typeface="-apple-system"/>
              </a:rPr>
              <a:t>attributes</a:t>
            </a:r>
            <a:r>
              <a:rPr lang="en-US" b="0" i="1" dirty="0">
                <a:effectLst/>
                <a:latin typeface="-apple-system"/>
              </a:rPr>
              <a:t> are data members and methods, accessed via dot method.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855E6-1DAC-CDE0-3D62-9304F31D41A5}"/>
              </a:ext>
            </a:extLst>
          </p:cNvPr>
          <p:cNvSpPr txBox="1"/>
          <p:nvPr/>
        </p:nvSpPr>
        <p:spPr>
          <a:xfrm>
            <a:off x="717453" y="2488808"/>
            <a:ext cx="81311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Make a distinction between </a:t>
            </a:r>
            <a:r>
              <a:rPr lang="en-US" b="1" dirty="0">
                <a:solidFill>
                  <a:srgbClr val="C00000"/>
                </a:solidFill>
              </a:rPr>
              <a:t>creating a class </a:t>
            </a:r>
            <a:r>
              <a:rPr lang="en-US" dirty="0"/>
              <a:t>and using an </a:t>
            </a:r>
            <a:r>
              <a:rPr lang="en-US" b="1" dirty="0">
                <a:solidFill>
                  <a:srgbClr val="C00000"/>
                </a:solidFill>
              </a:rPr>
              <a:t>instance</a:t>
            </a:r>
            <a:r>
              <a:rPr lang="en-US" dirty="0"/>
              <a:t> of the class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00000"/>
                </a:solidFill>
              </a:rPr>
              <a:t>creating</a:t>
            </a:r>
            <a:r>
              <a:rPr lang="en-US" dirty="0"/>
              <a:t> the class involves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defining the class name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defining class attributes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00000"/>
                </a:solidFill>
              </a:rPr>
              <a:t>using</a:t>
            </a:r>
            <a:r>
              <a:rPr lang="en-US" dirty="0"/>
              <a:t> the class involves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creating new instances of objects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doing operations on the instances </a:t>
            </a:r>
          </a:p>
          <a:p>
            <a:pPr lvl="1"/>
            <a:r>
              <a:rPr lang="en-US" dirty="0"/>
              <a:t>for example, L=[1,2] and </a:t>
            </a:r>
            <a:r>
              <a:rPr lang="en-US" dirty="0" err="1"/>
              <a:t>len</a:t>
            </a:r>
            <a:r>
              <a:rPr lang="en-US" dirty="0"/>
              <a:t>(L)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AC530-B71C-3624-95BB-3E21B2ADED68}"/>
              </a:ext>
            </a:extLst>
          </p:cNvPr>
          <p:cNvSpPr txBox="1"/>
          <p:nvPr/>
        </p:nvSpPr>
        <p:spPr>
          <a:xfrm>
            <a:off x="5549673" y="5086414"/>
            <a:ext cx="245484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volume():</a:t>
            </a:r>
          </a:p>
          <a:p>
            <a:r>
              <a:rPr lang="en-US" dirty="0"/>
              <a:t>	# Attributes here</a:t>
            </a:r>
          </a:p>
          <a:p>
            <a:r>
              <a:rPr lang="en-US" dirty="0"/>
              <a:t>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65257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656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Object, Class, Attribute, and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C3D8E-9CAA-6317-0126-F1DCC0CB1DBB}"/>
              </a:ext>
            </a:extLst>
          </p:cNvPr>
          <p:cNvSpPr txBox="1"/>
          <p:nvPr/>
        </p:nvSpPr>
        <p:spPr>
          <a:xfrm>
            <a:off x="984738" y="1420837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BCEF1-9138-2F21-93DD-B884AA336CB7}"/>
              </a:ext>
            </a:extLst>
          </p:cNvPr>
          <p:cNvSpPr txBox="1"/>
          <p:nvPr/>
        </p:nvSpPr>
        <p:spPr>
          <a:xfrm>
            <a:off x="717453" y="999197"/>
            <a:ext cx="83899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Attributes: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Data and procedures that “</a:t>
            </a:r>
            <a:r>
              <a:rPr lang="en-US" b="1" dirty="0">
                <a:solidFill>
                  <a:srgbClr val="C00000"/>
                </a:solidFill>
              </a:rPr>
              <a:t>belong</a:t>
            </a:r>
            <a:r>
              <a:rPr lang="en-US" dirty="0"/>
              <a:t>” to the class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Data attributes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Think of data as other objects that make up the class •</a:t>
            </a:r>
          </a:p>
          <a:p>
            <a:pPr lvl="1"/>
            <a:r>
              <a:rPr lang="en-US" dirty="0"/>
              <a:t>      </a:t>
            </a:r>
            <a:r>
              <a:rPr lang="en-US" i="1" dirty="0"/>
              <a:t>for example, a coordinate is made up of two numbers </a:t>
            </a:r>
            <a:endParaRPr lang="en-US" b="0" i="1" dirty="0">
              <a:effectLst/>
              <a:latin typeface="-apple-syste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855E6-1DAC-CDE0-3D62-9304F31D41A5}"/>
              </a:ext>
            </a:extLst>
          </p:cNvPr>
          <p:cNvSpPr txBox="1"/>
          <p:nvPr/>
        </p:nvSpPr>
        <p:spPr>
          <a:xfrm>
            <a:off x="717453" y="2488808"/>
            <a:ext cx="81311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Methods</a:t>
            </a:r>
            <a:r>
              <a:rPr lang="en-US" dirty="0"/>
              <a:t> (procedural attributes)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Like a function that works only with this class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Think of methods as functions that only work with this class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How to interact with the object</a:t>
            </a:r>
          </a:p>
        </p:txBody>
      </p:sp>
    </p:spTree>
    <p:extLst>
      <p:ext uri="{BB962C8B-B14F-4D97-AF65-F5344CB8AC3E}">
        <p14:creationId xmlns:p14="http://schemas.microsoft.com/office/powerpoint/2010/main" val="156837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2800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Defining a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C3D8E-9CAA-6317-0126-F1DCC0CB1DBB}"/>
              </a:ext>
            </a:extLst>
          </p:cNvPr>
          <p:cNvSpPr txBox="1"/>
          <p:nvPr/>
        </p:nvSpPr>
        <p:spPr>
          <a:xfrm>
            <a:off x="984738" y="1420837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05FE7-8597-B5A7-A40E-68F5D581C8E1}"/>
              </a:ext>
            </a:extLst>
          </p:cNvPr>
          <p:cNvSpPr txBox="1"/>
          <p:nvPr/>
        </p:nvSpPr>
        <p:spPr>
          <a:xfrm>
            <a:off x="1363281" y="165116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300" dirty="0"/>
              <a:t>class Coordinate(object):</a:t>
            </a:r>
          </a:p>
          <a:p>
            <a:pPr lvl="1"/>
            <a:r>
              <a:rPr lang="en-US" spc="300" dirty="0"/>
              <a:t>def __</a:t>
            </a:r>
            <a:r>
              <a:rPr lang="en-US" spc="300" dirty="0" err="1"/>
              <a:t>init</a:t>
            </a:r>
            <a:r>
              <a:rPr lang="en-US" spc="300" dirty="0"/>
              <a:t>__(self, x, y): </a:t>
            </a:r>
          </a:p>
          <a:p>
            <a:pPr lvl="1"/>
            <a:r>
              <a:rPr lang="en-US" spc="300" dirty="0"/>
              <a:t>	</a:t>
            </a:r>
            <a:r>
              <a:rPr lang="en-US" spc="300" dirty="0" err="1"/>
              <a:t>self.x</a:t>
            </a:r>
            <a:r>
              <a:rPr lang="en-US" spc="300" dirty="0"/>
              <a:t> = x </a:t>
            </a:r>
          </a:p>
          <a:p>
            <a:pPr lvl="1"/>
            <a:r>
              <a:rPr lang="en-US" spc="300" dirty="0"/>
              <a:t>	</a:t>
            </a:r>
            <a:r>
              <a:rPr lang="en-US" spc="300" dirty="0" err="1"/>
              <a:t>self.y</a:t>
            </a:r>
            <a:r>
              <a:rPr lang="en-US" spc="300" dirty="0"/>
              <a:t> = 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F46472-5734-E821-CE54-25B1953B0B26}"/>
              </a:ext>
            </a:extLst>
          </p:cNvPr>
          <p:cNvSpPr/>
          <p:nvPr/>
        </p:nvSpPr>
        <p:spPr>
          <a:xfrm>
            <a:off x="2362088" y="2011681"/>
            <a:ext cx="109728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47E0B5-BB6F-4303-0381-227346438BE7}"/>
              </a:ext>
            </a:extLst>
          </p:cNvPr>
          <p:cNvCxnSpPr/>
          <p:nvPr/>
        </p:nvCxnSpPr>
        <p:spPr>
          <a:xfrm flipV="1">
            <a:off x="1532094" y="2321169"/>
            <a:ext cx="829994" cy="773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8C5A77-7C8F-131F-E298-D4E32813E43D}"/>
              </a:ext>
            </a:extLst>
          </p:cNvPr>
          <p:cNvSpPr txBox="1"/>
          <p:nvPr/>
        </p:nvSpPr>
        <p:spPr>
          <a:xfrm>
            <a:off x="666931" y="3059833"/>
            <a:ext cx="226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Special methods to create an instance __ is double underscore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B6B3A2-BF63-6333-F1F7-47E3E9F64F96}"/>
              </a:ext>
            </a:extLst>
          </p:cNvPr>
          <p:cNvSpPr/>
          <p:nvPr/>
        </p:nvSpPr>
        <p:spPr>
          <a:xfrm>
            <a:off x="2889625" y="2318829"/>
            <a:ext cx="189915" cy="532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349D8C-B942-5808-AC1F-7131373ACB78}"/>
              </a:ext>
            </a:extLst>
          </p:cNvPr>
          <p:cNvCxnSpPr>
            <a:cxnSpLocks/>
          </p:cNvCxnSpPr>
          <p:nvPr/>
        </p:nvCxnSpPr>
        <p:spPr>
          <a:xfrm flipH="1" flipV="1">
            <a:off x="3100642" y="2884325"/>
            <a:ext cx="548639" cy="681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939BC1-6BF1-F57E-ED81-29FA60F09859}"/>
              </a:ext>
            </a:extLst>
          </p:cNvPr>
          <p:cNvSpPr txBox="1"/>
          <p:nvPr/>
        </p:nvSpPr>
        <p:spPr>
          <a:xfrm>
            <a:off x="2984582" y="3529094"/>
            <a:ext cx="226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Two data attribute for every coordinates object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450C7D-1B0B-5826-2D49-847827B178F8}"/>
              </a:ext>
            </a:extLst>
          </p:cNvPr>
          <p:cNvSpPr/>
          <p:nvPr/>
        </p:nvSpPr>
        <p:spPr>
          <a:xfrm>
            <a:off x="3568391" y="2009559"/>
            <a:ext cx="495887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125BE8-F2BD-DCA5-0203-05DA1CBB1A7F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747757" y="2312212"/>
            <a:ext cx="1554476" cy="1209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D06CF1-9A8A-5052-00D0-1AA3C03FA761}"/>
              </a:ext>
            </a:extLst>
          </p:cNvPr>
          <p:cNvSpPr txBox="1"/>
          <p:nvPr/>
        </p:nvSpPr>
        <p:spPr>
          <a:xfrm>
            <a:off x="5302233" y="3059833"/>
            <a:ext cx="226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Parameter to refer to an instance of the class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42AA57-97B7-F009-CE94-8DE7341E53E2}"/>
              </a:ext>
            </a:extLst>
          </p:cNvPr>
          <p:cNvSpPr/>
          <p:nvPr/>
        </p:nvSpPr>
        <p:spPr>
          <a:xfrm>
            <a:off x="4192646" y="2017155"/>
            <a:ext cx="495887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27378A-B636-8370-A1D0-3D52D549C73A}"/>
              </a:ext>
            </a:extLst>
          </p:cNvPr>
          <p:cNvCxnSpPr>
            <a:cxnSpLocks/>
          </p:cNvCxnSpPr>
          <p:nvPr/>
        </p:nvCxnSpPr>
        <p:spPr>
          <a:xfrm flipH="1">
            <a:off x="4688533" y="1549808"/>
            <a:ext cx="1682847" cy="404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E25D08-861D-E129-C2A3-0E332943AF6A}"/>
              </a:ext>
            </a:extLst>
          </p:cNvPr>
          <p:cNvSpPr txBox="1"/>
          <p:nvPr/>
        </p:nvSpPr>
        <p:spPr>
          <a:xfrm>
            <a:off x="6371380" y="1223389"/>
            <a:ext cx="226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data initializes Coordinate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80412-0F34-17A9-037A-C0A9DA671028}"/>
              </a:ext>
            </a:extLst>
          </p:cNvPr>
          <p:cNvSpPr txBox="1"/>
          <p:nvPr/>
        </p:nvSpPr>
        <p:spPr>
          <a:xfrm>
            <a:off x="531529" y="5040307"/>
            <a:ext cx="73222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00000"/>
                </a:solidFill>
              </a:rPr>
              <a:t>“Self”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Python</a:t>
            </a:r>
            <a:r>
              <a:rPr lang="en-US" dirty="0"/>
              <a:t> is like the pointer </a:t>
            </a:r>
            <a:r>
              <a:rPr lang="en-US" b="1" dirty="0">
                <a:solidFill>
                  <a:srgbClr val="C00000"/>
                </a:solidFill>
              </a:rPr>
              <a:t>“this”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C++</a:t>
            </a:r>
            <a:r>
              <a:rPr lang="en-US" dirty="0"/>
              <a:t>. In Python, functions in class access data via “self”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00000"/>
                </a:solidFill>
              </a:rPr>
              <a:t>“Self”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Python</a:t>
            </a:r>
            <a:r>
              <a:rPr lang="en-US" dirty="0"/>
              <a:t> works as </a:t>
            </a:r>
            <a:r>
              <a:rPr lang="en-US" b="1" dirty="0">
                <a:solidFill>
                  <a:srgbClr val="C00000"/>
                </a:solidFill>
              </a:rPr>
              <a:t>a variable of function </a:t>
            </a:r>
            <a:r>
              <a:rPr lang="en-US" dirty="0"/>
              <a:t>but it won’t invoke data.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28392-0BEB-5EF0-4715-701C7641E1FB}"/>
              </a:ext>
            </a:extLst>
          </p:cNvPr>
          <p:cNvSpPr txBox="1"/>
          <p:nvPr/>
        </p:nvSpPr>
        <p:spPr>
          <a:xfrm>
            <a:off x="523211" y="4613701"/>
            <a:ext cx="155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Note on “self”</a:t>
            </a:r>
          </a:p>
        </p:txBody>
      </p:sp>
    </p:spTree>
    <p:extLst>
      <p:ext uri="{BB962C8B-B14F-4D97-AF65-F5344CB8AC3E}">
        <p14:creationId xmlns:p14="http://schemas.microsoft.com/office/powerpoint/2010/main" val="306731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7389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Define a Method for The Coordinate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05FE7-8597-B5A7-A40E-68F5D581C8E1}"/>
              </a:ext>
            </a:extLst>
          </p:cNvPr>
          <p:cNvSpPr txBox="1"/>
          <p:nvPr/>
        </p:nvSpPr>
        <p:spPr>
          <a:xfrm>
            <a:off x="585216" y="1215070"/>
            <a:ext cx="71942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300" dirty="0"/>
              <a:t>class Coordinate(object):</a:t>
            </a:r>
          </a:p>
          <a:p>
            <a:pPr lvl="1"/>
            <a:r>
              <a:rPr lang="en-US" spc="300" dirty="0"/>
              <a:t>def __</a:t>
            </a:r>
            <a:r>
              <a:rPr lang="en-US" spc="300" dirty="0" err="1"/>
              <a:t>init</a:t>
            </a:r>
            <a:r>
              <a:rPr lang="en-US" spc="300" dirty="0"/>
              <a:t>__(self, x, y): </a:t>
            </a:r>
          </a:p>
          <a:p>
            <a:pPr lvl="1"/>
            <a:r>
              <a:rPr lang="en-US" spc="300" dirty="0"/>
              <a:t>	</a:t>
            </a:r>
            <a:r>
              <a:rPr lang="en-US" spc="300" dirty="0" err="1"/>
              <a:t>self.x</a:t>
            </a:r>
            <a:r>
              <a:rPr lang="en-US" spc="300" dirty="0"/>
              <a:t> = x </a:t>
            </a:r>
          </a:p>
          <a:p>
            <a:pPr lvl="1"/>
            <a:r>
              <a:rPr lang="en-US" spc="300" dirty="0"/>
              <a:t>	</a:t>
            </a:r>
            <a:r>
              <a:rPr lang="en-US" spc="300" dirty="0" err="1"/>
              <a:t>self.y</a:t>
            </a:r>
            <a:r>
              <a:rPr lang="en-US" spc="300" dirty="0"/>
              <a:t> = y</a:t>
            </a:r>
          </a:p>
          <a:p>
            <a:pPr lvl="1"/>
            <a:r>
              <a:rPr lang="en-US" spc="300" dirty="0"/>
              <a:t>def distance(self, other):</a:t>
            </a:r>
          </a:p>
          <a:p>
            <a:pPr lvl="2"/>
            <a:r>
              <a:rPr lang="en-US" spc="300" dirty="0" err="1"/>
              <a:t>x_diff</a:t>
            </a:r>
            <a:r>
              <a:rPr lang="en-US" spc="300" dirty="0"/>
              <a:t> = (</a:t>
            </a:r>
            <a:r>
              <a:rPr lang="en-US" spc="300" dirty="0" err="1"/>
              <a:t>self.x-other.x</a:t>
            </a:r>
            <a:r>
              <a:rPr lang="en-US" spc="300" dirty="0"/>
              <a:t>)**2</a:t>
            </a:r>
          </a:p>
          <a:p>
            <a:pPr lvl="2"/>
            <a:r>
              <a:rPr lang="en-US" spc="300" dirty="0" err="1"/>
              <a:t>y_diff</a:t>
            </a:r>
            <a:r>
              <a:rPr lang="en-US" spc="300" dirty="0"/>
              <a:t> = (</a:t>
            </a:r>
            <a:r>
              <a:rPr lang="en-US" spc="300" dirty="0" err="1"/>
              <a:t>self.y-other.y</a:t>
            </a:r>
            <a:r>
              <a:rPr lang="en-US" spc="300" dirty="0"/>
              <a:t>)**2</a:t>
            </a:r>
          </a:p>
          <a:p>
            <a:pPr lvl="2"/>
            <a:r>
              <a:rPr lang="en-US" spc="300" dirty="0"/>
              <a:t>return (</a:t>
            </a:r>
            <a:r>
              <a:rPr lang="en-US" spc="300" dirty="0" err="1"/>
              <a:t>x_diff</a:t>
            </a:r>
            <a:r>
              <a:rPr lang="en-US" spc="300" dirty="0"/>
              <a:t> + </a:t>
            </a:r>
            <a:r>
              <a:rPr lang="en-US" spc="300" dirty="0" err="1"/>
              <a:t>y_diff</a:t>
            </a:r>
            <a:r>
              <a:rPr lang="en-US" spc="300" dirty="0"/>
              <a:t> )**0.5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7A069-8FB2-91F3-D0ED-4AD71DAA78B5}"/>
              </a:ext>
            </a:extLst>
          </p:cNvPr>
          <p:cNvSpPr/>
          <p:nvPr/>
        </p:nvSpPr>
        <p:spPr>
          <a:xfrm>
            <a:off x="2806504" y="2369013"/>
            <a:ext cx="471268" cy="261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81B6D6-7CAB-8686-4511-45B45F42C3C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277772" y="1254916"/>
            <a:ext cx="2026099" cy="1114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969639-B7E2-AB10-2020-357494C63153}"/>
              </a:ext>
            </a:extLst>
          </p:cNvPr>
          <p:cNvSpPr txBox="1"/>
          <p:nvPr/>
        </p:nvSpPr>
        <p:spPr>
          <a:xfrm>
            <a:off x="5303871" y="931750"/>
            <a:ext cx="226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it to refers to any instances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2FD4BA-A18F-BDBD-ED9F-B65913E805E3}"/>
              </a:ext>
            </a:extLst>
          </p:cNvPr>
          <p:cNvSpPr/>
          <p:nvPr/>
        </p:nvSpPr>
        <p:spPr>
          <a:xfrm>
            <a:off x="3433220" y="2363373"/>
            <a:ext cx="731520" cy="261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4BCC1A-5ABB-6705-D6F9-107FDB75E379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164740" y="1868235"/>
            <a:ext cx="1139131" cy="515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A25A6F-C860-05C5-544D-2DB5394C5DC1}"/>
              </a:ext>
            </a:extLst>
          </p:cNvPr>
          <p:cNvSpPr txBox="1"/>
          <p:nvPr/>
        </p:nvSpPr>
        <p:spPr>
          <a:xfrm>
            <a:off x="5303871" y="1545069"/>
            <a:ext cx="226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Another parameter to the method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915D20-18E9-6951-83C2-B7618C9274F1}"/>
              </a:ext>
            </a:extLst>
          </p:cNvPr>
          <p:cNvSpPr txBox="1"/>
          <p:nvPr/>
        </p:nvSpPr>
        <p:spPr>
          <a:xfrm>
            <a:off x="756138" y="430868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Methods behave just like functions (take params, do operations, return)</a:t>
            </a:r>
          </a:p>
        </p:txBody>
      </p:sp>
    </p:spTree>
    <p:extLst>
      <p:ext uri="{BB962C8B-B14F-4D97-AF65-F5344CB8AC3E}">
        <p14:creationId xmlns:p14="http://schemas.microsoft.com/office/powerpoint/2010/main" val="106232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405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How to use a Method?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0B51D-FF48-9078-255F-74355E4EA86F}"/>
              </a:ext>
            </a:extLst>
          </p:cNvPr>
          <p:cNvSpPr txBox="1"/>
          <p:nvPr/>
        </p:nvSpPr>
        <p:spPr>
          <a:xfrm>
            <a:off x="457168" y="982684"/>
            <a:ext cx="245484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 distance(self, other): </a:t>
            </a:r>
          </a:p>
          <a:p>
            <a:r>
              <a:rPr lang="en-US" dirty="0"/>
              <a:t>	# code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9D2CB-62F5-1178-7416-3688642C1B53}"/>
              </a:ext>
            </a:extLst>
          </p:cNvPr>
          <p:cNvSpPr txBox="1"/>
          <p:nvPr/>
        </p:nvSpPr>
        <p:spPr>
          <a:xfrm>
            <a:off x="3277772" y="1121183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method </a:t>
            </a:r>
            <a:r>
              <a:rPr lang="en-US" i="1" dirty="0"/>
              <a:t>def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5307E-4907-5D54-1798-B2EB49895E98}"/>
              </a:ext>
            </a:extLst>
          </p:cNvPr>
          <p:cNvSpPr txBox="1"/>
          <p:nvPr/>
        </p:nvSpPr>
        <p:spPr>
          <a:xfrm>
            <a:off x="457168" y="2260433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Using the class:</a:t>
            </a:r>
          </a:p>
          <a:p>
            <a:r>
              <a:rPr lang="en-US" b="1" dirty="0">
                <a:solidFill>
                  <a:srgbClr val="C00000"/>
                </a:solidFill>
              </a:rPr>
              <a:t>Conventional way </a:t>
            </a:r>
          </a:p>
          <a:p>
            <a:r>
              <a:rPr lang="en-US" spc="300" dirty="0"/>
              <a:t>c = Coordinate(3,4) </a:t>
            </a:r>
          </a:p>
          <a:p>
            <a:r>
              <a:rPr lang="en-US" spc="300" dirty="0"/>
              <a:t>zero = Coordinate(0,0) </a:t>
            </a:r>
          </a:p>
          <a:p>
            <a:r>
              <a:rPr lang="en-US" spc="300" dirty="0"/>
              <a:t>print(</a:t>
            </a:r>
            <a:r>
              <a:rPr lang="en-US" spc="300" dirty="0" err="1"/>
              <a:t>c.distance</a:t>
            </a:r>
            <a:r>
              <a:rPr lang="en-US" spc="300" dirty="0"/>
              <a:t>(zero))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987D8-15A9-2676-0EAF-4BC3BB5F2124}"/>
              </a:ext>
            </a:extLst>
          </p:cNvPr>
          <p:cNvSpPr txBox="1"/>
          <p:nvPr/>
        </p:nvSpPr>
        <p:spPr>
          <a:xfrm>
            <a:off x="4203763" y="2537432"/>
            <a:ext cx="4813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Equivalent to </a:t>
            </a:r>
          </a:p>
          <a:p>
            <a:r>
              <a:rPr lang="en-US" spc="300" dirty="0"/>
              <a:t>c = Coordinate(3,4) </a:t>
            </a:r>
          </a:p>
          <a:p>
            <a:r>
              <a:rPr lang="en-US" spc="300" dirty="0"/>
              <a:t>zero = Coordinate(0,0) print(</a:t>
            </a:r>
            <a:r>
              <a:rPr lang="en-US" spc="300" dirty="0" err="1"/>
              <a:t>Coordinate.distance</a:t>
            </a:r>
            <a:r>
              <a:rPr lang="en-US" spc="300" dirty="0"/>
              <a:t>(c, zero))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B5C207-A3D6-843F-9739-501269E4BBAA}"/>
              </a:ext>
            </a:extLst>
          </p:cNvPr>
          <p:cNvSpPr/>
          <p:nvPr/>
        </p:nvSpPr>
        <p:spPr>
          <a:xfrm>
            <a:off x="1252025" y="3429000"/>
            <a:ext cx="196947" cy="30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5D6749-6213-BA20-AD7A-892410AE3B01}"/>
              </a:ext>
            </a:extLst>
          </p:cNvPr>
          <p:cNvSpPr/>
          <p:nvPr/>
        </p:nvSpPr>
        <p:spPr>
          <a:xfrm>
            <a:off x="1501710" y="3427019"/>
            <a:ext cx="1097280" cy="30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31111A-AB0B-BDD9-8DF4-B001BD786032}"/>
              </a:ext>
            </a:extLst>
          </p:cNvPr>
          <p:cNvSpPr/>
          <p:nvPr/>
        </p:nvSpPr>
        <p:spPr>
          <a:xfrm>
            <a:off x="2690397" y="3427018"/>
            <a:ext cx="548640" cy="30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9040C7-0F12-8182-D599-22A6FE3206D9}"/>
              </a:ext>
            </a:extLst>
          </p:cNvPr>
          <p:cNvSpPr/>
          <p:nvPr/>
        </p:nvSpPr>
        <p:spPr>
          <a:xfrm>
            <a:off x="4992228" y="3412950"/>
            <a:ext cx="1463040" cy="30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3834FF-95FF-4E9A-D070-25F16236FA8F}"/>
              </a:ext>
            </a:extLst>
          </p:cNvPr>
          <p:cNvSpPr/>
          <p:nvPr/>
        </p:nvSpPr>
        <p:spPr>
          <a:xfrm>
            <a:off x="6508009" y="3425037"/>
            <a:ext cx="1097280" cy="30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FC2F37-8E82-0143-6A75-5909526F662C}"/>
              </a:ext>
            </a:extLst>
          </p:cNvPr>
          <p:cNvSpPr/>
          <p:nvPr/>
        </p:nvSpPr>
        <p:spPr>
          <a:xfrm>
            <a:off x="7724832" y="3425036"/>
            <a:ext cx="822960" cy="30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5F78B4-DC24-B2DB-97A9-8BB65452D6F2}"/>
              </a:ext>
            </a:extLst>
          </p:cNvPr>
          <p:cNvCxnSpPr/>
          <p:nvPr/>
        </p:nvCxnSpPr>
        <p:spPr>
          <a:xfrm flipV="1">
            <a:off x="1350496" y="3776001"/>
            <a:ext cx="0" cy="556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D2C788-01A3-53C7-190B-7AF6D5A6E627}"/>
              </a:ext>
            </a:extLst>
          </p:cNvPr>
          <p:cNvSpPr txBox="1"/>
          <p:nvPr/>
        </p:nvSpPr>
        <p:spPr>
          <a:xfrm>
            <a:off x="140677" y="4332850"/>
            <a:ext cx="1543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Object to call method 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ED1D5A-224E-E368-564B-CBC7A24D1BF4}"/>
              </a:ext>
            </a:extLst>
          </p:cNvPr>
          <p:cNvCxnSpPr/>
          <p:nvPr/>
        </p:nvCxnSpPr>
        <p:spPr>
          <a:xfrm flipV="1">
            <a:off x="2008145" y="3776001"/>
            <a:ext cx="0" cy="1097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3F36D3-FAB7-DFB0-2ADD-5DDB309CEF2B}"/>
              </a:ext>
            </a:extLst>
          </p:cNvPr>
          <p:cNvSpPr txBox="1"/>
          <p:nvPr/>
        </p:nvSpPr>
        <p:spPr>
          <a:xfrm>
            <a:off x="1487646" y="4889699"/>
            <a:ext cx="110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 of method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91DEAD-CC09-EA56-B84F-992DD640EE5A}"/>
              </a:ext>
            </a:extLst>
          </p:cNvPr>
          <p:cNvCxnSpPr/>
          <p:nvPr/>
        </p:nvCxnSpPr>
        <p:spPr>
          <a:xfrm flipV="1">
            <a:off x="2919011" y="3776001"/>
            <a:ext cx="0" cy="556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5954028-E731-B74C-B976-FA0AE5F90F23}"/>
              </a:ext>
            </a:extLst>
          </p:cNvPr>
          <p:cNvSpPr txBox="1"/>
          <p:nvPr/>
        </p:nvSpPr>
        <p:spPr>
          <a:xfrm>
            <a:off x="2467080" y="4369179"/>
            <a:ext cx="210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Parameters not including </a:t>
            </a:r>
            <a:r>
              <a:rPr lang="en-US" b="1" dirty="0">
                <a:solidFill>
                  <a:srgbClr val="FF0000"/>
                </a:solidFill>
              </a:rPr>
              <a:t>self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self</a:t>
            </a:r>
            <a:r>
              <a:rPr lang="en-US" dirty="0">
                <a:solidFill>
                  <a:srgbClr val="FF0000"/>
                </a:solidFill>
              </a:rPr>
              <a:t> implied to be c)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84D125-637A-961A-0ED9-E2AA29B4146D}"/>
              </a:ext>
            </a:extLst>
          </p:cNvPr>
          <p:cNvCxnSpPr/>
          <p:nvPr/>
        </p:nvCxnSpPr>
        <p:spPr>
          <a:xfrm flipV="1">
            <a:off x="5233054" y="3812330"/>
            <a:ext cx="0" cy="556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9BBB317-1D2D-6F14-2652-2EA8EB9100EA}"/>
              </a:ext>
            </a:extLst>
          </p:cNvPr>
          <p:cNvSpPr txBox="1"/>
          <p:nvPr/>
        </p:nvSpPr>
        <p:spPr>
          <a:xfrm>
            <a:off x="4747772" y="4375994"/>
            <a:ext cx="94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 of class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739C37-9CE8-D067-1BA9-0A3DB1A85694}"/>
              </a:ext>
            </a:extLst>
          </p:cNvPr>
          <p:cNvCxnSpPr/>
          <p:nvPr/>
        </p:nvCxnSpPr>
        <p:spPr>
          <a:xfrm flipV="1">
            <a:off x="6610576" y="3776001"/>
            <a:ext cx="0" cy="1097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4FB4932-27B0-A93A-267B-B07023E8939B}"/>
              </a:ext>
            </a:extLst>
          </p:cNvPr>
          <p:cNvSpPr txBox="1"/>
          <p:nvPr/>
        </p:nvSpPr>
        <p:spPr>
          <a:xfrm>
            <a:off x="6060170" y="4911521"/>
            <a:ext cx="110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 of method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1368D6-865D-C2BB-9E04-FEE6AFCF715C}"/>
              </a:ext>
            </a:extLst>
          </p:cNvPr>
          <p:cNvCxnSpPr/>
          <p:nvPr/>
        </p:nvCxnSpPr>
        <p:spPr>
          <a:xfrm flipV="1">
            <a:off x="7825037" y="3834856"/>
            <a:ext cx="0" cy="556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9938A7-F261-91CA-5331-3098C81459B3}"/>
              </a:ext>
            </a:extLst>
          </p:cNvPr>
          <p:cNvSpPr txBox="1"/>
          <p:nvPr/>
        </p:nvSpPr>
        <p:spPr>
          <a:xfrm>
            <a:off x="7187468" y="4428034"/>
            <a:ext cx="2069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Parameters including an object to call the method on, representing </a:t>
            </a:r>
            <a:r>
              <a:rPr lang="en-US" b="1" dirty="0">
                <a:solidFill>
                  <a:srgbClr val="FF0000"/>
                </a:solidFill>
              </a:rPr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676216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5741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Print representation of an object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4E126-11F2-AC75-2E44-0FB06961AB0A}"/>
              </a:ext>
            </a:extLst>
          </p:cNvPr>
          <p:cNvSpPr txBox="1"/>
          <p:nvPr/>
        </p:nvSpPr>
        <p:spPr>
          <a:xfrm>
            <a:off x="717453" y="1129662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300" dirty="0"/>
              <a:t>&gt;&gt;&gt; print(c) </a:t>
            </a:r>
          </a:p>
          <a:p>
            <a:endParaRPr lang="en-US" dirty="0"/>
          </a:p>
          <a:p>
            <a:r>
              <a:rPr lang="en-US" dirty="0"/>
              <a:t>This simply print the object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9311AE-AAF7-4048-3821-23E580D03CE6}"/>
              </a:ext>
            </a:extLst>
          </p:cNvPr>
          <p:cNvSpPr txBox="1"/>
          <p:nvPr/>
        </p:nvSpPr>
        <p:spPr>
          <a:xfrm>
            <a:off x="660920" y="2366728"/>
            <a:ext cx="5798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300" dirty="0"/>
              <a:t>&gt;&gt;&gt; print(</a:t>
            </a:r>
            <a:r>
              <a:rPr lang="en-US" spc="300" dirty="0" err="1"/>
              <a:t>f”The</a:t>
            </a:r>
            <a:r>
              <a:rPr lang="en-US" spc="300" dirty="0"/>
              <a:t> coordinate is {c}”)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96B71E-27F5-478A-9C69-7B3C982249C5}"/>
              </a:ext>
            </a:extLst>
          </p:cNvPr>
          <p:cNvSpPr txBox="1"/>
          <p:nvPr/>
        </p:nvSpPr>
        <p:spPr>
          <a:xfrm>
            <a:off x="4173153" y="3603794"/>
            <a:ext cx="38454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Place holder of c. </a:t>
            </a:r>
          </a:p>
          <a:p>
            <a:r>
              <a:rPr lang="en-US" dirty="0">
                <a:solidFill>
                  <a:srgbClr val="FF0000"/>
                </a:solidFill>
              </a:rPr>
              <a:t>It indicates that the value of the variable c should be inserted into the string at that location.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C02A56-7A3F-8614-9615-88A92AEAF1CA}"/>
              </a:ext>
            </a:extLst>
          </p:cNvPr>
          <p:cNvSpPr/>
          <p:nvPr/>
        </p:nvSpPr>
        <p:spPr>
          <a:xfrm>
            <a:off x="2011680" y="2237083"/>
            <a:ext cx="140677" cy="688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3A2D73-1440-B85B-2193-754FC0C1489B}"/>
              </a:ext>
            </a:extLst>
          </p:cNvPr>
          <p:cNvSpPr/>
          <p:nvPr/>
        </p:nvSpPr>
        <p:spPr>
          <a:xfrm>
            <a:off x="2286000" y="2237082"/>
            <a:ext cx="2286000" cy="688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F2C8DE-CB01-C6BE-BE17-08B088E43B3F}"/>
              </a:ext>
            </a:extLst>
          </p:cNvPr>
          <p:cNvSpPr/>
          <p:nvPr/>
        </p:nvSpPr>
        <p:spPr>
          <a:xfrm>
            <a:off x="4621235" y="2235032"/>
            <a:ext cx="344661" cy="688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1B8166-6299-E82B-A2E4-201E9BFD766C}"/>
              </a:ext>
            </a:extLst>
          </p:cNvPr>
          <p:cNvSpPr txBox="1"/>
          <p:nvPr/>
        </p:nvSpPr>
        <p:spPr>
          <a:xfrm>
            <a:off x="1361049" y="3553549"/>
            <a:ext cx="1441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Format the string to be printed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559BBE-1BFD-9344-E547-821CF0A47BF7}"/>
              </a:ext>
            </a:extLst>
          </p:cNvPr>
          <p:cNvCxnSpPr>
            <a:stCxn id="32" idx="0"/>
          </p:cNvCxnSpPr>
          <p:nvPr/>
        </p:nvCxnSpPr>
        <p:spPr>
          <a:xfrm flipV="1">
            <a:off x="2082018" y="3110167"/>
            <a:ext cx="0" cy="443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0B8C623-DC66-93A3-A6DF-B2FC935F2D1E}"/>
              </a:ext>
            </a:extLst>
          </p:cNvPr>
          <p:cNvSpPr txBox="1"/>
          <p:nvPr/>
        </p:nvSpPr>
        <p:spPr>
          <a:xfrm>
            <a:off x="2731215" y="3544489"/>
            <a:ext cx="1441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Format the string to be printed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131B44-4F2C-417E-F361-32A0608621DC}"/>
              </a:ext>
            </a:extLst>
          </p:cNvPr>
          <p:cNvCxnSpPr>
            <a:stCxn id="41" idx="0"/>
          </p:cNvCxnSpPr>
          <p:nvPr/>
        </p:nvCxnSpPr>
        <p:spPr>
          <a:xfrm flipV="1">
            <a:off x="3452184" y="3101107"/>
            <a:ext cx="0" cy="443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665481-D235-2094-6329-BCA23DB089CC}"/>
              </a:ext>
            </a:extLst>
          </p:cNvPr>
          <p:cNvCxnSpPr/>
          <p:nvPr/>
        </p:nvCxnSpPr>
        <p:spPr>
          <a:xfrm flipV="1">
            <a:off x="4828473" y="3101107"/>
            <a:ext cx="0" cy="443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043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3176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Special Operators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FC5F0-AE31-A1BA-D546-CDE370F60E41}"/>
              </a:ext>
            </a:extLst>
          </p:cNvPr>
          <p:cNvSpPr txBox="1"/>
          <p:nvPr/>
        </p:nvSpPr>
        <p:spPr>
          <a:xfrm>
            <a:off x="548640" y="9826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+, -, ==, , </a:t>
            </a:r>
            <a:r>
              <a:rPr lang="en-US" b="1" dirty="0" err="1"/>
              <a:t>len</a:t>
            </a:r>
            <a:r>
              <a:rPr lang="en-US" b="1" dirty="0"/>
              <a:t>(), print, and many others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3280EF-B1F2-10C7-0F79-4347F3E47115}"/>
              </a:ext>
            </a:extLst>
          </p:cNvPr>
          <p:cNvSpPr txBox="1"/>
          <p:nvPr/>
        </p:nvSpPr>
        <p:spPr>
          <a:xfrm>
            <a:off x="585216" y="1352016"/>
            <a:ext cx="8207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 here for details</a:t>
            </a:r>
          </a:p>
          <a:p>
            <a:r>
              <a:rPr lang="en-US" dirty="0">
                <a:hlinkClick r:id="rId4"/>
              </a:rPr>
              <a:t>https://docs.python.org/3/reference/datamodel.html#basic-customization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1D20E1-014A-11B6-F257-4082BA06BCDB}"/>
              </a:ext>
            </a:extLst>
          </p:cNvPr>
          <p:cNvSpPr txBox="1"/>
          <p:nvPr/>
        </p:nvSpPr>
        <p:spPr>
          <a:xfrm>
            <a:off x="585216" y="2126289"/>
            <a:ext cx="72786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define them with double underscores before/after </a:t>
            </a:r>
          </a:p>
          <a:p>
            <a:pPr lvl="1"/>
            <a:r>
              <a:rPr lang="en-US" dirty="0"/>
              <a:t>__add__(self, other) 		 self + other </a:t>
            </a:r>
          </a:p>
          <a:p>
            <a:pPr lvl="1"/>
            <a:r>
              <a:rPr lang="en-US" dirty="0"/>
              <a:t>__sub__(self, other) 		 self - other </a:t>
            </a:r>
          </a:p>
          <a:p>
            <a:pPr lvl="1"/>
            <a:r>
              <a:rPr lang="en-US" dirty="0"/>
              <a:t>__eq__(self, other) 			 self == other</a:t>
            </a:r>
          </a:p>
          <a:p>
            <a:pPr lvl="1"/>
            <a:r>
              <a:rPr lang="en-US" dirty="0"/>
              <a:t> __</a:t>
            </a:r>
            <a:r>
              <a:rPr lang="en-US" dirty="0" err="1"/>
              <a:t>lt</a:t>
            </a:r>
            <a:r>
              <a:rPr lang="en-US" dirty="0"/>
              <a:t>__(self, other) 			 self &lt; other 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len</a:t>
            </a:r>
            <a:r>
              <a:rPr lang="en-US" dirty="0"/>
              <a:t>__(self)				 </a:t>
            </a:r>
            <a:r>
              <a:rPr lang="en-US" dirty="0" err="1"/>
              <a:t>len</a:t>
            </a:r>
            <a:r>
              <a:rPr lang="en-US" dirty="0"/>
              <a:t>(self) </a:t>
            </a:r>
          </a:p>
          <a:p>
            <a:pPr lvl="1"/>
            <a:r>
              <a:rPr lang="en-US" dirty="0"/>
              <a:t>__str__(self) 				 print self</a:t>
            </a:r>
          </a:p>
        </p:txBody>
      </p:sp>
    </p:spTree>
    <p:extLst>
      <p:ext uri="{BB962C8B-B14F-4D97-AF65-F5344CB8AC3E}">
        <p14:creationId xmlns:p14="http://schemas.microsoft.com/office/powerpoint/2010/main" val="2860482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7288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Encapsulation – Protection and/or Private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41941-C764-1CC0-7C4D-49BC5BC85A04}"/>
              </a:ext>
            </a:extLst>
          </p:cNvPr>
          <p:cNvSpPr txBox="1"/>
          <p:nvPr/>
        </p:nvSpPr>
        <p:spPr>
          <a:xfrm>
            <a:off x="585216" y="851100"/>
            <a:ext cx="57593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300" dirty="0"/>
              <a:t>class Person:</a:t>
            </a:r>
          </a:p>
          <a:p>
            <a:r>
              <a:rPr lang="en-US" spc="300" dirty="0"/>
              <a:t>    def __</a:t>
            </a:r>
            <a:r>
              <a:rPr lang="en-US" spc="300" dirty="0" err="1"/>
              <a:t>init</a:t>
            </a:r>
            <a:r>
              <a:rPr lang="en-US" spc="300" dirty="0"/>
              <a:t>__ (self):</a:t>
            </a:r>
          </a:p>
          <a:p>
            <a:r>
              <a:rPr lang="en-US" spc="300" dirty="0"/>
              <a:t>        </a:t>
            </a:r>
            <a:r>
              <a:rPr lang="en-US" spc="300" dirty="0" err="1"/>
              <a:t>self.A</a:t>
            </a:r>
            <a:r>
              <a:rPr lang="en-US" spc="300" dirty="0"/>
              <a:t> = 'Jokowi dodo'</a:t>
            </a:r>
          </a:p>
          <a:p>
            <a:r>
              <a:rPr lang="en-US" spc="300" dirty="0"/>
              <a:t>        </a:t>
            </a:r>
            <a:r>
              <a:rPr lang="en-US" spc="300" dirty="0" err="1"/>
              <a:t>self.__B</a:t>
            </a:r>
            <a:r>
              <a:rPr lang="en-US" spc="300" dirty="0"/>
              <a:t> = '</a:t>
            </a:r>
            <a:r>
              <a:rPr lang="en-US" spc="300" dirty="0" err="1"/>
              <a:t>Ganjar</a:t>
            </a:r>
            <a:r>
              <a:rPr lang="en-US" spc="300" dirty="0"/>
              <a:t> </a:t>
            </a:r>
            <a:r>
              <a:rPr lang="en-US" spc="300" dirty="0" err="1"/>
              <a:t>Pranowo</a:t>
            </a:r>
            <a:r>
              <a:rPr lang="en-US" spc="300" dirty="0"/>
              <a:t>'</a:t>
            </a:r>
          </a:p>
          <a:p>
            <a:r>
              <a:rPr lang="en-US" spc="300" dirty="0"/>
              <a:t>    def </a:t>
            </a:r>
            <a:r>
              <a:rPr lang="en-US" spc="300" dirty="0" err="1"/>
              <a:t>PrintName</a:t>
            </a:r>
            <a:r>
              <a:rPr lang="en-US" spc="300" dirty="0"/>
              <a:t> (self):</a:t>
            </a:r>
          </a:p>
          <a:p>
            <a:r>
              <a:rPr lang="en-US" spc="300" dirty="0"/>
              <a:t>        print(</a:t>
            </a:r>
            <a:r>
              <a:rPr lang="en-US" spc="300" dirty="0" err="1"/>
              <a:t>self.A</a:t>
            </a:r>
            <a:r>
              <a:rPr lang="en-US" spc="300" dirty="0"/>
              <a:t>)</a:t>
            </a:r>
          </a:p>
          <a:p>
            <a:r>
              <a:rPr lang="en-US" spc="300" dirty="0"/>
              <a:t>        print(</a:t>
            </a:r>
            <a:r>
              <a:rPr lang="en-US" spc="300" dirty="0" err="1"/>
              <a:t>self.__B</a:t>
            </a:r>
            <a:r>
              <a:rPr lang="en-US" spc="300" dirty="0"/>
              <a:t>)</a:t>
            </a:r>
          </a:p>
          <a:p>
            <a:endParaRPr lang="en-US" spc="300" dirty="0"/>
          </a:p>
          <a:p>
            <a:r>
              <a:rPr lang="en-US" spc="300" dirty="0"/>
              <a:t>P = Person()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F8F42-EA45-B49C-7E19-2062B64D8405}"/>
              </a:ext>
            </a:extLst>
          </p:cNvPr>
          <p:cNvSpPr txBox="1"/>
          <p:nvPr/>
        </p:nvSpPr>
        <p:spPr>
          <a:xfrm>
            <a:off x="548640" y="3573192"/>
            <a:ext cx="95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we do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513F7-5B9D-F3C3-63C5-3D58700DE646}"/>
              </a:ext>
            </a:extLst>
          </p:cNvPr>
          <p:cNvSpPr txBox="1"/>
          <p:nvPr/>
        </p:nvSpPr>
        <p:spPr>
          <a:xfrm>
            <a:off x="548640" y="3942524"/>
            <a:ext cx="2086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300" dirty="0"/>
              <a:t>print(P.A)</a:t>
            </a:r>
          </a:p>
          <a:p>
            <a:r>
              <a:rPr lang="en-US" spc="300" dirty="0"/>
              <a:t>&gt;&gt; </a:t>
            </a:r>
            <a:r>
              <a:rPr lang="en-US" spc="300" dirty="0" err="1"/>
              <a:t>Jokowidodo</a:t>
            </a:r>
            <a:endParaRPr lang="en-US" spc="300" dirty="0"/>
          </a:p>
          <a:p>
            <a:endParaRPr lang="en-US" spc="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0D49B-9B33-C78B-D673-2E6336E128AF}"/>
              </a:ext>
            </a:extLst>
          </p:cNvPr>
          <p:cNvSpPr txBox="1"/>
          <p:nvPr/>
        </p:nvSpPr>
        <p:spPr>
          <a:xfrm>
            <a:off x="548640" y="4550896"/>
            <a:ext cx="95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we 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00E56-9DDB-FE28-4FF2-C19F433097F2}"/>
              </a:ext>
            </a:extLst>
          </p:cNvPr>
          <p:cNvSpPr txBox="1"/>
          <p:nvPr/>
        </p:nvSpPr>
        <p:spPr>
          <a:xfrm>
            <a:off x="566928" y="4936640"/>
            <a:ext cx="7536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300" dirty="0"/>
              <a:t>print(P.__B)</a:t>
            </a:r>
          </a:p>
          <a:p>
            <a:r>
              <a:rPr lang="en-US" spc="300" dirty="0"/>
              <a:t>&gt;&gt; </a:t>
            </a:r>
            <a:r>
              <a:rPr lang="en-US" spc="300" dirty="0" err="1"/>
              <a:t>AttributeError</a:t>
            </a:r>
            <a:r>
              <a:rPr lang="en-US" spc="300" dirty="0"/>
              <a:t>: 'Person' object has no attribute '__B'</a:t>
            </a:r>
          </a:p>
          <a:p>
            <a:endParaRPr lang="en-US" spc="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160EEC-B8E6-AD87-B407-C480F66D5B67}"/>
              </a:ext>
            </a:extLst>
          </p:cNvPr>
          <p:cNvSpPr txBox="1"/>
          <p:nvPr/>
        </p:nvSpPr>
        <p:spPr>
          <a:xfrm>
            <a:off x="546292" y="5561425"/>
            <a:ext cx="149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should 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6D6C8-E93D-CE07-E2A3-2BAFBE03CC5A}"/>
              </a:ext>
            </a:extLst>
          </p:cNvPr>
          <p:cNvSpPr txBox="1"/>
          <p:nvPr/>
        </p:nvSpPr>
        <p:spPr>
          <a:xfrm>
            <a:off x="546292" y="5930757"/>
            <a:ext cx="2624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300" dirty="0"/>
              <a:t>print(</a:t>
            </a:r>
            <a:r>
              <a:rPr lang="en-US" spc="300" dirty="0" err="1"/>
              <a:t>P.PrintName</a:t>
            </a:r>
            <a:r>
              <a:rPr lang="en-US" spc="300" dirty="0"/>
              <a:t>)</a:t>
            </a:r>
          </a:p>
          <a:p>
            <a:r>
              <a:rPr lang="en-US" spc="300" dirty="0"/>
              <a:t>&gt;&gt; Jokowi dodo</a:t>
            </a:r>
          </a:p>
          <a:p>
            <a:r>
              <a:rPr lang="en-US" spc="300" dirty="0"/>
              <a:t>    </a:t>
            </a:r>
            <a:r>
              <a:rPr lang="en-US" spc="300" dirty="0" err="1"/>
              <a:t>Ganjar</a:t>
            </a:r>
            <a:r>
              <a:rPr lang="en-US" spc="300" dirty="0"/>
              <a:t> </a:t>
            </a:r>
            <a:r>
              <a:rPr lang="en-US" spc="300" dirty="0" err="1"/>
              <a:t>Pranowo</a:t>
            </a:r>
            <a:endParaRPr lang="en-US" spc="3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2B7D44-3294-B3E6-E000-ABC8A556D9B2}"/>
              </a:ext>
            </a:extLst>
          </p:cNvPr>
          <p:cNvCxnSpPr/>
          <p:nvPr/>
        </p:nvCxnSpPr>
        <p:spPr>
          <a:xfrm>
            <a:off x="585216" y="3436423"/>
            <a:ext cx="80101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E6C0A-6CA3-2F3F-796D-921D178FB457}"/>
              </a:ext>
            </a:extLst>
          </p:cNvPr>
          <p:cNvSpPr txBox="1"/>
          <p:nvPr/>
        </p:nvSpPr>
        <p:spPr>
          <a:xfrm>
            <a:off x="717453" y="1448972"/>
            <a:ext cx="72944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/>
              <a:t>class Item:</a:t>
            </a:r>
          </a:p>
          <a:p>
            <a:r>
              <a:rPr lang="en-US" spc="300" dirty="0"/>
              <a:t>    </a:t>
            </a:r>
            <a:r>
              <a:rPr lang="en-US" spc="300" dirty="0" err="1"/>
              <a:t>pay_rate</a:t>
            </a:r>
            <a:r>
              <a:rPr lang="en-US" spc="300" dirty="0"/>
              <a:t> = 0.8</a:t>
            </a:r>
          </a:p>
          <a:p>
            <a:r>
              <a:rPr lang="en-US" spc="300" dirty="0"/>
              <a:t>    def __</a:t>
            </a:r>
            <a:r>
              <a:rPr lang="en-US" spc="300" dirty="0" err="1"/>
              <a:t>init</a:t>
            </a:r>
            <a:r>
              <a:rPr lang="en-US" spc="300" dirty="0"/>
              <a:t>__(self, name, price, quantity):</a:t>
            </a:r>
          </a:p>
          <a:p>
            <a:r>
              <a:rPr lang="en-US" spc="300" dirty="0"/>
              <a:t>        self.name = name</a:t>
            </a:r>
          </a:p>
          <a:p>
            <a:r>
              <a:rPr lang="en-US" spc="300" dirty="0"/>
              <a:t>        </a:t>
            </a:r>
            <a:r>
              <a:rPr lang="en-US" spc="300" dirty="0" err="1"/>
              <a:t>self.price</a:t>
            </a:r>
            <a:r>
              <a:rPr lang="en-US" spc="300" dirty="0"/>
              <a:t> = price</a:t>
            </a:r>
          </a:p>
          <a:p>
            <a:r>
              <a:rPr lang="en-US" spc="300" dirty="0"/>
              <a:t>        </a:t>
            </a:r>
            <a:r>
              <a:rPr lang="en-US" spc="300" dirty="0" err="1"/>
              <a:t>self.quantity</a:t>
            </a:r>
            <a:r>
              <a:rPr lang="en-US" spc="300" dirty="0"/>
              <a:t> = quantity</a:t>
            </a:r>
          </a:p>
          <a:p>
            <a:r>
              <a:rPr lang="en-US" spc="300" dirty="0"/>
              <a:t>    def </a:t>
            </a:r>
            <a:r>
              <a:rPr lang="en-US" spc="300" dirty="0" err="1"/>
              <a:t>total_price</a:t>
            </a:r>
            <a:r>
              <a:rPr lang="en-US" spc="300" dirty="0"/>
              <a:t>(self):</a:t>
            </a:r>
          </a:p>
          <a:p>
            <a:r>
              <a:rPr lang="en-US" spc="300" dirty="0"/>
              <a:t>        return </a:t>
            </a:r>
            <a:r>
              <a:rPr lang="en-US" spc="300" dirty="0" err="1"/>
              <a:t>self.price</a:t>
            </a:r>
            <a:r>
              <a:rPr lang="en-US" spc="300" dirty="0"/>
              <a:t> * </a:t>
            </a:r>
            <a:r>
              <a:rPr lang="en-US" spc="300" dirty="0" err="1"/>
              <a:t>self.quantity</a:t>
            </a:r>
            <a:endParaRPr lang="en-US" spc="300" dirty="0"/>
          </a:p>
          <a:p>
            <a:r>
              <a:rPr lang="en-US" spc="300" dirty="0"/>
              <a:t>    def discount(self):</a:t>
            </a:r>
          </a:p>
          <a:p>
            <a:r>
              <a:rPr lang="en-US" spc="300" dirty="0"/>
              <a:t>        </a:t>
            </a:r>
            <a:r>
              <a:rPr lang="en-US" spc="300" dirty="0" err="1"/>
              <a:t>self.price</a:t>
            </a:r>
            <a:r>
              <a:rPr lang="en-US" spc="300" dirty="0"/>
              <a:t> = </a:t>
            </a:r>
            <a:r>
              <a:rPr lang="en-US" spc="300" dirty="0" err="1"/>
              <a:t>self.price</a:t>
            </a:r>
            <a:r>
              <a:rPr lang="en-US" spc="300" dirty="0"/>
              <a:t> * </a:t>
            </a:r>
            <a:r>
              <a:rPr lang="en-US" spc="300" dirty="0" err="1"/>
              <a:t>Item.pay_rate</a:t>
            </a:r>
            <a:endParaRPr lang="en-US" spc="300" dirty="0"/>
          </a:p>
          <a:p>
            <a:r>
              <a:rPr lang="en-US" spc="300" dirty="0"/>
              <a:t>        </a:t>
            </a:r>
          </a:p>
          <a:p>
            <a:endParaRPr lang="en-US" spc="300" dirty="0"/>
          </a:p>
          <a:p>
            <a:r>
              <a:rPr lang="en-US" spc="300" dirty="0"/>
              <a:t>item1 = Item("</a:t>
            </a:r>
            <a:r>
              <a:rPr lang="en-US" spc="300" dirty="0" err="1"/>
              <a:t>Iphone</a:t>
            </a:r>
            <a:r>
              <a:rPr lang="en-US" spc="300" dirty="0"/>
              <a:t>", 100, 5)</a:t>
            </a:r>
          </a:p>
          <a:p>
            <a:r>
              <a:rPr lang="en-US" spc="300" dirty="0"/>
              <a:t>item1.discount()</a:t>
            </a:r>
          </a:p>
          <a:p>
            <a:r>
              <a:rPr lang="en-US" spc="300" dirty="0"/>
              <a:t>item2 = Item("Samsung", 200, 5)</a:t>
            </a:r>
          </a:p>
          <a:p>
            <a:endParaRPr lang="en-US" spc="300" dirty="0"/>
          </a:p>
          <a:p>
            <a:r>
              <a:rPr lang="en-US" spc="300" dirty="0"/>
              <a:t>print(</a:t>
            </a:r>
            <a:r>
              <a:rPr lang="en-US" spc="300" dirty="0" err="1"/>
              <a:t>f'Total</a:t>
            </a:r>
            <a:r>
              <a:rPr lang="en-US" spc="300" dirty="0"/>
              <a:t> price of {item1.name} is {item1.price}' )</a:t>
            </a:r>
          </a:p>
        </p:txBody>
      </p:sp>
    </p:spTree>
    <p:extLst>
      <p:ext uri="{BB962C8B-B14F-4D97-AF65-F5344CB8AC3E}">
        <p14:creationId xmlns:p14="http://schemas.microsoft.com/office/powerpoint/2010/main" val="69329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4358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Course Outline &amp; Details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61FAA-CE62-A89B-0F46-E0A985717B0A}"/>
              </a:ext>
            </a:extLst>
          </p:cNvPr>
          <p:cNvSpPr txBox="1"/>
          <p:nvPr/>
        </p:nvSpPr>
        <p:spPr>
          <a:xfrm>
            <a:off x="585216" y="884478"/>
            <a:ext cx="507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Outlined by Alfa Prima (AP) Denpasar, see </a:t>
            </a:r>
            <a:r>
              <a:rPr lang="en-US" b="1" dirty="0">
                <a:highlight>
                  <a:srgbClr val="C0C0C0"/>
                </a:highlight>
              </a:rPr>
              <a:t>excel file</a:t>
            </a:r>
            <a:r>
              <a:rPr lang="en-US" dirty="0"/>
              <a:t>.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A03EA75-03C2-11DB-6605-F181D78D7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02197"/>
              </p:ext>
            </p:extLst>
          </p:nvPr>
        </p:nvGraphicFramePr>
        <p:xfrm>
          <a:off x="585216" y="1390915"/>
          <a:ext cx="7132319" cy="412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0705">
                  <a:extLst>
                    <a:ext uri="{9D8B030D-6E8A-4147-A177-3AD203B41FA5}">
                      <a16:colId xmlns:a16="http://schemas.microsoft.com/office/drawing/2014/main" val="1436447431"/>
                    </a:ext>
                  </a:extLst>
                </a:gridCol>
                <a:gridCol w="312725">
                  <a:extLst>
                    <a:ext uri="{9D8B030D-6E8A-4147-A177-3AD203B41FA5}">
                      <a16:colId xmlns:a16="http://schemas.microsoft.com/office/drawing/2014/main" val="984340315"/>
                    </a:ext>
                  </a:extLst>
                </a:gridCol>
                <a:gridCol w="5288889">
                  <a:extLst>
                    <a:ext uri="{9D8B030D-6E8A-4147-A177-3AD203B41FA5}">
                      <a16:colId xmlns:a16="http://schemas.microsoft.com/office/drawing/2014/main" val="601408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Course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OOP Programming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3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Thursday 17.00 pm – 18.45 pm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102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Room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Lab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053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defTabSz="1027113"/>
                      <a:r>
                        <a:rPr lang="en-US" sz="1600" dirty="0"/>
                        <a:t>Instructor/ Lecturer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 E D Putra, M. Si. M. Eng.</a:t>
                      </a:r>
                    </a:p>
                    <a:p>
                      <a:r>
                        <a:rPr lang="en-US" sz="1600" dirty="0">
                          <a:hlinkClick r:id="rId2"/>
                        </a:rPr>
                        <a:t>https://www.linkedin.com/in/p-e-d-putra-7802a5104/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https://research-pedputra.github.io/main/index.html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88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Assessment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Attendance, Full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7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Assignment, 30 %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361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Mid-Sem (UTS), 40 %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948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Final-Sem (UAS), 40 %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2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Additional rules, skip-class means -5 from final score*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8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Lecture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70 % Practice + 30 % Theory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8206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380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E6C0A-6CA3-2F3F-796D-921D178FB457}"/>
              </a:ext>
            </a:extLst>
          </p:cNvPr>
          <p:cNvSpPr txBox="1"/>
          <p:nvPr/>
        </p:nvSpPr>
        <p:spPr>
          <a:xfrm>
            <a:off x="0" y="1440432"/>
            <a:ext cx="72944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/>
              <a:t>class Triangle:</a:t>
            </a:r>
          </a:p>
          <a:p>
            <a:r>
              <a:rPr lang="en-US" spc="300" dirty="0"/>
              <a:t>    def __</a:t>
            </a:r>
            <a:r>
              <a:rPr lang="en-US" spc="300" dirty="0" err="1"/>
              <a:t>init</a:t>
            </a:r>
            <a:r>
              <a:rPr lang="en-US" spc="300" dirty="0"/>
              <a:t>__(self, a, b, c):</a:t>
            </a:r>
          </a:p>
          <a:p>
            <a:r>
              <a:rPr lang="en-US" spc="300" dirty="0"/>
              <a:t>        # write code here</a:t>
            </a:r>
          </a:p>
          <a:p>
            <a:r>
              <a:rPr lang="en-US" spc="300" dirty="0"/>
              <a:t>        pass</a:t>
            </a:r>
          </a:p>
          <a:p>
            <a:r>
              <a:rPr lang="en-US" spc="300" dirty="0"/>
              <a:t>    </a:t>
            </a:r>
          </a:p>
          <a:p>
            <a:r>
              <a:rPr lang="en-US" spc="300" dirty="0"/>
              <a:t>    # write code here</a:t>
            </a:r>
          </a:p>
          <a:p>
            <a:r>
              <a:rPr lang="en-US" spc="300" dirty="0"/>
              <a:t>    </a:t>
            </a:r>
          </a:p>
          <a:p>
            <a:r>
              <a:rPr lang="en-US" spc="300" dirty="0"/>
              <a:t>t1 = Triangle(3, 4, 5)</a:t>
            </a:r>
          </a:p>
          <a:p>
            <a:r>
              <a:rPr lang="en-US" spc="300" dirty="0"/>
              <a:t># write code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15BBD-36C9-9199-71CC-91F8905B876D}"/>
              </a:ext>
            </a:extLst>
          </p:cNvPr>
          <p:cNvSpPr txBox="1"/>
          <p:nvPr/>
        </p:nvSpPr>
        <p:spPr>
          <a:xfrm>
            <a:off x="585216" y="1012335"/>
            <a:ext cx="358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Fix the incomplete line code below!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BDBDFA-29F7-1612-59EC-D965ADB64C5E}"/>
              </a:ext>
            </a:extLst>
          </p:cNvPr>
          <p:cNvCxnSpPr/>
          <p:nvPr/>
        </p:nvCxnSpPr>
        <p:spPr>
          <a:xfrm>
            <a:off x="3924887" y="1440432"/>
            <a:ext cx="0" cy="530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8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E6C0A-6CA3-2F3F-796D-921D178FB457}"/>
              </a:ext>
            </a:extLst>
          </p:cNvPr>
          <p:cNvSpPr txBox="1"/>
          <p:nvPr/>
        </p:nvSpPr>
        <p:spPr>
          <a:xfrm>
            <a:off x="0" y="1440432"/>
            <a:ext cx="72944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/>
              <a:t>class Triangle:</a:t>
            </a:r>
          </a:p>
          <a:p>
            <a:r>
              <a:rPr lang="en-US" spc="300" dirty="0"/>
              <a:t>    def __</a:t>
            </a:r>
            <a:r>
              <a:rPr lang="en-US" spc="300" dirty="0" err="1"/>
              <a:t>init</a:t>
            </a:r>
            <a:r>
              <a:rPr lang="en-US" spc="300" dirty="0"/>
              <a:t>__(self, a, b, c):</a:t>
            </a:r>
          </a:p>
          <a:p>
            <a:r>
              <a:rPr lang="en-US" spc="300" dirty="0"/>
              <a:t>        # write code here</a:t>
            </a:r>
          </a:p>
          <a:p>
            <a:r>
              <a:rPr lang="en-US" spc="300" dirty="0"/>
              <a:t>        pass</a:t>
            </a:r>
          </a:p>
          <a:p>
            <a:r>
              <a:rPr lang="en-US" spc="300" dirty="0"/>
              <a:t>    </a:t>
            </a:r>
          </a:p>
          <a:p>
            <a:r>
              <a:rPr lang="en-US" spc="300" dirty="0"/>
              <a:t>    # write code here</a:t>
            </a:r>
          </a:p>
          <a:p>
            <a:r>
              <a:rPr lang="en-US" spc="300" dirty="0"/>
              <a:t>    </a:t>
            </a:r>
          </a:p>
          <a:p>
            <a:r>
              <a:rPr lang="en-US" spc="300" dirty="0"/>
              <a:t>t1 = Triangle(3, 4, 5)</a:t>
            </a:r>
          </a:p>
          <a:p>
            <a:r>
              <a:rPr lang="en-US" spc="300" dirty="0"/>
              <a:t># write code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15BBD-36C9-9199-71CC-91F8905B876D}"/>
              </a:ext>
            </a:extLst>
          </p:cNvPr>
          <p:cNvSpPr txBox="1"/>
          <p:nvPr/>
        </p:nvSpPr>
        <p:spPr>
          <a:xfrm>
            <a:off x="585216" y="1012335"/>
            <a:ext cx="358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Fix the incomplete line code below!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6C249-F0E4-FDC1-3238-C6A096B5C51E}"/>
              </a:ext>
            </a:extLst>
          </p:cNvPr>
          <p:cNvSpPr txBox="1"/>
          <p:nvPr/>
        </p:nvSpPr>
        <p:spPr>
          <a:xfrm>
            <a:off x="3924887" y="1440432"/>
            <a:ext cx="543012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300" dirty="0"/>
              <a:t>class Triangle:</a:t>
            </a:r>
          </a:p>
          <a:p>
            <a:r>
              <a:rPr lang="en-US" spc="300" dirty="0"/>
              <a:t>    def __</a:t>
            </a:r>
            <a:r>
              <a:rPr lang="en-US" spc="300" dirty="0" err="1"/>
              <a:t>init</a:t>
            </a:r>
            <a:r>
              <a:rPr lang="en-US" spc="300" dirty="0"/>
              <a:t>__(self, a, b, c):</a:t>
            </a:r>
          </a:p>
          <a:p>
            <a:r>
              <a:rPr lang="en-US" spc="300" dirty="0"/>
              <a:t>        </a:t>
            </a:r>
            <a:r>
              <a:rPr lang="en-US" spc="300" dirty="0" err="1"/>
              <a:t>self.a</a:t>
            </a:r>
            <a:r>
              <a:rPr lang="en-US" spc="300" dirty="0"/>
              <a:t> = a</a:t>
            </a:r>
          </a:p>
          <a:p>
            <a:r>
              <a:rPr lang="en-US" spc="300" dirty="0"/>
              <a:t>        </a:t>
            </a:r>
            <a:r>
              <a:rPr lang="en-US" spc="300" dirty="0" err="1"/>
              <a:t>self.b</a:t>
            </a:r>
            <a:r>
              <a:rPr lang="en-US" spc="300" dirty="0"/>
              <a:t> = b</a:t>
            </a:r>
          </a:p>
          <a:p>
            <a:r>
              <a:rPr lang="en-US" spc="300" dirty="0"/>
              <a:t>        </a:t>
            </a:r>
            <a:r>
              <a:rPr lang="en-US" spc="300" dirty="0" err="1"/>
              <a:t>self.c</a:t>
            </a:r>
            <a:r>
              <a:rPr lang="en-US" spc="300" dirty="0"/>
              <a:t> = c</a:t>
            </a:r>
          </a:p>
          <a:p>
            <a:r>
              <a:rPr lang="en-US" spc="300" dirty="0"/>
              <a:t>    </a:t>
            </a:r>
          </a:p>
          <a:p>
            <a:r>
              <a:rPr lang="en-US" spc="300" dirty="0"/>
              <a:t>    def </a:t>
            </a:r>
            <a:r>
              <a:rPr lang="en-US" spc="300" dirty="0" err="1"/>
              <a:t>get_perimeter</a:t>
            </a:r>
            <a:r>
              <a:rPr lang="en-US" spc="300" dirty="0"/>
              <a:t>(self):</a:t>
            </a:r>
          </a:p>
          <a:p>
            <a:r>
              <a:rPr lang="en-US" spc="300" dirty="0"/>
              <a:t>        perimeter = </a:t>
            </a:r>
            <a:r>
              <a:rPr lang="en-US" spc="300" dirty="0" err="1"/>
              <a:t>self.a</a:t>
            </a:r>
            <a:r>
              <a:rPr lang="en-US" spc="300" dirty="0"/>
              <a:t> + </a:t>
            </a:r>
            <a:r>
              <a:rPr lang="en-US" spc="300" dirty="0" err="1"/>
              <a:t>self.b</a:t>
            </a:r>
            <a:r>
              <a:rPr lang="en-US" spc="300" dirty="0"/>
              <a:t> + </a:t>
            </a:r>
            <a:r>
              <a:rPr lang="en-US" spc="300" dirty="0" err="1"/>
              <a:t>self.c</a:t>
            </a:r>
            <a:endParaRPr lang="en-US" spc="300" dirty="0"/>
          </a:p>
          <a:p>
            <a:r>
              <a:rPr lang="en-US" spc="300" dirty="0"/>
              <a:t>        return perimeter</a:t>
            </a:r>
          </a:p>
          <a:p>
            <a:r>
              <a:rPr lang="en-US" spc="300" dirty="0"/>
              <a:t>    </a:t>
            </a:r>
          </a:p>
          <a:p>
            <a:r>
              <a:rPr lang="en-US" spc="300" dirty="0"/>
              <a:t>t1 = Triangle(3, 4, 5)</a:t>
            </a:r>
          </a:p>
          <a:p>
            <a:endParaRPr lang="en-US" spc="300" dirty="0"/>
          </a:p>
          <a:p>
            <a:r>
              <a:rPr lang="en-US" spc="300" dirty="0"/>
              <a:t>perimeter = t1.get_perimeter()</a:t>
            </a:r>
          </a:p>
          <a:p>
            <a:r>
              <a:rPr lang="en-US" spc="300" dirty="0"/>
              <a:t>print("The perimeter of the t1 triangle is", perimeter)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BDBDFA-29F7-1612-59EC-D965ADB64C5E}"/>
              </a:ext>
            </a:extLst>
          </p:cNvPr>
          <p:cNvCxnSpPr/>
          <p:nvPr/>
        </p:nvCxnSpPr>
        <p:spPr>
          <a:xfrm>
            <a:off x="3924887" y="1440432"/>
            <a:ext cx="0" cy="530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12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15BBD-36C9-9199-71CC-91F8905B876D}"/>
              </a:ext>
            </a:extLst>
          </p:cNvPr>
          <p:cNvSpPr txBox="1"/>
          <p:nvPr/>
        </p:nvSpPr>
        <p:spPr>
          <a:xfrm>
            <a:off x="585216" y="1012335"/>
            <a:ext cx="749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Complete the code below so that it can print 10 names instead of one name!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2655EC-D47A-B11B-9613-0F470FBC49DB}"/>
              </a:ext>
            </a:extLst>
          </p:cNvPr>
          <p:cNvSpPr txBox="1"/>
          <p:nvPr/>
        </p:nvSpPr>
        <p:spPr>
          <a:xfrm>
            <a:off x="0" y="1674674"/>
            <a:ext cx="74901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 = "Eka"</a:t>
            </a:r>
          </a:p>
          <a:p>
            <a:r>
              <a:rPr lang="en-US" dirty="0"/>
              <a:t>def eat():</a:t>
            </a:r>
          </a:p>
          <a:p>
            <a:r>
              <a:rPr lang="en-US" dirty="0"/>
              <a:t>    print("{} is eating </a:t>
            </a:r>
            <a:r>
              <a:rPr lang="en-US" dirty="0" err="1"/>
              <a:t>pizza".format</a:t>
            </a:r>
            <a:r>
              <a:rPr lang="en-US" dirty="0"/>
              <a:t>(Employee))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Eka is eating pizza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CC8BB7-7C7C-7FE2-1BA3-134E0C3FBFE1}"/>
              </a:ext>
            </a:extLst>
          </p:cNvPr>
          <p:cNvCxnSpPr/>
          <p:nvPr/>
        </p:nvCxnSpPr>
        <p:spPr>
          <a:xfrm>
            <a:off x="4330312" y="1578076"/>
            <a:ext cx="0" cy="5167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87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15BBD-36C9-9199-71CC-91F8905B876D}"/>
              </a:ext>
            </a:extLst>
          </p:cNvPr>
          <p:cNvSpPr txBox="1"/>
          <p:nvPr/>
        </p:nvSpPr>
        <p:spPr>
          <a:xfrm>
            <a:off x="585216" y="1012335"/>
            <a:ext cx="749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Complete the code below so that it can print 10 names instead of one name!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2655EC-D47A-B11B-9613-0F470FBC49DB}"/>
              </a:ext>
            </a:extLst>
          </p:cNvPr>
          <p:cNvSpPr txBox="1"/>
          <p:nvPr/>
        </p:nvSpPr>
        <p:spPr>
          <a:xfrm>
            <a:off x="0" y="1674674"/>
            <a:ext cx="74901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 = "Eka"</a:t>
            </a:r>
          </a:p>
          <a:p>
            <a:r>
              <a:rPr lang="en-US" dirty="0"/>
              <a:t>def eat():</a:t>
            </a:r>
          </a:p>
          <a:p>
            <a:r>
              <a:rPr lang="en-US" dirty="0"/>
              <a:t>    print("{} is eating </a:t>
            </a:r>
            <a:r>
              <a:rPr lang="en-US" dirty="0" err="1"/>
              <a:t>pizza".format</a:t>
            </a:r>
            <a:r>
              <a:rPr lang="en-US" dirty="0"/>
              <a:t>(Employee))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Eka is eating pizza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CC8BB7-7C7C-7FE2-1BA3-134E0C3FBFE1}"/>
              </a:ext>
            </a:extLst>
          </p:cNvPr>
          <p:cNvCxnSpPr/>
          <p:nvPr/>
        </p:nvCxnSpPr>
        <p:spPr>
          <a:xfrm>
            <a:off x="4330312" y="1578076"/>
            <a:ext cx="0" cy="5167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6239EA-AF05-7892-FCC5-D9CFCAC56546}"/>
              </a:ext>
            </a:extLst>
          </p:cNvPr>
          <p:cNvSpPr txBox="1"/>
          <p:nvPr/>
        </p:nvSpPr>
        <p:spPr>
          <a:xfrm>
            <a:off x="4469998" y="1578076"/>
            <a:ext cx="46001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Employee: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def eat(self):</a:t>
            </a:r>
          </a:p>
          <a:p>
            <a:r>
              <a:rPr lang="en-US" dirty="0"/>
              <a:t>        print("{} is eating </a:t>
            </a:r>
            <a:r>
              <a:rPr lang="en-US" dirty="0" err="1"/>
              <a:t>pizza".format</a:t>
            </a:r>
            <a:r>
              <a:rPr lang="en-US" dirty="0"/>
              <a:t>(self.name))</a:t>
            </a:r>
          </a:p>
          <a:p>
            <a:endParaRPr lang="en-US" dirty="0"/>
          </a:p>
          <a:p>
            <a:r>
              <a:rPr lang="en-US" dirty="0" err="1"/>
              <a:t>Employees_name</a:t>
            </a:r>
            <a:r>
              <a:rPr lang="en-US" dirty="0"/>
              <a:t> = ["Putu", "Kadek", "</a:t>
            </a:r>
            <a:r>
              <a:rPr lang="en-US" dirty="0" err="1"/>
              <a:t>Koming</a:t>
            </a:r>
            <a:r>
              <a:rPr lang="en-US" dirty="0"/>
              <a:t>", "Ketut"]</a:t>
            </a:r>
          </a:p>
          <a:p>
            <a:endParaRPr lang="en-US" dirty="0"/>
          </a:p>
          <a:p>
            <a:r>
              <a:rPr lang="en-US" dirty="0"/>
              <a:t>employees = [Employee(name) for name in </a:t>
            </a:r>
            <a:r>
              <a:rPr lang="en-US" dirty="0" err="1"/>
              <a:t>Employees_name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for employee in employees:</a:t>
            </a:r>
          </a:p>
          <a:p>
            <a:r>
              <a:rPr lang="en-US" dirty="0"/>
              <a:t>    </a:t>
            </a:r>
            <a:r>
              <a:rPr lang="en-US" dirty="0" err="1"/>
              <a:t>employee.eat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3227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E6C0A-6CA3-2F3F-796D-921D178FB457}"/>
              </a:ext>
            </a:extLst>
          </p:cNvPr>
          <p:cNvSpPr txBox="1"/>
          <p:nvPr/>
        </p:nvSpPr>
        <p:spPr>
          <a:xfrm>
            <a:off x="717453" y="1448972"/>
            <a:ext cx="7294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Object Oriented </a:t>
            </a:r>
            <a:r>
              <a:rPr lang="en-US" b="0" i="0" dirty="0">
                <a:effectLst/>
              </a:rPr>
              <a:t>Programming (OOP) in Python is a programming paradigm that revolves around the concept of objects. It is a way of structuring and organizing code that emphasizes the creation of reusable and modular components.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Object, Class, Attribute, and Methods are essential component in constructing a line codes programming.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Through OOP, the protection can be well implemented. This will be limiting the access to the data with a clear line code management.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8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902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C3D8E-9CAA-6317-0126-F1DCC0CB1DBB}"/>
              </a:ext>
            </a:extLst>
          </p:cNvPr>
          <p:cNvSpPr txBox="1"/>
          <p:nvPr/>
        </p:nvSpPr>
        <p:spPr>
          <a:xfrm>
            <a:off x="585216" y="1505238"/>
            <a:ext cx="8024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Phillips, Dusty. </a:t>
            </a:r>
            <a:r>
              <a:rPr lang="en-US" sz="1600" b="0" i="1" dirty="0">
                <a:effectLst/>
                <a:latin typeface="Söhne"/>
              </a:rPr>
              <a:t>Python 3 Object-oriented Programming: Building Robust and Maintainable Software with Object-oriented Design Patterns in Python</a:t>
            </a:r>
            <a:r>
              <a:rPr lang="en-US" sz="1600" b="0" i="0" dirty="0">
                <a:effectLst/>
                <a:latin typeface="Söhne"/>
              </a:rPr>
              <a:t>. </a:t>
            </a:r>
            <a:r>
              <a:rPr lang="en-US" sz="1600" dirty="0" err="1"/>
              <a:t>Packt</a:t>
            </a:r>
            <a:r>
              <a:rPr lang="en-US" sz="1600" dirty="0"/>
              <a:t> Publishing Ltd</a:t>
            </a:r>
            <a:r>
              <a:rPr lang="en-US" sz="1600" b="0" i="0" dirty="0">
                <a:effectLst/>
                <a:latin typeface="Söhne"/>
              </a:rPr>
              <a:t>, 2015.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Craig, Iain D. </a:t>
            </a:r>
            <a:r>
              <a:rPr lang="en-US" sz="1600" b="0" i="1" dirty="0">
                <a:effectLst/>
                <a:latin typeface="Söhne"/>
              </a:rPr>
              <a:t>Object-Oriented Programming Languages: Interpretation</a:t>
            </a:r>
            <a:r>
              <a:rPr lang="en-US" sz="1600" b="0" i="0" dirty="0">
                <a:effectLst/>
                <a:latin typeface="Söhne"/>
              </a:rPr>
              <a:t>. Springer. 2007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Matthes</a:t>
            </a:r>
            <a:r>
              <a:rPr lang="en-US" sz="1600" dirty="0"/>
              <a:t>, Eric. </a:t>
            </a:r>
            <a:r>
              <a:rPr lang="en-US" sz="1600" i="1" dirty="0"/>
              <a:t>Python Crash Course, 3rd Edition</a:t>
            </a:r>
            <a:r>
              <a:rPr lang="en-US" sz="1600" dirty="0"/>
              <a:t>. No Starch Press,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1F68F-CF80-C6BB-0A24-1187A4202929}"/>
              </a:ext>
            </a:extLst>
          </p:cNvPr>
          <p:cNvSpPr txBox="1"/>
          <p:nvPr/>
        </p:nvSpPr>
        <p:spPr>
          <a:xfrm>
            <a:off x="717453" y="3429000"/>
            <a:ext cx="312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Feel free to download, scan me</a:t>
            </a:r>
          </a:p>
        </p:txBody>
      </p:sp>
      <p:pic>
        <p:nvPicPr>
          <p:cNvPr id="8" name="Picture 7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52C3310B-CA11-9AA9-AEFB-51EF2FA0B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9" y="3798332"/>
            <a:ext cx="2518062" cy="251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4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2930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 glance of 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90CEC434-5221-DB0D-C76D-C46388EEDE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A diagram of a programming language&#10;&#10;Description automatically generated">
            <a:extLst>
              <a:ext uri="{FF2B5EF4-FFF2-40B4-BE49-F238E27FC236}">
                <a16:creationId xmlns:a16="http://schemas.microsoft.com/office/drawing/2014/main" id="{688FF457-84B6-784F-0492-9BD06275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85" y="855096"/>
            <a:ext cx="6853750" cy="55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6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Ipython Jupyter Notebook Reference Manual For Android Apk Download - Riset">
            <a:extLst>
              <a:ext uri="{FF2B5EF4-FFF2-40B4-BE49-F238E27FC236}">
                <a16:creationId xmlns:a16="http://schemas.microsoft.com/office/drawing/2014/main" id="{8E883E19-B7E7-DF71-61A7-37BDD887A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889" y1="20042" x2="32609" y2="19624"/>
                        <a14:foregroundMark x1="63114" y1="14823" x2="64165" y2="15658"/>
                        <a14:foregroundMark x1="44670" y1="73695" x2="56662" y2="76096"/>
                        <a14:foregroundMark x1="36396" y1="80063" x2="38499" y2="87265"/>
                        <a14:foregroundMark x1="29663" y1="44259" x2="30224" y2="48225"/>
                        <a14:foregroundMark x1="33941" y1="44676" x2="33661" y2="50209"/>
                        <a14:foregroundMark x1="41725" y1="44676" x2="41164" y2="53027"/>
                        <a14:foregroundMark x1="48948" y1="45511" x2="51052" y2="51044"/>
                        <a14:foregroundMark x1="57223" y1="43841" x2="56452" y2="48225"/>
                        <a14:foregroundMark x1="62553" y1="45094" x2="62272" y2="49478"/>
                        <a14:foregroundMark x1="70056" y1="44676" x2="69776" y2="50626"/>
                        <a14:foregroundMark x1="68724" y1="59395" x2="67111" y2="60543"/>
                        <a14:foregroundMark x1="30996" y1="57829" x2="34502" y2="62944"/>
                        <a14:foregroundMark x1="69004" y1="58246" x2="67111" y2="62526"/>
                        <a14:foregroundMark x1="32118" y1="18372" x2="33170" y2="22756"/>
                        <a14:foregroundMark x1="65778" y1="12839" x2="65007" y2="18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996" y="3429000"/>
            <a:ext cx="2040578" cy="137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6244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Python as a Programming 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C3D8E-9CAA-6317-0126-F1DCC0CB1DBB}"/>
              </a:ext>
            </a:extLst>
          </p:cNvPr>
          <p:cNvSpPr txBox="1"/>
          <p:nvPr/>
        </p:nvSpPr>
        <p:spPr>
          <a:xfrm>
            <a:off x="585216" y="1420837"/>
            <a:ext cx="8024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Spyder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Söhne"/>
              </a:rPr>
              <a:t>Jupyter</a:t>
            </a:r>
            <a:r>
              <a:rPr lang="en-US" dirty="0">
                <a:latin typeface="Söhne"/>
              </a:rPr>
              <a:t> notebook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Söhne"/>
              </a:rPr>
              <a:t>Jupyter</a:t>
            </a:r>
            <a:r>
              <a:rPr lang="en-US" dirty="0">
                <a:latin typeface="Söhne"/>
              </a:rPr>
              <a:t> lab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Söhne"/>
              </a:rPr>
              <a:t>Google </a:t>
            </a:r>
            <a:r>
              <a:rPr lang="en-US" dirty="0" err="1">
                <a:latin typeface="Söhne"/>
              </a:rPr>
              <a:t>colabs</a:t>
            </a:r>
            <a:r>
              <a:rPr lang="en-US" dirty="0">
                <a:latin typeface="Söhne"/>
              </a:rPr>
              <a:t> (</a:t>
            </a:r>
            <a:r>
              <a:rPr lang="en-US" dirty="0" err="1">
                <a:latin typeface="Söhne"/>
              </a:rPr>
              <a:t>Jupyter</a:t>
            </a:r>
            <a:r>
              <a:rPr lang="en-US" dirty="0">
                <a:latin typeface="Söhne"/>
              </a:rPr>
              <a:t> in google)</a:t>
            </a:r>
            <a:endParaRPr lang="en-US" dirty="0"/>
          </a:p>
        </p:txBody>
      </p:sp>
      <p:pic>
        <p:nvPicPr>
          <p:cNvPr id="5122" name="Picture 2" descr="Anaconda Python Logo Clipart - Full Size Clipart (#1800785) - PinClipart">
            <a:extLst>
              <a:ext uri="{FF2B5EF4-FFF2-40B4-BE49-F238E27FC236}">
                <a16:creationId xmlns:a16="http://schemas.microsoft.com/office/drawing/2014/main" id="{76101730-B1F7-EAD4-B75F-6F16830CF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4" y="3147711"/>
            <a:ext cx="2349304" cy="116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DEs de Python - [Curso Gratuito de Python desde Cero ]">
            <a:extLst>
              <a:ext uri="{FF2B5EF4-FFF2-40B4-BE49-F238E27FC236}">
                <a16:creationId xmlns:a16="http://schemas.microsoft.com/office/drawing/2014/main" id="{F32C467F-BB1D-313A-E1B8-9ACC2FB09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35" y="2902455"/>
            <a:ext cx="1550218" cy="54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Google colab python download - polebi">
            <a:extLst>
              <a:ext uri="{FF2B5EF4-FFF2-40B4-BE49-F238E27FC236}">
                <a16:creationId xmlns:a16="http://schemas.microsoft.com/office/drawing/2014/main" id="{D6ACDD4A-5135-9C52-A113-0A34B0318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1714" y1="47173" x2="14714" y2="49758"/>
                        <a14:foregroundMark x1="31071" y1="47819" x2="28143" y2="67528"/>
                        <a14:foregroundMark x1="55857" y1="48465" x2="53571" y2="63651"/>
                        <a14:foregroundMark x1="46857" y1="26656" x2="44786" y2="424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8" y="4595495"/>
            <a:ext cx="2991167" cy="132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64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6452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Python as a Programming 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 shot of a black background&#10;&#10;Description automatically generated">
            <a:extLst>
              <a:ext uri="{FF2B5EF4-FFF2-40B4-BE49-F238E27FC236}">
                <a16:creationId xmlns:a16="http://schemas.microsoft.com/office/drawing/2014/main" id="{F8858B82-3EBC-BFD3-B3B9-22FDD86E3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49" y="978667"/>
            <a:ext cx="4960687" cy="58793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56DF40-C768-3292-9684-72F0D70A9634}"/>
              </a:ext>
            </a:extLst>
          </p:cNvPr>
          <p:cNvSpPr/>
          <p:nvPr/>
        </p:nvSpPr>
        <p:spPr>
          <a:xfrm>
            <a:off x="2096086" y="4853354"/>
            <a:ext cx="1814732" cy="689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DE7C7-7022-7607-7CD6-619B0C69ACFF}"/>
              </a:ext>
            </a:extLst>
          </p:cNvPr>
          <p:cNvSpPr txBox="1"/>
          <p:nvPr/>
        </p:nvSpPr>
        <p:spPr>
          <a:xfrm>
            <a:off x="512696" y="4853354"/>
            <a:ext cx="1506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here, </a:t>
            </a:r>
          </a:p>
          <a:p>
            <a:r>
              <a:rPr lang="en-US" dirty="0"/>
              <a:t>most updated</a:t>
            </a:r>
          </a:p>
        </p:txBody>
      </p:sp>
    </p:spTree>
    <p:extLst>
      <p:ext uri="{BB962C8B-B14F-4D97-AF65-F5344CB8AC3E}">
        <p14:creationId xmlns:p14="http://schemas.microsoft.com/office/powerpoint/2010/main" val="97393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Ipython Jupyter Notebook Reference Manual For Android Apk Download - Riset">
            <a:extLst>
              <a:ext uri="{FF2B5EF4-FFF2-40B4-BE49-F238E27FC236}">
                <a16:creationId xmlns:a16="http://schemas.microsoft.com/office/drawing/2014/main" id="{8E883E19-B7E7-DF71-61A7-37BDD887A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889" y1="20042" x2="32609" y2="19624"/>
                        <a14:foregroundMark x1="63114" y1="14823" x2="64165" y2="15658"/>
                        <a14:foregroundMark x1="44670" y1="73695" x2="56662" y2="76096"/>
                        <a14:foregroundMark x1="36396" y1="80063" x2="38499" y2="87265"/>
                        <a14:foregroundMark x1="29663" y1="44259" x2="30224" y2="48225"/>
                        <a14:foregroundMark x1="33941" y1="44676" x2="33661" y2="50209"/>
                        <a14:foregroundMark x1="41725" y1="44676" x2="41164" y2="53027"/>
                        <a14:foregroundMark x1="48948" y1="45511" x2="51052" y2="51044"/>
                        <a14:foregroundMark x1="57223" y1="43841" x2="56452" y2="48225"/>
                        <a14:foregroundMark x1="62553" y1="45094" x2="62272" y2="49478"/>
                        <a14:foregroundMark x1="70056" y1="44676" x2="69776" y2="50626"/>
                        <a14:foregroundMark x1="68724" y1="59395" x2="67111" y2="60543"/>
                        <a14:foregroundMark x1="30996" y1="57829" x2="34502" y2="62944"/>
                        <a14:foregroundMark x1="69004" y1="58246" x2="67111" y2="62526"/>
                        <a14:foregroundMark x1="32118" y1="18372" x2="33170" y2="22756"/>
                        <a14:foregroundMark x1="65778" y1="12839" x2="65007" y2="18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996" y="3429000"/>
            <a:ext cx="2040578" cy="137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6244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Python as a Programming 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C3D8E-9CAA-6317-0126-F1DCC0CB1DBB}"/>
              </a:ext>
            </a:extLst>
          </p:cNvPr>
          <p:cNvSpPr txBox="1"/>
          <p:nvPr/>
        </p:nvSpPr>
        <p:spPr>
          <a:xfrm>
            <a:off x="585216" y="1420837"/>
            <a:ext cx="8024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Spyder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Söhne"/>
              </a:rPr>
              <a:t>Jupyter</a:t>
            </a:r>
            <a:r>
              <a:rPr lang="en-US" dirty="0">
                <a:latin typeface="Söhne"/>
              </a:rPr>
              <a:t> notebook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Söhne"/>
              </a:rPr>
              <a:t>Jupyter</a:t>
            </a:r>
            <a:r>
              <a:rPr lang="en-US" dirty="0">
                <a:latin typeface="Söhne"/>
              </a:rPr>
              <a:t> lab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Söhne"/>
              </a:rPr>
              <a:t>Google </a:t>
            </a:r>
            <a:r>
              <a:rPr lang="en-US" dirty="0" err="1">
                <a:latin typeface="Söhne"/>
              </a:rPr>
              <a:t>colabs</a:t>
            </a:r>
            <a:r>
              <a:rPr lang="en-US" dirty="0">
                <a:latin typeface="Söhne"/>
              </a:rPr>
              <a:t> (</a:t>
            </a:r>
            <a:r>
              <a:rPr lang="en-US" dirty="0" err="1">
                <a:latin typeface="Söhne"/>
              </a:rPr>
              <a:t>Jupyter</a:t>
            </a:r>
            <a:r>
              <a:rPr lang="en-US" dirty="0">
                <a:latin typeface="Söhne"/>
              </a:rPr>
              <a:t> in google)</a:t>
            </a:r>
            <a:endParaRPr lang="en-US" dirty="0"/>
          </a:p>
        </p:txBody>
      </p:sp>
      <p:pic>
        <p:nvPicPr>
          <p:cNvPr id="5122" name="Picture 2" descr="Anaconda Python Logo Clipart - Full Size Clipart (#1800785) - PinClipart">
            <a:extLst>
              <a:ext uri="{FF2B5EF4-FFF2-40B4-BE49-F238E27FC236}">
                <a16:creationId xmlns:a16="http://schemas.microsoft.com/office/drawing/2014/main" id="{76101730-B1F7-EAD4-B75F-6F16830CF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4" y="3147711"/>
            <a:ext cx="2349304" cy="116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DEs de Python - [Curso Gratuito de Python desde Cero ]">
            <a:extLst>
              <a:ext uri="{FF2B5EF4-FFF2-40B4-BE49-F238E27FC236}">
                <a16:creationId xmlns:a16="http://schemas.microsoft.com/office/drawing/2014/main" id="{F32C467F-BB1D-313A-E1B8-9ACC2FB09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35" y="2902455"/>
            <a:ext cx="1550218" cy="54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Google colab python download - polebi">
            <a:extLst>
              <a:ext uri="{FF2B5EF4-FFF2-40B4-BE49-F238E27FC236}">
                <a16:creationId xmlns:a16="http://schemas.microsoft.com/office/drawing/2014/main" id="{D6ACDD4A-5135-9C52-A113-0A34B0318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1714" y1="47173" x2="14714" y2="49758"/>
                        <a14:foregroundMark x1="31071" y1="47819" x2="28143" y2="67528"/>
                        <a14:foregroundMark x1="55857" y1="48465" x2="53571" y2="63651"/>
                        <a14:foregroundMark x1="46857" y1="26656" x2="44786" y2="424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8" y="4595495"/>
            <a:ext cx="2991167" cy="132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B527E6-7240-2B5E-FD0C-328C5D74AF76}"/>
              </a:ext>
            </a:extLst>
          </p:cNvPr>
          <p:cNvSpPr txBox="1"/>
          <p:nvPr/>
        </p:nvSpPr>
        <p:spPr>
          <a:xfrm>
            <a:off x="566928" y="11209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Software Interfaces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37814-AEC0-8C88-1310-DD610BFC0238}"/>
              </a:ext>
            </a:extLst>
          </p:cNvPr>
          <p:cNvSpPr txBox="1"/>
          <p:nvPr/>
        </p:nvSpPr>
        <p:spPr>
          <a:xfrm>
            <a:off x="4597322" y="63168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Installing Python</a:t>
            </a:r>
            <a:r>
              <a:rPr lang="en-US" sz="1800" b="1" dirty="0"/>
              <a:t>, </a:t>
            </a:r>
            <a:r>
              <a:rPr lang="en-US" sz="1800" dirty="0">
                <a:highlight>
                  <a:srgbClr val="C0C0C0"/>
                </a:highlight>
              </a:rPr>
              <a:t>see </a:t>
            </a:r>
            <a:r>
              <a:rPr lang="en-US" sz="1800" dirty="0" err="1">
                <a:highlight>
                  <a:srgbClr val="C0C0C0"/>
                </a:highlight>
              </a:rPr>
              <a:t>jupyter</a:t>
            </a:r>
            <a:r>
              <a:rPr lang="en-US" sz="1800" dirty="0">
                <a:highlight>
                  <a:srgbClr val="C0C0C0"/>
                </a:highlight>
              </a:rPr>
              <a:t> notebook file. </a:t>
            </a:r>
          </a:p>
        </p:txBody>
      </p:sp>
    </p:spTree>
    <p:extLst>
      <p:ext uri="{BB962C8B-B14F-4D97-AF65-F5344CB8AC3E}">
        <p14:creationId xmlns:p14="http://schemas.microsoft.com/office/powerpoint/2010/main" val="191934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4135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Python Data Structures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iagram of a data type&#10;&#10;Description automatically generated">
            <a:extLst>
              <a:ext uri="{FF2B5EF4-FFF2-40B4-BE49-F238E27FC236}">
                <a16:creationId xmlns:a16="http://schemas.microsoft.com/office/drawing/2014/main" id="{7B395A88-EDE7-D8A6-D6FE-66D1C3802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0" y="1049651"/>
            <a:ext cx="5621368" cy="2986731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8A6E67B6-9192-9A6B-C3C0-9A335F884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0108"/>
            <a:ext cx="4852496" cy="24160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Numeric Types: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Represents integers, such as 5, -3, and 0.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Represents floating-point numbers, including decimal values like 3.14.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Text Type: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Represents strings of characters, such as "Hello, World!".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Boolean Type: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Represents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boolean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values, which can be either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or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F517B-735F-7D4E-CD0A-F50CFFC60050}"/>
              </a:ext>
            </a:extLst>
          </p:cNvPr>
          <p:cNvSpPr txBox="1"/>
          <p:nvPr/>
        </p:nvSpPr>
        <p:spPr>
          <a:xfrm>
            <a:off x="4572000" y="4453776"/>
            <a:ext cx="457903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Sequence Types: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Represents ordered and mutable (changeable) sequences of elements.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tuple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Represents ordered and immutable (unchangeable) sequences.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Represents a sequence of numbers.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Complex Types: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real + imaginary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Normally starts with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cobination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of "int" and "str", where the "str" part represent the imaginary while the "int" represent the real number.. etc.</a:t>
            </a:r>
          </a:p>
        </p:txBody>
      </p:sp>
    </p:spTree>
    <p:extLst>
      <p:ext uri="{BB962C8B-B14F-4D97-AF65-F5344CB8AC3E}">
        <p14:creationId xmlns:p14="http://schemas.microsoft.com/office/powerpoint/2010/main" val="234844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5128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Introduction Object Oriented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C3D8E-9CAA-6317-0126-F1DCC0CB1DBB}"/>
              </a:ext>
            </a:extLst>
          </p:cNvPr>
          <p:cNvSpPr txBox="1"/>
          <p:nvPr/>
        </p:nvSpPr>
        <p:spPr>
          <a:xfrm>
            <a:off x="984738" y="1420837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BCEF1-9138-2F21-93DD-B884AA336CB7}"/>
              </a:ext>
            </a:extLst>
          </p:cNvPr>
          <p:cNvSpPr txBox="1"/>
          <p:nvPr/>
        </p:nvSpPr>
        <p:spPr>
          <a:xfrm>
            <a:off x="717453" y="999197"/>
            <a:ext cx="6822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Object</a:t>
            </a:r>
            <a:r>
              <a:rPr lang="en-US" dirty="0"/>
              <a:t> is a collection of </a:t>
            </a:r>
            <a:r>
              <a:rPr lang="en-US" b="1" dirty="0">
                <a:solidFill>
                  <a:srgbClr val="FF0000"/>
                </a:solidFill>
              </a:rPr>
              <a:t>data </a:t>
            </a:r>
            <a:r>
              <a:rPr lang="en-US" dirty="0"/>
              <a:t>(identifiable, measurable) and associated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behaviors</a:t>
            </a:r>
          </a:p>
        </p:txBody>
      </p:sp>
      <p:pic>
        <p:nvPicPr>
          <p:cNvPr id="2050" name="Picture 2" descr="Object Oriented Python : Class(es) and Object(s) – Daksh – Medium">
            <a:extLst>
              <a:ext uri="{FF2B5EF4-FFF2-40B4-BE49-F238E27FC236}">
                <a16:creationId xmlns:a16="http://schemas.microsoft.com/office/drawing/2014/main" id="{4B9E70EE-AA6E-052F-DE8D-AE9CEDA00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93" y="1744001"/>
            <a:ext cx="5889095" cy="377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CA6CB2-06C1-A2AC-F918-A4E3265407B1}"/>
              </a:ext>
            </a:extLst>
          </p:cNvPr>
          <p:cNvSpPr txBox="1"/>
          <p:nvPr/>
        </p:nvSpPr>
        <p:spPr>
          <a:xfrm>
            <a:off x="717453" y="5858803"/>
            <a:ext cx="7028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Object-oriented</a:t>
            </a:r>
            <a:r>
              <a:rPr lang="en-US" dirty="0"/>
              <a:t> means functionally directed towards modeling objects.</a:t>
            </a:r>
          </a:p>
        </p:txBody>
      </p:sp>
    </p:spTree>
    <p:extLst>
      <p:ext uri="{BB962C8B-B14F-4D97-AF65-F5344CB8AC3E}">
        <p14:creationId xmlns:p14="http://schemas.microsoft.com/office/powerpoint/2010/main" val="93668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</TotalTime>
  <Words>1877</Words>
  <Application>Microsoft Office PowerPoint</Application>
  <PresentationFormat>On-screen Show (4:3)</PresentationFormat>
  <Paragraphs>275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Courier New</vt:lpstr>
      <vt:lpstr>Söhne</vt:lpstr>
      <vt:lpstr>var(--jp-code-font-family)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M103100065</dc:creator>
  <cp:lastModifiedBy>M103100065</cp:lastModifiedBy>
  <cp:revision>8</cp:revision>
  <dcterms:created xsi:type="dcterms:W3CDTF">2023-09-15T09:50:08Z</dcterms:created>
  <dcterms:modified xsi:type="dcterms:W3CDTF">2023-09-28T13:32:38Z</dcterms:modified>
</cp:coreProperties>
</file>