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7" r:id="rId5"/>
    <p:sldId id="284" r:id="rId6"/>
    <p:sldId id="288" r:id="rId7"/>
    <p:sldId id="283" r:id="rId8"/>
    <p:sldId id="285" r:id="rId9"/>
    <p:sldId id="286" r:id="rId10"/>
    <p:sldId id="289" r:id="rId11"/>
    <p:sldId id="29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6" y="1657738"/>
            <a:ext cx="71745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List Comprehensions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2460361" y="6213729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2 – Fundamental concept, Looping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4E8F7-B766-4913-D8DD-2F829A8A9044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ample - Free miscellaneous icons">
            <a:extLst>
              <a:ext uri="{FF2B5EF4-FFF2-40B4-BE49-F238E27FC236}">
                <a16:creationId xmlns:a16="http://schemas.microsoft.com/office/drawing/2014/main" id="{BE869BDF-A6CF-EDD1-7ECE-90CEDD0D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AF764-3BB6-DA16-E137-F1713920DACE}"/>
              </a:ext>
            </a:extLst>
          </p:cNvPr>
          <p:cNvSpPr txBox="1"/>
          <p:nvPr/>
        </p:nvSpPr>
        <p:spPr>
          <a:xfrm>
            <a:off x="1099849" y="953031"/>
            <a:ext cx="298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Iterating Using Nested List Comprehensions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3AC36-D561-B38D-8EE5-25E09A44309F}"/>
              </a:ext>
            </a:extLst>
          </p:cNvPr>
          <p:cNvSpPr txBox="1"/>
          <p:nvPr/>
        </p:nvSpPr>
        <p:spPr>
          <a:xfrm>
            <a:off x="1099848" y="1789387"/>
            <a:ext cx="6229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Since list comprehensions take a list as input and produce a list as output, they are easily nested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32600-8A65-572D-5D16-DC22F7D51CE9}"/>
              </a:ext>
            </a:extLst>
          </p:cNvPr>
          <p:cNvSpPr txBox="1"/>
          <p:nvPr/>
        </p:nvSpPr>
        <p:spPr>
          <a:xfrm>
            <a:off x="1765494" y="2670515"/>
            <a:ext cx="3861583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li = [3, 2, 4, 1] </a:t>
            </a:r>
          </a:p>
          <a:p>
            <a:r>
              <a:rPr lang="en-US" dirty="0"/>
              <a:t>&gt;&gt;&gt; [</a:t>
            </a:r>
            <a:r>
              <a:rPr lang="en-US" dirty="0" err="1"/>
              <a:t>elem</a:t>
            </a:r>
            <a:r>
              <a:rPr lang="en-US" dirty="0"/>
              <a:t>*2 for </a:t>
            </a:r>
            <a:r>
              <a:rPr lang="en-US" dirty="0" err="1"/>
              <a:t>elem</a:t>
            </a:r>
            <a:r>
              <a:rPr lang="en-US" dirty="0"/>
              <a:t> in </a:t>
            </a:r>
          </a:p>
          <a:p>
            <a:r>
              <a:rPr lang="en-US" dirty="0"/>
              <a:t>		[item+1 for item in li] ]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 [8, 6, 10, 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E4502-0B2E-0855-81F4-12963FBFDF27}"/>
              </a:ext>
            </a:extLst>
          </p:cNvPr>
          <p:cNvSpPr/>
          <p:nvPr/>
        </p:nvSpPr>
        <p:spPr>
          <a:xfrm>
            <a:off x="2222695" y="3024555"/>
            <a:ext cx="3573194" cy="228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648D5-4274-CC6A-9BCF-AA3325E28AD7}"/>
              </a:ext>
            </a:extLst>
          </p:cNvPr>
          <p:cNvSpPr/>
          <p:nvPr/>
        </p:nvSpPr>
        <p:spPr>
          <a:xfrm>
            <a:off x="2698653" y="3303567"/>
            <a:ext cx="3573194" cy="228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56808-2EE0-B5F1-2376-2BC0EEF885D3}"/>
              </a:ext>
            </a:extLst>
          </p:cNvPr>
          <p:cNvSpPr txBox="1"/>
          <p:nvPr/>
        </p:nvSpPr>
        <p:spPr>
          <a:xfrm>
            <a:off x="1699847" y="445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inner comprehension produces: [4, 3, 5, 2]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6612D6C-4F07-7368-95B3-343702C979F6}"/>
              </a:ext>
            </a:extLst>
          </p:cNvPr>
          <p:cNvCxnSpPr>
            <a:stCxn id="20" idx="3"/>
            <a:endCxn id="12" idx="3"/>
          </p:cNvCxnSpPr>
          <p:nvPr/>
        </p:nvCxnSpPr>
        <p:spPr>
          <a:xfrm flipH="1" flipV="1">
            <a:off x="5795889" y="3138855"/>
            <a:ext cx="475958" cy="1499746"/>
          </a:xfrm>
          <a:prstGeom prst="bentConnector3">
            <a:avLst>
              <a:gd name="adj1" fmla="val -48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57D0FB-3A86-CD93-4C2B-F2792A0360F6}"/>
              </a:ext>
            </a:extLst>
          </p:cNvPr>
          <p:cNvSpPr txBox="1"/>
          <p:nvPr/>
        </p:nvSpPr>
        <p:spPr>
          <a:xfrm>
            <a:off x="2532644" y="4906493"/>
            <a:ext cx="3905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So, the outer one produces: [8, 6, 10, 4]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BA2E2D6-5C71-198F-6725-0F39C017C747}"/>
              </a:ext>
            </a:extLst>
          </p:cNvPr>
          <p:cNvCxnSpPr>
            <a:cxnSpLocks/>
            <a:stCxn id="24" idx="3"/>
            <a:endCxn id="17" idx="3"/>
          </p:cNvCxnSpPr>
          <p:nvPr/>
        </p:nvCxnSpPr>
        <p:spPr>
          <a:xfrm flipH="1" flipV="1">
            <a:off x="6271847" y="3417867"/>
            <a:ext cx="166008" cy="1673292"/>
          </a:xfrm>
          <a:prstGeom prst="bentConnector3">
            <a:avLst>
              <a:gd name="adj1" fmla="val -137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8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ample - Free miscellaneous icons">
            <a:extLst>
              <a:ext uri="{FF2B5EF4-FFF2-40B4-BE49-F238E27FC236}">
                <a16:creationId xmlns:a16="http://schemas.microsoft.com/office/drawing/2014/main" id="{BE869BDF-A6CF-EDD1-7ECE-90CEDD0D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AF764-3BB6-DA16-E137-F1713920DACE}"/>
              </a:ext>
            </a:extLst>
          </p:cNvPr>
          <p:cNvSpPr txBox="1"/>
          <p:nvPr/>
        </p:nvSpPr>
        <p:spPr>
          <a:xfrm>
            <a:off x="1099849" y="953031"/>
            <a:ext cx="156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Dice rolls via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3AC36-D561-B38D-8EE5-25E09A44309F}"/>
              </a:ext>
            </a:extLst>
          </p:cNvPr>
          <p:cNvSpPr txBox="1"/>
          <p:nvPr/>
        </p:nvSpPr>
        <p:spPr>
          <a:xfrm>
            <a:off x="548640" y="1789387"/>
            <a:ext cx="74673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Consider we have a dice with 6 sides. Then the possible dice values we got is the combination between those numbers all together.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 python we can do</a:t>
            </a:r>
          </a:p>
          <a:p>
            <a:r>
              <a:rPr lang="en-US" dirty="0"/>
              <a:t>&gt;&gt;&gt;&gt; rolls = [ ] </a:t>
            </a:r>
          </a:p>
          <a:p>
            <a:r>
              <a:rPr lang="en-US" dirty="0"/>
              <a:t>&gt;&gt;&gt;&gt; for r1 in range(1,7):</a:t>
            </a:r>
          </a:p>
          <a:p>
            <a:r>
              <a:rPr lang="en-US" dirty="0"/>
              <a:t>               for r2 in range(1,7):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rolls.append</a:t>
            </a:r>
            <a:r>
              <a:rPr lang="en-US" dirty="0"/>
              <a:t>( (r1,r2) ) </a:t>
            </a:r>
          </a:p>
        </p:txBody>
      </p:sp>
      <p:pic>
        <p:nvPicPr>
          <p:cNvPr id="7170" name="Picture 2" descr="Sample Space Of Two Dice - Sample Site v">
            <a:extLst>
              <a:ext uri="{FF2B5EF4-FFF2-40B4-BE49-F238E27FC236}">
                <a16:creationId xmlns:a16="http://schemas.microsoft.com/office/drawing/2014/main" id="{C8205096-1D66-9E63-8E92-7AE483E33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27"/>
          <a:stretch/>
        </p:blipFill>
        <p:spPr bwMode="auto">
          <a:xfrm>
            <a:off x="1827601" y="2445430"/>
            <a:ext cx="5196606" cy="2665629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5E694F0-425D-7D99-24A6-0A8E2372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1" y="5824380"/>
            <a:ext cx="495182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[(1, 1), (1, 2), (1, 3), (1, 4), (1, 5), (1, 6), (2, 1), (2, 2), (2, 3), (2, 4), (2, 5), (2, 6), (3, 1), (3, 2), (3, 3), (3, 4), (3, 5), (3, 6), (4, 1), (4, 2), (4, 3), (4, 4), (4, 5), (4, 6), (5, 1), (5, 2), (5, 3), (5, 4), (5, 5), (5, 6), (6, 1), (6, 2), (6, 3), (6, 4), (6, 5), (6, 6)]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B31511-AF86-F6B1-E4D4-2FA557C3DC9D}"/>
              </a:ext>
            </a:extLst>
          </p:cNvPr>
          <p:cNvSpPr/>
          <p:nvPr/>
        </p:nvSpPr>
        <p:spPr>
          <a:xfrm>
            <a:off x="3742006" y="5824380"/>
            <a:ext cx="225083" cy="8617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52673-9365-E98F-D941-394DD4209D80}"/>
              </a:ext>
            </a:extLst>
          </p:cNvPr>
          <p:cNvSpPr txBox="1"/>
          <p:nvPr/>
        </p:nvSpPr>
        <p:spPr>
          <a:xfrm>
            <a:off x="3982227" y="54550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264752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632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comprehension is a programming language construct for creating a list based on existing lists.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C1C63-DC9C-8383-C87B-A46E3A674C56}"/>
              </a:ext>
            </a:extLst>
          </p:cNvPr>
          <p:cNvSpPr txBox="1"/>
          <p:nvPr/>
        </p:nvSpPr>
        <p:spPr>
          <a:xfrm>
            <a:off x="351692" y="2307102"/>
            <a:ext cx="396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DO WE NEED COMPREHENSIONS?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A3BDC-62B2-4C81-9ACA-E8B0FBBA1334}"/>
              </a:ext>
            </a:extLst>
          </p:cNvPr>
          <p:cNvSpPr txBox="1"/>
          <p:nvPr/>
        </p:nvSpPr>
        <p:spPr>
          <a:xfrm>
            <a:off x="351691" y="2676434"/>
            <a:ext cx="855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Inspired by math’ s set </a:t>
            </a:r>
            <a:r>
              <a:rPr lang="en-US" b="1" i="1" dirty="0">
                <a:solidFill>
                  <a:srgbClr val="FF0000"/>
                </a:solidFill>
              </a:rPr>
              <a:t>comprehension notation</a:t>
            </a:r>
            <a:r>
              <a:rPr lang="en-US" dirty="0"/>
              <a:t> for defining sets in terms of other sets.</a:t>
            </a:r>
          </a:p>
        </p:txBody>
      </p:sp>
      <p:pic>
        <p:nvPicPr>
          <p:cNvPr id="1026" name="Picture 2" descr="Set Notation - Mathstopia">
            <a:extLst>
              <a:ext uri="{FF2B5EF4-FFF2-40B4-BE49-F238E27FC236}">
                <a16:creationId xmlns:a16="http://schemas.microsoft.com/office/drawing/2014/main" id="{5E359423-7D82-C70A-2326-66940BF0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3182871"/>
            <a:ext cx="2521269" cy="7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 Builder Notation - Cuemath">
            <a:extLst>
              <a:ext uri="{FF2B5EF4-FFF2-40B4-BE49-F238E27FC236}">
                <a16:creationId xmlns:a16="http://schemas.microsoft.com/office/drawing/2014/main" id="{33A03CF0-A170-20A8-9BD7-84882286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09" y="3300080"/>
            <a:ext cx="4090546" cy="349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AF764-3BB6-DA16-E137-F1713920DACE}"/>
              </a:ext>
            </a:extLst>
          </p:cNvPr>
          <p:cNvSpPr txBox="1"/>
          <p:nvPr/>
        </p:nvSpPr>
        <p:spPr>
          <a:xfrm>
            <a:off x="548640" y="1058501"/>
            <a:ext cx="227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 the concept of List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79635-7B93-78D9-98F4-F73D1168B2A7}"/>
              </a:ext>
            </a:extLst>
          </p:cNvPr>
          <p:cNvSpPr txBox="1"/>
          <p:nvPr/>
        </p:nvSpPr>
        <p:spPr>
          <a:xfrm>
            <a:off x="585216" y="1947407"/>
            <a:ext cx="3085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&gt;&gt;&gt;&gt; Numbers = [1,2,3,4,5,6,7]</a:t>
            </a:r>
          </a:p>
          <a:p>
            <a:r>
              <a:rPr lang="en-US" dirty="0"/>
              <a:t>&gt;&gt;&gt;&gt; print(type(Numbers))</a:t>
            </a:r>
          </a:p>
          <a:p>
            <a:endParaRPr lang="en-US" dirty="0"/>
          </a:p>
          <a:p>
            <a:r>
              <a:rPr lang="en-US" i="1" dirty="0"/>
              <a:t>Output: </a:t>
            </a:r>
          </a:p>
          <a:p>
            <a:r>
              <a:rPr lang="en-US" i="1" dirty="0"/>
              <a:t>	&lt; class ‘list’ 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A054F-0AA2-7A00-2DF1-05D1BC1A4281}"/>
              </a:ext>
            </a:extLst>
          </p:cNvPr>
          <p:cNvSpPr txBox="1"/>
          <p:nvPr/>
        </p:nvSpPr>
        <p:spPr>
          <a:xfrm>
            <a:off x="4775043" y="1943049"/>
            <a:ext cx="3085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&gt;&gt;&gt;&gt; Numbers = [1,2,3,4,5,6,7]</a:t>
            </a:r>
          </a:p>
          <a:p>
            <a:r>
              <a:rPr lang="en-US" dirty="0"/>
              <a:t>&gt;&gt;&gt;&gt; </a:t>
            </a:r>
            <a:r>
              <a:rPr lang="en-US" dirty="0" err="1"/>
              <a:t>Numbers.append</a:t>
            </a:r>
            <a:r>
              <a:rPr lang="en-US" dirty="0"/>
              <a:t>(11)</a:t>
            </a:r>
          </a:p>
          <a:p>
            <a:r>
              <a:rPr lang="en-US" dirty="0"/>
              <a:t>&gt;&gt;&gt;&gt; print(Numbers)</a:t>
            </a:r>
          </a:p>
          <a:p>
            <a:endParaRPr lang="en-US" dirty="0"/>
          </a:p>
          <a:p>
            <a:r>
              <a:rPr lang="en-US" i="1" dirty="0"/>
              <a:t>Output: </a:t>
            </a:r>
          </a:p>
          <a:p>
            <a:r>
              <a:rPr lang="en-US" i="1" dirty="0"/>
              <a:t>	[1,2,3,4,5,6,7,8,9,10,11]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8409D-A8CD-403E-A38F-4CE20BD1E69A}"/>
              </a:ext>
            </a:extLst>
          </p:cNvPr>
          <p:cNvSpPr txBox="1"/>
          <p:nvPr/>
        </p:nvSpPr>
        <p:spPr>
          <a:xfrm>
            <a:off x="548640" y="4556216"/>
            <a:ext cx="272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Then what if we need to </a:t>
            </a:r>
            <a:r>
              <a:rPr lang="en-US" b="1" i="1" dirty="0">
                <a:solidFill>
                  <a:srgbClr val="FF0000"/>
                </a:solidFill>
              </a:rPr>
              <a:t>create</a:t>
            </a:r>
            <a:r>
              <a:rPr lang="en-US" i="1" dirty="0">
                <a:solidFill>
                  <a:srgbClr val="FF0000"/>
                </a:solidFill>
              </a:rPr>
              <a:t> a </a:t>
            </a:r>
            <a:r>
              <a:rPr lang="en-US" b="1" i="1" dirty="0">
                <a:solidFill>
                  <a:srgbClr val="FF0000"/>
                </a:solidFill>
              </a:rPr>
              <a:t>square</a:t>
            </a:r>
            <a:r>
              <a:rPr lang="en-US" i="1" dirty="0">
                <a:solidFill>
                  <a:srgbClr val="FF0000"/>
                </a:solidFill>
              </a:rPr>
              <a:t> numbers from an existing list?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39F083-D41F-4865-A5DF-7534F6ADBB65}"/>
              </a:ext>
            </a:extLst>
          </p:cNvPr>
          <p:cNvSpPr/>
          <p:nvPr/>
        </p:nvSpPr>
        <p:spPr>
          <a:xfrm>
            <a:off x="3403821" y="4609918"/>
            <a:ext cx="266727" cy="81592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2AAF3-16A6-9C3D-B285-0DBB93BB6A73}"/>
              </a:ext>
            </a:extLst>
          </p:cNvPr>
          <p:cNvSpPr txBox="1"/>
          <p:nvPr/>
        </p:nvSpPr>
        <p:spPr>
          <a:xfrm>
            <a:off x="4206240" y="4609918"/>
            <a:ext cx="2447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Looping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9BA73-D6F3-12C1-DDA5-A6E26908012F}"/>
              </a:ext>
            </a:extLst>
          </p:cNvPr>
          <p:cNvSpPr txBox="1"/>
          <p:nvPr/>
        </p:nvSpPr>
        <p:spPr>
          <a:xfrm>
            <a:off x="4206240" y="5360182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Repeating an element based on the requested expression. </a:t>
            </a:r>
          </a:p>
        </p:txBody>
      </p:sp>
    </p:spTree>
    <p:extLst>
      <p:ext uri="{BB962C8B-B14F-4D97-AF65-F5344CB8AC3E}">
        <p14:creationId xmlns:p14="http://schemas.microsoft.com/office/powerpoint/2010/main" val="410294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5AA06-3446-0091-D2E0-52D2B2DA29DE}"/>
              </a:ext>
            </a:extLst>
          </p:cNvPr>
          <p:cNvSpPr txBox="1"/>
          <p:nvPr/>
        </p:nvSpPr>
        <p:spPr>
          <a:xfrm>
            <a:off x="438762" y="1008434"/>
            <a:ext cx="8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E8DF1-2A51-288C-E79C-45090E9AD13A}"/>
              </a:ext>
            </a:extLst>
          </p:cNvPr>
          <p:cNvSpPr txBox="1"/>
          <p:nvPr/>
        </p:nvSpPr>
        <p:spPr>
          <a:xfrm>
            <a:off x="438762" y="1381667"/>
            <a:ext cx="33710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expression</a:t>
            </a:r>
            <a:r>
              <a:rPr lang="en-US" sz="2400" b="1" dirty="0"/>
              <a:t> for </a:t>
            </a:r>
            <a:r>
              <a:rPr lang="en-US" sz="2400" b="1" i="1" dirty="0">
                <a:solidFill>
                  <a:srgbClr val="FF0000"/>
                </a:solidFill>
              </a:rPr>
              <a:t>item</a:t>
            </a:r>
            <a:r>
              <a:rPr lang="en-US" sz="2400" b="1" dirty="0"/>
              <a:t> in </a:t>
            </a:r>
            <a:r>
              <a:rPr lang="en-US" sz="2400" b="1" i="1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E3925-9CCF-E443-1DBD-45DB3FB73C87}"/>
              </a:ext>
            </a:extLst>
          </p:cNvPr>
          <p:cNvSpPr txBox="1"/>
          <p:nvPr/>
        </p:nvSpPr>
        <p:spPr>
          <a:xfrm>
            <a:off x="285677" y="2116577"/>
            <a:ext cx="68747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Where </a:t>
            </a:r>
            <a:r>
              <a:rPr lang="en-US" b="1" i="1" dirty="0">
                <a:solidFill>
                  <a:srgbClr val="FF0000"/>
                </a:solidFill>
              </a:rPr>
              <a:t>expression</a:t>
            </a:r>
            <a:r>
              <a:rPr lang="en-US" dirty="0"/>
              <a:t> is some calculation or operation acting upon the variable </a:t>
            </a:r>
            <a:r>
              <a:rPr lang="en-US" b="1" i="1" dirty="0">
                <a:solidFill>
                  <a:srgbClr val="FF0000"/>
                </a:solidFill>
              </a:rPr>
              <a:t>item</a:t>
            </a:r>
            <a:r>
              <a:rPr lang="en-US" dirty="0"/>
              <a:t>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For each member of the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6"/>
                </a:solidFill>
              </a:rPr>
              <a:t>list comprehension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1. sets </a:t>
            </a:r>
            <a:r>
              <a:rPr lang="en-US" b="1" i="1" dirty="0">
                <a:solidFill>
                  <a:srgbClr val="FF0000"/>
                </a:solidFill>
              </a:rPr>
              <a:t>item</a:t>
            </a:r>
            <a:r>
              <a:rPr lang="en-US" dirty="0"/>
              <a:t> equal to that member, </a:t>
            </a:r>
          </a:p>
          <a:p>
            <a:pPr lvl="1"/>
            <a:r>
              <a:rPr lang="en-US" dirty="0"/>
              <a:t>2. calculates a new value using </a:t>
            </a:r>
            <a:r>
              <a:rPr lang="en-US" b="1" i="1" dirty="0">
                <a:solidFill>
                  <a:srgbClr val="FF0000"/>
                </a:solidFill>
              </a:rPr>
              <a:t>expression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then collects these new values into a </a:t>
            </a:r>
            <a:r>
              <a:rPr lang="en-US" b="1" i="1" dirty="0"/>
              <a:t>list</a:t>
            </a:r>
            <a:r>
              <a:rPr lang="en-US" dirty="0"/>
              <a:t> which is the return value of the </a:t>
            </a:r>
            <a:r>
              <a:rPr lang="en-US" b="1" dirty="0">
                <a:solidFill>
                  <a:schemeClr val="accent6"/>
                </a:solidFill>
              </a:rPr>
              <a:t>list comprehension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379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AF764-3BB6-DA16-E137-F1713920DACE}"/>
              </a:ext>
            </a:extLst>
          </p:cNvPr>
          <p:cNvSpPr txBox="1"/>
          <p:nvPr/>
        </p:nvSpPr>
        <p:spPr>
          <a:xfrm>
            <a:off x="1133856" y="999197"/>
            <a:ext cx="227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square numbers from a list data</a:t>
            </a:r>
          </a:p>
        </p:txBody>
      </p:sp>
      <p:pic>
        <p:nvPicPr>
          <p:cNvPr id="5" name="Picture 2" descr="Example - Free miscellaneous icons">
            <a:extLst>
              <a:ext uri="{FF2B5EF4-FFF2-40B4-BE49-F238E27FC236}">
                <a16:creationId xmlns:a16="http://schemas.microsoft.com/office/drawing/2014/main" id="{671F205E-60B5-74C7-F10E-5D3AAF99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D5F5983-27F2-04DA-01B0-83D2C746BA70}"/>
              </a:ext>
            </a:extLst>
          </p:cNvPr>
          <p:cNvGrpSpPr/>
          <p:nvPr/>
        </p:nvGrpSpPr>
        <p:grpSpPr>
          <a:xfrm>
            <a:off x="177496" y="2353235"/>
            <a:ext cx="3078615" cy="2359711"/>
            <a:chOff x="487050" y="3267635"/>
            <a:chExt cx="3078615" cy="23597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B7627-6D68-9FB6-A8EA-CC3FBEDC3291}"/>
                </a:ext>
              </a:extLst>
            </p:cNvPr>
            <p:cNvSpPr/>
            <p:nvPr/>
          </p:nvSpPr>
          <p:spPr>
            <a:xfrm>
              <a:off x="726136" y="3267635"/>
              <a:ext cx="815440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Start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37C2D-7372-6207-0E36-A720EE2DB474}"/>
                </a:ext>
              </a:extLst>
            </p:cNvPr>
            <p:cNvSpPr/>
            <p:nvPr/>
          </p:nvSpPr>
          <p:spPr>
            <a:xfrm>
              <a:off x="487050" y="4752765"/>
              <a:ext cx="1293611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Conditions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E5CDD-8B6B-B682-E8DC-5809A1A0F6D8}"/>
                </a:ext>
              </a:extLst>
            </p:cNvPr>
            <p:cNvSpPr/>
            <p:nvPr/>
          </p:nvSpPr>
          <p:spPr>
            <a:xfrm>
              <a:off x="2272054" y="3878184"/>
              <a:ext cx="1293611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Actions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3AD632-03AE-AAC9-2F4D-722E4B3EAB06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1133856" y="3531666"/>
              <a:ext cx="0" cy="1221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66F103F-2A63-8A22-961D-137E32EE9E62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1780661" y="4142215"/>
              <a:ext cx="1138199" cy="7425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499C40-3418-9A1B-2D5E-27DE3826C5B1}"/>
                </a:ext>
              </a:extLst>
            </p:cNvPr>
            <p:cNvSpPr/>
            <p:nvPr/>
          </p:nvSpPr>
          <p:spPr>
            <a:xfrm>
              <a:off x="1948652" y="4757612"/>
              <a:ext cx="822684" cy="26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FACA4-A570-D17A-E490-34D34F034A00}"/>
                </a:ext>
              </a:extLst>
            </p:cNvPr>
            <p:cNvSpPr/>
            <p:nvPr/>
          </p:nvSpPr>
          <p:spPr>
            <a:xfrm>
              <a:off x="722513" y="5363315"/>
              <a:ext cx="822684" cy="26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813C294-7004-8F1E-8851-519666519FBE}"/>
                </a:ext>
              </a:extLst>
            </p:cNvPr>
            <p:cNvCxnSpPr>
              <a:cxnSpLocks/>
              <a:stCxn id="9" idx="2"/>
              <a:endCxn id="23" idx="0"/>
            </p:cNvCxnSpPr>
            <p:nvPr/>
          </p:nvCxnSpPr>
          <p:spPr>
            <a:xfrm flipH="1">
              <a:off x="1133855" y="5016796"/>
              <a:ext cx="1" cy="34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6D604E-8713-9292-8B52-8FFDEF1CBEE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1133855" y="4010199"/>
              <a:ext cx="11381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EF8F64F-962F-1B84-B17D-84C6CF029569}"/>
              </a:ext>
            </a:extLst>
          </p:cNvPr>
          <p:cNvSpPr txBox="1"/>
          <p:nvPr/>
        </p:nvSpPr>
        <p:spPr>
          <a:xfrm>
            <a:off x="5028261" y="1449982"/>
            <a:ext cx="3085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&gt;&gt;&gt;&gt; Numbers = [1,2,3,4,5,6,7]</a:t>
            </a:r>
          </a:p>
          <a:p>
            <a:r>
              <a:rPr lang="en-US" dirty="0"/>
              <a:t>&gt;&gt;&gt;&gt; for </a:t>
            </a:r>
            <a:r>
              <a:rPr lang="en-US" dirty="0" err="1"/>
              <a:t>i</a:t>
            </a:r>
            <a:r>
              <a:rPr lang="en-US" dirty="0"/>
              <a:t> in Numbers:</a:t>
            </a:r>
          </a:p>
          <a:p>
            <a:r>
              <a:rPr lang="en-US" dirty="0"/>
              <a:t>	          print(</a:t>
            </a:r>
            <a:r>
              <a:rPr lang="en-US" dirty="0" err="1"/>
              <a:t>i</a:t>
            </a:r>
            <a:r>
              <a:rPr lang="en-US" dirty="0"/>
              <a:t>**2)</a:t>
            </a:r>
          </a:p>
          <a:p>
            <a:r>
              <a:rPr lang="en-US" i="1" dirty="0"/>
              <a:t>Output: </a:t>
            </a:r>
          </a:p>
          <a:p>
            <a:r>
              <a:rPr lang="en-US" i="1" dirty="0"/>
              <a:t>	1,4,9,16,25,36,49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02AF0C-9905-9BAA-8565-0E04A1D0DB5A}"/>
              </a:ext>
            </a:extLst>
          </p:cNvPr>
          <p:cNvSpPr txBox="1"/>
          <p:nvPr/>
        </p:nvSpPr>
        <p:spPr>
          <a:xfrm>
            <a:off x="170558" y="4795434"/>
            <a:ext cx="260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1. Concept of looping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39D6C9-209E-BC55-F753-FFCF18D6CF2C}"/>
              </a:ext>
            </a:extLst>
          </p:cNvPr>
          <p:cNvSpPr txBox="1"/>
          <p:nvPr/>
        </p:nvSpPr>
        <p:spPr>
          <a:xfrm>
            <a:off x="4996694" y="3499725"/>
            <a:ext cx="8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Syntax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14247-45F0-CAB8-56FF-226626A6930E}"/>
              </a:ext>
            </a:extLst>
          </p:cNvPr>
          <p:cNvSpPr txBox="1"/>
          <p:nvPr/>
        </p:nvSpPr>
        <p:spPr>
          <a:xfrm>
            <a:off x="4996694" y="3872958"/>
            <a:ext cx="33710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expression</a:t>
            </a:r>
            <a:r>
              <a:rPr lang="en-US" sz="2400" b="1" dirty="0"/>
              <a:t> for </a:t>
            </a:r>
            <a:r>
              <a:rPr lang="en-US" sz="2400" b="1" i="1" dirty="0">
                <a:solidFill>
                  <a:srgbClr val="FF0000"/>
                </a:solidFill>
              </a:rPr>
              <a:t>item</a:t>
            </a:r>
            <a:r>
              <a:rPr lang="en-US" sz="2400" b="1" dirty="0"/>
              <a:t> in </a:t>
            </a:r>
            <a:r>
              <a:rPr lang="en-US" sz="2400" b="1" i="1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A6E9F9-DE30-4493-532F-457A19668EB6}"/>
              </a:ext>
            </a:extLst>
          </p:cNvPr>
          <p:cNvSpPr txBox="1"/>
          <p:nvPr/>
        </p:nvSpPr>
        <p:spPr>
          <a:xfrm>
            <a:off x="5169917" y="4980100"/>
            <a:ext cx="4044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&gt;&gt;&gt;&gt; Numbers = [1,2,3,4,5,6,7]</a:t>
            </a:r>
          </a:p>
          <a:p>
            <a:r>
              <a:rPr lang="en-US" dirty="0"/>
              <a:t>&gt;&gt;&gt;&gt; New = [</a:t>
            </a:r>
            <a:r>
              <a:rPr lang="en-US" dirty="0" err="1"/>
              <a:t>i</a:t>
            </a:r>
            <a:r>
              <a:rPr lang="en-US" dirty="0"/>
              <a:t>**2 for </a:t>
            </a:r>
            <a:r>
              <a:rPr lang="en-US" dirty="0" err="1"/>
              <a:t>i</a:t>
            </a:r>
            <a:r>
              <a:rPr lang="en-US" dirty="0"/>
              <a:t> in range Numbers]</a:t>
            </a:r>
          </a:p>
          <a:p>
            <a:r>
              <a:rPr lang="en-US" dirty="0"/>
              <a:t>	 print(New)</a:t>
            </a:r>
          </a:p>
          <a:p>
            <a:r>
              <a:rPr lang="en-US" i="1" dirty="0"/>
              <a:t>Output: </a:t>
            </a:r>
          </a:p>
          <a:p>
            <a:r>
              <a:rPr lang="en-US" i="1" dirty="0"/>
              <a:t>	1,4,9,16,25,36,49</a:t>
            </a:r>
          </a:p>
        </p:txBody>
      </p:sp>
    </p:spTree>
    <p:extLst>
      <p:ext uri="{BB962C8B-B14F-4D97-AF65-F5344CB8AC3E}">
        <p14:creationId xmlns:p14="http://schemas.microsoft.com/office/powerpoint/2010/main" val="78347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5AA06-3446-0091-D2E0-52D2B2DA29DE}"/>
              </a:ext>
            </a:extLst>
          </p:cNvPr>
          <p:cNvSpPr txBox="1"/>
          <p:nvPr/>
        </p:nvSpPr>
        <p:spPr>
          <a:xfrm>
            <a:off x="438762" y="1008434"/>
            <a:ext cx="8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E8DF1-2A51-288C-E79C-45090E9AD13A}"/>
              </a:ext>
            </a:extLst>
          </p:cNvPr>
          <p:cNvSpPr txBox="1"/>
          <p:nvPr/>
        </p:nvSpPr>
        <p:spPr>
          <a:xfrm>
            <a:off x="438762" y="1381667"/>
            <a:ext cx="33710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expression</a:t>
            </a:r>
            <a:r>
              <a:rPr lang="en-US" sz="2400" b="1" dirty="0"/>
              <a:t> for </a:t>
            </a:r>
            <a:r>
              <a:rPr lang="en-US" sz="2400" b="1" i="1" dirty="0">
                <a:solidFill>
                  <a:srgbClr val="FF0000"/>
                </a:solidFill>
              </a:rPr>
              <a:t>item</a:t>
            </a:r>
            <a:r>
              <a:rPr lang="en-US" sz="2400" b="1" dirty="0"/>
              <a:t> in </a:t>
            </a:r>
            <a:r>
              <a:rPr lang="en-US" sz="2400" b="1" i="1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E3925-9CCF-E443-1DBD-45DB3FB73C87}"/>
              </a:ext>
            </a:extLst>
          </p:cNvPr>
          <p:cNvSpPr txBox="1"/>
          <p:nvPr/>
        </p:nvSpPr>
        <p:spPr>
          <a:xfrm>
            <a:off x="285677" y="2116577"/>
            <a:ext cx="68747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/>
              <a:t> contains elements of different types, then </a:t>
            </a:r>
            <a:r>
              <a:rPr lang="en-US" b="1" i="1" dirty="0">
                <a:solidFill>
                  <a:srgbClr val="FF0000"/>
                </a:solidFill>
              </a:rPr>
              <a:t>expression</a:t>
            </a:r>
            <a:r>
              <a:rPr lang="en-US" dirty="0"/>
              <a:t> must operate correctly on the types of all of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/>
              <a:t> members.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If the elements of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/>
              <a:t> are other containers, then </a:t>
            </a:r>
            <a:r>
              <a:rPr lang="en-US" b="1" i="1" dirty="0">
                <a:solidFill>
                  <a:srgbClr val="FF0000"/>
                </a:solidFill>
              </a:rPr>
              <a:t>item</a:t>
            </a:r>
            <a:r>
              <a:rPr lang="en-US" dirty="0"/>
              <a:t> can consist of a container of </a:t>
            </a:r>
            <a:r>
              <a:rPr lang="en-US" b="1" i="1" dirty="0">
                <a:solidFill>
                  <a:srgbClr val="FF0000"/>
                </a:solidFill>
              </a:rPr>
              <a:t>items</a:t>
            </a:r>
            <a:r>
              <a:rPr lang="en-US" dirty="0"/>
              <a:t> matching the type and “shape” of the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/>
              <a:t>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23552-1BAF-05FB-A340-823F8518970B}"/>
              </a:ext>
            </a:extLst>
          </p:cNvPr>
          <p:cNvSpPr txBox="1"/>
          <p:nvPr/>
        </p:nvSpPr>
        <p:spPr>
          <a:xfrm>
            <a:off x="1997613" y="4017393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&gt;&gt;&gt;&gt; li = [(‘ a ’ , 1), (‘b’, 2), (‘ c ’, 7)] </a:t>
            </a:r>
          </a:p>
          <a:p>
            <a:r>
              <a:rPr lang="it-IT" dirty="0"/>
              <a:t>&gt;&gt;&gt;&gt; new_data = [ n * 3 for (x, n) in li]</a:t>
            </a:r>
          </a:p>
          <a:p>
            <a:r>
              <a:rPr lang="it-IT" dirty="0"/>
              <a:t>&gt;&gt;&gt;&gt; print(New_data)</a:t>
            </a:r>
          </a:p>
          <a:p>
            <a:r>
              <a:rPr lang="it-IT" dirty="0"/>
              <a:t>Output:</a:t>
            </a:r>
          </a:p>
          <a:p>
            <a:r>
              <a:rPr lang="it-IT" dirty="0"/>
              <a:t> [3, 6, 21]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ample - Free miscellaneous icons">
            <a:extLst>
              <a:ext uri="{FF2B5EF4-FFF2-40B4-BE49-F238E27FC236}">
                <a16:creationId xmlns:a16="http://schemas.microsoft.com/office/drawing/2014/main" id="{BE869BDF-A6CF-EDD1-7ECE-90CEDD0D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AF764-3BB6-DA16-E137-F1713920DACE}"/>
              </a:ext>
            </a:extLst>
          </p:cNvPr>
          <p:cNvSpPr txBox="1"/>
          <p:nvPr/>
        </p:nvSpPr>
        <p:spPr>
          <a:xfrm>
            <a:off x="1099850" y="953031"/>
            <a:ext cx="227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a list of odd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6F385-2B55-29E5-247C-E0DD904583AE}"/>
              </a:ext>
            </a:extLst>
          </p:cNvPr>
          <p:cNvSpPr txBox="1"/>
          <p:nvPr/>
        </p:nvSpPr>
        <p:spPr>
          <a:xfrm>
            <a:off x="438669" y="249612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Numbers = Number + (1+Number)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84B44-0E2D-26A6-EED7-F756E8A8A817}"/>
              </a:ext>
            </a:extLst>
          </p:cNvPr>
          <p:cNvSpPr txBox="1"/>
          <p:nvPr/>
        </p:nvSpPr>
        <p:spPr>
          <a:xfrm>
            <a:off x="548640" y="2064379"/>
            <a:ext cx="10429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Concept!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612B2-73A1-507B-03AD-204174992543}"/>
              </a:ext>
            </a:extLst>
          </p:cNvPr>
          <p:cNvSpPr txBox="1"/>
          <p:nvPr/>
        </p:nvSpPr>
        <p:spPr>
          <a:xfrm>
            <a:off x="438669" y="2917298"/>
            <a:ext cx="293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Indexing numbers start from 0,1,2,3,4,5,6,…………….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83B0E-31FA-5710-18C5-27854BC05152}"/>
              </a:ext>
            </a:extLst>
          </p:cNvPr>
          <p:cNvSpPr txBox="1"/>
          <p:nvPr/>
        </p:nvSpPr>
        <p:spPr>
          <a:xfrm>
            <a:off x="438669" y="3672208"/>
            <a:ext cx="2082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Numbers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i="1" dirty="0"/>
              <a:t> + (1+</a:t>
            </a:r>
            <a:r>
              <a:rPr lang="en-US" i="1" dirty="0">
                <a:solidFill>
                  <a:srgbClr val="FF0000"/>
                </a:solidFill>
              </a:rPr>
              <a:t>0</a:t>
            </a:r>
            <a:r>
              <a:rPr lang="en-US" i="1" dirty="0"/>
              <a:t>)</a:t>
            </a:r>
          </a:p>
          <a:p>
            <a:r>
              <a:rPr lang="en-US" i="1" dirty="0"/>
              <a:t>Numbers =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i="1" dirty="0"/>
              <a:t> + (1+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i="1" dirty="0"/>
              <a:t>)</a:t>
            </a:r>
          </a:p>
          <a:p>
            <a:r>
              <a:rPr lang="en-US" i="1" dirty="0"/>
              <a:t>Numbers = </a:t>
            </a:r>
            <a:r>
              <a:rPr lang="en-US" i="1" dirty="0">
                <a:solidFill>
                  <a:srgbClr val="FF0000"/>
                </a:solidFill>
              </a:rPr>
              <a:t>2</a:t>
            </a:r>
            <a:r>
              <a:rPr lang="en-US" i="1" dirty="0"/>
              <a:t> + (1+</a:t>
            </a:r>
            <a:r>
              <a:rPr lang="en-US" i="1" dirty="0">
                <a:solidFill>
                  <a:srgbClr val="FF0000"/>
                </a:solidFill>
              </a:rPr>
              <a:t>2</a:t>
            </a:r>
            <a:r>
              <a:rPr lang="en-US" i="1" dirty="0"/>
              <a:t>)</a:t>
            </a:r>
          </a:p>
          <a:p>
            <a:r>
              <a:rPr lang="en-US" i="1" dirty="0"/>
              <a:t>Numbers = </a:t>
            </a:r>
            <a:r>
              <a:rPr lang="en-US" i="1" dirty="0">
                <a:solidFill>
                  <a:srgbClr val="FF0000"/>
                </a:solidFill>
              </a:rPr>
              <a:t>3</a:t>
            </a:r>
            <a:r>
              <a:rPr lang="en-US" i="1" dirty="0"/>
              <a:t> + (1+</a:t>
            </a:r>
            <a:r>
              <a:rPr lang="en-US" i="1" dirty="0">
                <a:solidFill>
                  <a:srgbClr val="FF0000"/>
                </a:solidFill>
              </a:rPr>
              <a:t>3</a:t>
            </a:r>
            <a:r>
              <a:rPr lang="en-US" i="1" dirty="0"/>
              <a:t>)</a:t>
            </a:r>
          </a:p>
          <a:p>
            <a:r>
              <a:rPr lang="en-US" i="1" dirty="0"/>
              <a:t>Numbers = </a:t>
            </a:r>
            <a:r>
              <a:rPr lang="en-US" i="1" dirty="0">
                <a:solidFill>
                  <a:srgbClr val="FF0000"/>
                </a:solidFill>
              </a:rPr>
              <a:t>4</a:t>
            </a:r>
            <a:r>
              <a:rPr lang="en-US" i="1" dirty="0"/>
              <a:t> + (1+</a:t>
            </a:r>
            <a:r>
              <a:rPr lang="en-US" i="1" dirty="0">
                <a:solidFill>
                  <a:srgbClr val="FF0000"/>
                </a:solidFill>
              </a:rPr>
              <a:t>4</a:t>
            </a:r>
            <a:r>
              <a:rPr lang="en-US" i="1" dirty="0"/>
              <a:t>)</a:t>
            </a:r>
          </a:p>
          <a:p>
            <a:r>
              <a:rPr lang="en-US" i="1" dirty="0"/>
              <a:t>Numbers = </a:t>
            </a:r>
            <a:r>
              <a:rPr lang="en-US" i="1" dirty="0">
                <a:solidFill>
                  <a:srgbClr val="FF0000"/>
                </a:solidFill>
              </a:rPr>
              <a:t>5</a:t>
            </a:r>
            <a:r>
              <a:rPr lang="en-US" i="1" dirty="0"/>
              <a:t> + (1+</a:t>
            </a:r>
            <a:r>
              <a:rPr lang="en-US" i="1" dirty="0">
                <a:solidFill>
                  <a:srgbClr val="FF0000"/>
                </a:solidFill>
              </a:rPr>
              <a:t>5</a:t>
            </a:r>
            <a:r>
              <a:rPr lang="en-US" i="1" dirty="0"/>
              <a:t>)</a:t>
            </a:r>
          </a:p>
          <a:p>
            <a:r>
              <a:rPr lang="en-US" i="1" dirty="0"/>
              <a:t>Numbers = </a:t>
            </a:r>
            <a:r>
              <a:rPr lang="en-US" i="1" dirty="0">
                <a:solidFill>
                  <a:srgbClr val="FF0000"/>
                </a:solidFill>
              </a:rPr>
              <a:t>6</a:t>
            </a:r>
            <a:r>
              <a:rPr lang="en-US" i="1" dirty="0"/>
              <a:t> + (1+</a:t>
            </a:r>
            <a:r>
              <a:rPr lang="en-US" i="1" dirty="0">
                <a:solidFill>
                  <a:srgbClr val="FF0000"/>
                </a:solidFill>
              </a:rPr>
              <a:t>6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284E0C9-97C9-824B-5270-BF83C8CCBC87}"/>
              </a:ext>
            </a:extLst>
          </p:cNvPr>
          <p:cNvSpPr/>
          <p:nvPr/>
        </p:nvSpPr>
        <p:spPr>
          <a:xfrm>
            <a:off x="2571678" y="3826412"/>
            <a:ext cx="241860" cy="16881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4101C-0CA9-B561-DD7A-4A7D542B08F9}"/>
              </a:ext>
            </a:extLst>
          </p:cNvPr>
          <p:cNvSpPr txBox="1"/>
          <p:nvPr/>
        </p:nvSpPr>
        <p:spPr>
          <a:xfrm>
            <a:off x="2941117" y="452877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[1,3,5,7,9,11,13]</a:t>
            </a:r>
          </a:p>
        </p:txBody>
      </p:sp>
      <p:pic>
        <p:nvPicPr>
          <p:cNvPr id="14" name="Picture 2" descr="Getting started coding Python in Intellij IED">
            <a:extLst>
              <a:ext uri="{FF2B5EF4-FFF2-40B4-BE49-F238E27FC236}">
                <a16:creationId xmlns:a16="http://schemas.microsoft.com/office/drawing/2014/main" id="{937E34EF-E1A7-B843-A1BB-639D653D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96" y="959879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E75FE1-4C6C-4EE3-21A7-061EBDCF73AD}"/>
              </a:ext>
            </a:extLst>
          </p:cNvPr>
          <p:cNvSpPr txBox="1"/>
          <p:nvPr/>
        </p:nvSpPr>
        <p:spPr>
          <a:xfrm>
            <a:off x="5331659" y="11566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9ED4D-E05D-D014-6758-D5E7CF8856BB}"/>
              </a:ext>
            </a:extLst>
          </p:cNvPr>
          <p:cNvSpPr txBox="1"/>
          <p:nvPr/>
        </p:nvSpPr>
        <p:spPr>
          <a:xfrm>
            <a:off x="6619071" y="1156629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36D60-61B2-8516-2D0E-773437760176}"/>
              </a:ext>
            </a:extLst>
          </p:cNvPr>
          <p:cNvSpPr txBox="1"/>
          <p:nvPr/>
        </p:nvSpPr>
        <p:spPr>
          <a:xfrm>
            <a:off x="5340309" y="1789387"/>
            <a:ext cx="3818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&gt;&gt;&gt;&gt; data = [ (</a:t>
            </a:r>
            <a:r>
              <a:rPr lang="en-US" dirty="0" err="1"/>
              <a:t>i</a:t>
            </a:r>
            <a:r>
              <a:rPr lang="en-US" dirty="0"/>
              <a:t>+(1+i)) for </a:t>
            </a:r>
            <a:r>
              <a:rPr lang="en-US" dirty="0" err="1"/>
              <a:t>i</a:t>
            </a:r>
            <a:r>
              <a:rPr lang="en-US" dirty="0"/>
              <a:t> in range(6) ]</a:t>
            </a:r>
          </a:p>
          <a:p>
            <a:r>
              <a:rPr lang="en-US" dirty="0"/>
              <a:t>&gt;&gt;&gt;&gt; print(data)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[1,3,5,7,9,11]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43914-B160-09CE-9A5E-3003D752216A}"/>
              </a:ext>
            </a:extLst>
          </p:cNvPr>
          <p:cNvSpPr txBox="1"/>
          <p:nvPr/>
        </p:nvSpPr>
        <p:spPr>
          <a:xfrm>
            <a:off x="5331659" y="3917010"/>
            <a:ext cx="349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use</a:t>
            </a:r>
          </a:p>
          <a:p>
            <a:r>
              <a:rPr lang="nn-NO" b="1" dirty="0">
                <a:solidFill>
                  <a:srgbClr val="FF0000"/>
                </a:solidFill>
              </a:rPr>
              <a:t>data = [2*i+1 for i in range(6)]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14AEC-E88E-EA5E-B095-F7F25C116BC9}"/>
              </a:ext>
            </a:extLst>
          </p:cNvPr>
          <p:cNvSpPr txBox="1"/>
          <p:nvPr/>
        </p:nvSpPr>
        <p:spPr>
          <a:xfrm>
            <a:off x="5318825" y="4563341"/>
            <a:ext cx="171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SAME</a:t>
            </a:r>
          </a:p>
        </p:txBody>
      </p:sp>
    </p:spTree>
    <p:extLst>
      <p:ext uri="{BB962C8B-B14F-4D97-AF65-F5344CB8AC3E}">
        <p14:creationId xmlns:p14="http://schemas.microsoft.com/office/powerpoint/2010/main" val="150808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ample - Free miscellaneous icons">
            <a:extLst>
              <a:ext uri="{FF2B5EF4-FFF2-40B4-BE49-F238E27FC236}">
                <a16:creationId xmlns:a16="http://schemas.microsoft.com/office/drawing/2014/main" id="{BE869BDF-A6CF-EDD1-7ECE-90CEDD0D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AF764-3BB6-DA16-E137-F1713920DACE}"/>
              </a:ext>
            </a:extLst>
          </p:cNvPr>
          <p:cNvSpPr txBox="1"/>
          <p:nvPr/>
        </p:nvSpPr>
        <p:spPr>
          <a:xfrm>
            <a:off x="1099850" y="953031"/>
            <a:ext cx="227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Slicing and editing a list via Looping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84B44-0E2D-26A6-EED7-F756E8A8A817}"/>
              </a:ext>
            </a:extLst>
          </p:cNvPr>
          <p:cNvSpPr txBox="1"/>
          <p:nvPr/>
        </p:nvSpPr>
        <p:spPr>
          <a:xfrm>
            <a:off x="548640" y="2064379"/>
            <a:ext cx="10429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Concept!</a:t>
            </a:r>
          </a:p>
        </p:txBody>
      </p:sp>
      <p:pic>
        <p:nvPicPr>
          <p:cNvPr id="14" name="Picture 2" descr="Getting started coding Python in Intellij IED">
            <a:extLst>
              <a:ext uri="{FF2B5EF4-FFF2-40B4-BE49-F238E27FC236}">
                <a16:creationId xmlns:a16="http://schemas.microsoft.com/office/drawing/2014/main" id="{937E34EF-E1A7-B843-A1BB-639D653D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96" y="959879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E75FE1-4C6C-4EE3-21A7-061EBDCF73AD}"/>
              </a:ext>
            </a:extLst>
          </p:cNvPr>
          <p:cNvSpPr txBox="1"/>
          <p:nvPr/>
        </p:nvSpPr>
        <p:spPr>
          <a:xfrm>
            <a:off x="5331659" y="11566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9ED4D-E05D-D014-6758-D5E7CF8856BB}"/>
              </a:ext>
            </a:extLst>
          </p:cNvPr>
          <p:cNvSpPr txBox="1"/>
          <p:nvPr/>
        </p:nvSpPr>
        <p:spPr>
          <a:xfrm>
            <a:off x="6619071" y="1156629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36D60-61B2-8516-2D0E-773437760176}"/>
              </a:ext>
            </a:extLst>
          </p:cNvPr>
          <p:cNvSpPr txBox="1"/>
          <p:nvPr/>
        </p:nvSpPr>
        <p:spPr>
          <a:xfrm>
            <a:off x="4679127" y="1833546"/>
            <a:ext cx="4464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&gt;&gt;&gt;&gt; </a:t>
            </a:r>
            <a:r>
              <a:rPr lang="en-US" dirty="0" err="1"/>
              <a:t>my_list</a:t>
            </a:r>
            <a:r>
              <a:rPr lang="en-US" dirty="0"/>
              <a:t> = [“Kevin", “Jack", “Roxanne", “</a:t>
            </a:r>
            <a:r>
              <a:rPr lang="en-US" dirty="0" err="1"/>
              <a:t>Vannie</a:t>
            </a:r>
            <a:r>
              <a:rPr lang="en-US" dirty="0"/>
              <a:t>", “Jenny“, “Curtis”]</a:t>
            </a:r>
          </a:p>
          <a:p>
            <a:r>
              <a:rPr lang="en-US" dirty="0"/>
              <a:t>&gt;&gt;&gt;&gt; </a:t>
            </a:r>
            <a:r>
              <a:rPr lang="en-US" dirty="0" err="1"/>
              <a:t>Newlist</a:t>
            </a:r>
            <a:r>
              <a:rPr lang="en-US" dirty="0"/>
              <a:t> = [ ]</a:t>
            </a:r>
          </a:p>
          <a:p>
            <a:r>
              <a:rPr lang="en-US" dirty="0"/>
              <a:t>&gt;&gt;&gt;&gt; for item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           </a:t>
            </a:r>
            <a:r>
              <a:rPr lang="en-US" dirty="0" err="1"/>
              <a:t>Newlist.append</a:t>
            </a:r>
            <a:r>
              <a:rPr lang="en-US" dirty="0"/>
              <a:t>(item + “Jonas”)</a:t>
            </a:r>
          </a:p>
          <a:p>
            <a:r>
              <a:rPr lang="en-US" dirty="0"/>
              <a:t>&gt;&gt;&gt;&gt; print(</a:t>
            </a:r>
            <a:r>
              <a:rPr lang="en-US" dirty="0" err="1"/>
              <a:t>Newlist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43914-B160-09CE-9A5E-3003D752216A}"/>
              </a:ext>
            </a:extLst>
          </p:cNvPr>
          <p:cNvSpPr txBox="1"/>
          <p:nvPr/>
        </p:nvSpPr>
        <p:spPr>
          <a:xfrm>
            <a:off x="4644838" y="3917010"/>
            <a:ext cx="349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to </a:t>
            </a:r>
          </a:p>
          <a:p>
            <a:r>
              <a:rPr lang="nn-NO" b="1" dirty="0">
                <a:solidFill>
                  <a:srgbClr val="FF0000"/>
                </a:solidFill>
              </a:rPr>
              <a:t>my_list.append(Jonas)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AC81C-DDC3-7413-C106-E3FAB99C477E}"/>
              </a:ext>
            </a:extLst>
          </p:cNvPr>
          <p:cNvSpPr txBox="1"/>
          <p:nvPr/>
        </p:nvSpPr>
        <p:spPr>
          <a:xfrm>
            <a:off x="428375" y="2467122"/>
            <a:ext cx="347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=[</a:t>
            </a:r>
            <a:r>
              <a:rPr lang="en-US" dirty="0" err="1"/>
              <a:t>list,list,list,list</a:t>
            </a:r>
            <a:r>
              <a:rPr lang="en-US" dirty="0"/>
              <a:t>]</a:t>
            </a:r>
          </a:p>
          <a:p>
            <a:r>
              <a:rPr lang="en-US" dirty="0" err="1"/>
              <a:t>Newlist</a:t>
            </a:r>
            <a:r>
              <a:rPr lang="en-US" dirty="0"/>
              <a:t> = [ 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Data:</a:t>
            </a:r>
          </a:p>
          <a:p>
            <a:r>
              <a:rPr lang="en-US" dirty="0"/>
              <a:t>      </a:t>
            </a:r>
            <a:r>
              <a:rPr lang="en-US" dirty="0" err="1"/>
              <a:t>Newlist.append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“xxx”)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FF0EE-C22B-6951-02C2-C2F7518C460F}"/>
              </a:ext>
            </a:extLst>
          </p:cNvPr>
          <p:cNvGrpSpPr/>
          <p:nvPr/>
        </p:nvGrpSpPr>
        <p:grpSpPr>
          <a:xfrm>
            <a:off x="548640" y="4130045"/>
            <a:ext cx="3078616" cy="1754008"/>
            <a:chOff x="487050" y="3267635"/>
            <a:chExt cx="3078616" cy="17540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F37A25-B2D6-6468-3AA4-139F3414E69F}"/>
                </a:ext>
              </a:extLst>
            </p:cNvPr>
            <p:cNvSpPr/>
            <p:nvPr/>
          </p:nvSpPr>
          <p:spPr>
            <a:xfrm>
              <a:off x="627660" y="3267635"/>
              <a:ext cx="1005840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list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525E33-0647-A746-64FC-96D6DFF3A234}"/>
                </a:ext>
              </a:extLst>
            </p:cNvPr>
            <p:cNvSpPr/>
            <p:nvPr/>
          </p:nvSpPr>
          <p:spPr>
            <a:xfrm>
              <a:off x="487050" y="4752765"/>
              <a:ext cx="1293611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expressions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304FA1-9696-5790-9CA7-C1208D8BB0CA}"/>
                </a:ext>
              </a:extLst>
            </p:cNvPr>
            <p:cNvSpPr/>
            <p:nvPr/>
          </p:nvSpPr>
          <p:spPr>
            <a:xfrm>
              <a:off x="2140926" y="3878184"/>
              <a:ext cx="1424740" cy="27062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Print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003D2D-D710-301C-889A-7D015733544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1130580" y="3531666"/>
              <a:ext cx="3276" cy="1221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2C9035A-0133-FDAE-1C77-1D71AA9F7B0E}"/>
                </a:ext>
              </a:extLst>
            </p:cNvPr>
            <p:cNvCxnSpPr>
              <a:cxnSpLocks/>
              <a:stCxn id="21" idx="3"/>
              <a:endCxn id="22" idx="2"/>
            </p:cNvCxnSpPr>
            <p:nvPr/>
          </p:nvCxnSpPr>
          <p:spPr>
            <a:xfrm flipV="1">
              <a:off x="1780661" y="4148812"/>
              <a:ext cx="1072635" cy="7359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B847A4-9B6B-ADFB-3D3C-2E4611A1957A}"/>
                </a:ext>
              </a:extLst>
            </p:cNvPr>
            <p:cNvSpPr/>
            <p:nvPr/>
          </p:nvSpPr>
          <p:spPr>
            <a:xfrm>
              <a:off x="1948652" y="4757612"/>
              <a:ext cx="822684" cy="26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77336F-B8FC-FF75-B384-2ED45115EAA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133855" y="4010199"/>
              <a:ext cx="1007071" cy="3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08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70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Comprehensions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ample - Free miscellaneous icons">
            <a:extLst>
              <a:ext uri="{FF2B5EF4-FFF2-40B4-BE49-F238E27FC236}">
                <a16:creationId xmlns:a16="http://schemas.microsoft.com/office/drawing/2014/main" id="{BE869BDF-A6CF-EDD1-7ECE-90CEDD0D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AF764-3BB6-DA16-E137-F1713920DACE}"/>
              </a:ext>
            </a:extLst>
          </p:cNvPr>
          <p:cNvSpPr txBox="1"/>
          <p:nvPr/>
        </p:nvSpPr>
        <p:spPr>
          <a:xfrm>
            <a:off x="1099849" y="953031"/>
            <a:ext cx="298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Iterating through a string Using 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84B44-0E2D-26A6-EED7-F756E8A8A817}"/>
              </a:ext>
            </a:extLst>
          </p:cNvPr>
          <p:cNvSpPr txBox="1"/>
          <p:nvPr/>
        </p:nvSpPr>
        <p:spPr>
          <a:xfrm>
            <a:off x="548640" y="2064379"/>
            <a:ext cx="10429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Concept!</a:t>
            </a:r>
          </a:p>
        </p:txBody>
      </p:sp>
      <p:pic>
        <p:nvPicPr>
          <p:cNvPr id="14" name="Picture 2" descr="Getting started coding Python in Intellij IED">
            <a:extLst>
              <a:ext uri="{FF2B5EF4-FFF2-40B4-BE49-F238E27FC236}">
                <a16:creationId xmlns:a16="http://schemas.microsoft.com/office/drawing/2014/main" id="{937E34EF-E1A7-B843-A1BB-639D653D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96" y="959879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E75FE1-4C6C-4EE3-21A7-061EBDCF73AD}"/>
              </a:ext>
            </a:extLst>
          </p:cNvPr>
          <p:cNvSpPr txBox="1"/>
          <p:nvPr/>
        </p:nvSpPr>
        <p:spPr>
          <a:xfrm>
            <a:off x="5331659" y="11566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9ED4D-E05D-D014-6758-D5E7CF8856BB}"/>
              </a:ext>
            </a:extLst>
          </p:cNvPr>
          <p:cNvSpPr txBox="1"/>
          <p:nvPr/>
        </p:nvSpPr>
        <p:spPr>
          <a:xfrm>
            <a:off x="6619071" y="1156629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</a:t>
            </a:r>
          </a:p>
        </p:txBody>
      </p:sp>
      <p:pic>
        <p:nvPicPr>
          <p:cNvPr id="5122" name="Picture 2" descr="List Comprehension Syntax breakdown">
            <a:extLst>
              <a:ext uri="{FF2B5EF4-FFF2-40B4-BE49-F238E27FC236}">
                <a16:creationId xmlns:a16="http://schemas.microsoft.com/office/drawing/2014/main" id="{447595DD-640E-00A9-B307-0A46A0F6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" y="2469635"/>
            <a:ext cx="2822392" cy="9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B68DD-E3CE-15F2-5B80-698D215D900A}"/>
              </a:ext>
            </a:extLst>
          </p:cNvPr>
          <p:cNvSpPr txBox="1"/>
          <p:nvPr/>
        </p:nvSpPr>
        <p:spPr>
          <a:xfrm>
            <a:off x="4566785" y="189026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&gt;&gt;&gt;&gt; </a:t>
            </a:r>
            <a:r>
              <a:rPr lang="en-US" dirty="0" err="1"/>
              <a:t>h_letters</a:t>
            </a:r>
            <a:r>
              <a:rPr lang="en-US" dirty="0"/>
              <a:t> = [ letter for letter in 'human’ ]</a:t>
            </a:r>
          </a:p>
          <a:p>
            <a:r>
              <a:rPr lang="en-US" dirty="0"/>
              <a:t>&gt;&gt;&gt;&gt; print( </a:t>
            </a:r>
            <a:r>
              <a:rPr lang="en-US" dirty="0" err="1"/>
              <a:t>h_letters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[‘h’, ‘u’, ‘m’, ‘a’, ‘n’]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D262B-EA4C-5750-260B-68142C283E7F}"/>
              </a:ext>
            </a:extLst>
          </p:cNvPr>
          <p:cNvSpPr txBox="1"/>
          <p:nvPr/>
        </p:nvSpPr>
        <p:spPr>
          <a:xfrm>
            <a:off x="379828" y="4533368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&gt;&gt;&gt;&gt; letters = list(map(lambda x: x, 'human’))</a:t>
            </a:r>
          </a:p>
          <a:p>
            <a:r>
              <a:rPr lang="nb-NO" dirty="0"/>
              <a:t>&gt;&gt;&gt;&gt; print(letters)</a:t>
            </a:r>
          </a:p>
          <a:p>
            <a:endParaRPr lang="nb-NO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[‘h’, ‘u’, ‘m’, ‘a’, ‘n’]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1C6D2F-B7B4-2409-0CD5-AC778F1192EC}"/>
              </a:ext>
            </a:extLst>
          </p:cNvPr>
          <p:cNvSpPr txBox="1"/>
          <p:nvPr/>
        </p:nvSpPr>
        <p:spPr>
          <a:xfrm>
            <a:off x="379828" y="4220308"/>
            <a:ext cx="33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the </a:t>
            </a:r>
            <a:r>
              <a:rPr lang="en-US" b="1" i="1" dirty="0">
                <a:solidFill>
                  <a:srgbClr val="FF0000"/>
                </a:solidFill>
              </a:rPr>
              <a:t>Lambda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D4C4FA-0F23-457E-4661-41A7C791EB88}"/>
              </a:ext>
            </a:extLst>
          </p:cNvPr>
          <p:cNvSpPr/>
          <p:nvPr/>
        </p:nvSpPr>
        <p:spPr>
          <a:xfrm>
            <a:off x="5748762" y="5852160"/>
            <a:ext cx="3226426" cy="8932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euclid_circular_a"/>
              </a:rPr>
              <a:t>In Python, a lambda function is a special type of function without the function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0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1106</Words>
  <Application>Microsoft Office PowerPoint</Application>
  <PresentationFormat>On-screen Show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euclid_circular_a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13</cp:revision>
  <dcterms:created xsi:type="dcterms:W3CDTF">2023-09-15T09:50:08Z</dcterms:created>
  <dcterms:modified xsi:type="dcterms:W3CDTF">2023-10-04T02:56:28Z</dcterms:modified>
</cp:coreProperties>
</file>