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84" r:id="rId6"/>
    <p:sldId id="285" r:id="rId7"/>
    <p:sldId id="286" r:id="rId8"/>
    <p:sldId id="287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6" y="1657738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460361" y="6213729"/>
            <a:ext cx="41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4 – The use of functions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C211-58CE-1C06-8A72-CD8BF15FD10D}"/>
              </a:ext>
            </a:extLst>
          </p:cNvPr>
          <p:cNvSpPr txBox="1"/>
          <p:nvPr/>
        </p:nvSpPr>
        <p:spPr>
          <a:xfrm>
            <a:off x="2975317" y="208646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Must be declared above the 'main' code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Statements, expression, actions inside the function must be indented</a:t>
            </a:r>
          </a:p>
        </p:txBody>
      </p:sp>
      <p:graphicFrame>
        <p:nvGraphicFramePr>
          <p:cNvPr id="10" name="Group 14">
            <a:extLst>
              <a:ext uri="{FF2B5EF4-FFF2-40B4-BE49-F238E27FC236}">
                <a16:creationId xmlns:a16="http://schemas.microsoft.com/office/drawing/2014/main" id="{3C68AA13-B2EF-3250-72DE-3441224B8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89468"/>
              </p:ext>
            </p:extLst>
          </p:nvPr>
        </p:nvGraphicFramePr>
        <p:xfrm>
          <a:off x="3812810" y="3571208"/>
          <a:ext cx="4668837" cy="2440699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3742350601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3961702943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5303"/>
                  </a:ext>
                </a:extLst>
              </a:tr>
              <a:tr h="561975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2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C211-58CE-1C06-8A72-CD8BF15FD10D}"/>
              </a:ext>
            </a:extLst>
          </p:cNvPr>
          <p:cNvSpPr txBox="1"/>
          <p:nvPr/>
        </p:nvSpPr>
        <p:spPr>
          <a:xfrm>
            <a:off x="2975316" y="2086464"/>
            <a:ext cx="5999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Python uses indentation to indicate blocks, instead of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  <a:endParaRPr lang="en-US" altLang="en-US" dirty="0"/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Makes the code simpler and more readable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In Java, indenting is optional.  In Python, you </a:t>
            </a:r>
            <a:r>
              <a:rPr lang="en-US" altLang="en-US" b="1" dirty="0"/>
              <a:t>must</a:t>
            </a:r>
            <a:r>
              <a:rPr lang="en-US" altLang="en-US" dirty="0"/>
              <a:t> indent.</a:t>
            </a:r>
          </a:p>
        </p:txBody>
      </p:sp>
      <p:graphicFrame>
        <p:nvGraphicFramePr>
          <p:cNvPr id="6" name="Group 17">
            <a:extLst>
              <a:ext uri="{FF2B5EF4-FFF2-40B4-BE49-F238E27FC236}">
                <a16:creationId xmlns:a16="http://schemas.microsoft.com/office/drawing/2014/main" id="{6D564471-BF7F-4D0F-CAF7-920FE89DB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20407"/>
              </p:ext>
            </p:extLst>
          </p:nvPr>
        </p:nvGraphicFramePr>
        <p:xfrm>
          <a:off x="3432981" y="3571208"/>
          <a:ext cx="4821237" cy="2679332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824176121"/>
                    </a:ext>
                  </a:extLst>
                </a:gridCol>
                <a:gridCol w="4367212">
                  <a:extLst>
                    <a:ext uri="{9D8B030D-6E8A-4147-A177-3AD203B41FA5}">
                      <a16:colId xmlns:a16="http://schemas.microsoft.com/office/drawing/2014/main" val="3873576275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hello3.py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2101"/>
                  </a:ext>
                </a:extLst>
              </a:tr>
              <a:tr h="561975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54938"/>
                  </a:ext>
                </a:extLst>
              </a:tr>
            </a:tbl>
          </a:graphicData>
        </a:graphic>
      </p:graphicFrame>
      <p:grpSp>
        <p:nvGrpSpPr>
          <p:cNvPr id="11" name="Group 15">
            <a:extLst>
              <a:ext uri="{FF2B5EF4-FFF2-40B4-BE49-F238E27FC236}">
                <a16:creationId xmlns:a16="http://schemas.microsoft.com/office/drawing/2014/main" id="{AD9DB487-7BBA-B5B5-BFBB-85FD0307F88F}"/>
              </a:ext>
            </a:extLst>
          </p:cNvPr>
          <p:cNvGrpSpPr>
            <a:grpSpLocks/>
          </p:cNvGrpSpPr>
          <p:nvPr/>
        </p:nvGrpSpPr>
        <p:grpSpPr bwMode="auto">
          <a:xfrm>
            <a:off x="4010831" y="4711033"/>
            <a:ext cx="484187" cy="277813"/>
            <a:chOff x="1974" y="2910"/>
            <a:chExt cx="336" cy="192"/>
          </a:xfrm>
        </p:grpSpPr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3BB94709-FE7E-4322-07F6-A407DF92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2910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4D847EC9-A4C7-DF5E-6F81-4453F36A1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102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6C02B0-BFF6-4546-7875-02F387D820DB}"/>
              </a:ext>
            </a:extLst>
          </p:cNvPr>
          <p:cNvSpPr txBox="1"/>
          <p:nvPr/>
        </p:nvSpPr>
        <p:spPr>
          <a:xfrm>
            <a:off x="0" y="6422292"/>
            <a:ext cx="573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*** Note, uppercase and lowercase characters are distinct</a:t>
            </a:r>
          </a:p>
        </p:txBody>
      </p:sp>
    </p:spTree>
    <p:extLst>
      <p:ext uri="{BB962C8B-B14F-4D97-AF65-F5344CB8AC3E}">
        <p14:creationId xmlns:p14="http://schemas.microsoft.com/office/powerpoint/2010/main" val="21586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C240-5D08-6278-BEB7-8434818123E4}"/>
              </a:ext>
            </a:extLst>
          </p:cNvPr>
          <p:cNvSpPr txBox="1"/>
          <p:nvPr/>
        </p:nvSpPr>
        <p:spPr>
          <a:xfrm>
            <a:off x="327432" y="2218231"/>
            <a:ext cx="2222574" cy="1583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b="1" dirty="0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B4498-1DF5-138C-54BE-5BD4A6955A29}"/>
              </a:ext>
            </a:extLst>
          </p:cNvPr>
          <p:cNvSpPr txBox="1"/>
          <p:nvPr/>
        </p:nvSpPr>
        <p:spPr>
          <a:xfrm>
            <a:off x="3432517" y="2175246"/>
            <a:ext cx="339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Programming Challenge: </a:t>
            </a:r>
          </a:p>
          <a:p>
            <a:r>
              <a:rPr lang="en-US" b="1" dirty="0"/>
              <a:t>User Controlled Hollow Rectangle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699E0-C37D-BCF6-0E95-996BB55077E0}"/>
              </a:ext>
            </a:extLst>
          </p:cNvPr>
          <p:cNvSpPr txBox="1"/>
          <p:nvPr/>
        </p:nvSpPr>
        <p:spPr>
          <a:xfrm>
            <a:off x="3432517" y="282157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                          *</a:t>
            </a:r>
          </a:p>
          <a:p>
            <a:r>
              <a:rPr lang="en-US" dirty="0"/>
              <a:t>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09072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Local Variables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Functions are like “mini programs”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We </a:t>
            </a:r>
            <a:r>
              <a:rPr lang="en-US" dirty="0"/>
              <a:t>can create variables inside functions just as we would in the main program</a:t>
            </a: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78DC1-3A06-3A71-CC9C-8C88D3593655}"/>
              </a:ext>
            </a:extLst>
          </p:cNvPr>
          <p:cNvSpPr txBox="1"/>
          <p:nvPr/>
        </p:nvSpPr>
        <p:spPr>
          <a:xfrm>
            <a:off x="400929" y="2330024"/>
            <a:ext cx="49335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def bugs(): </a:t>
            </a:r>
          </a:p>
          <a:p>
            <a:r>
              <a:rPr lang="en-US" dirty="0"/>
              <a:t>              </a:t>
            </a:r>
            <a:r>
              <a:rPr lang="en-US" dirty="0" err="1"/>
              <a:t>numbugs</a:t>
            </a:r>
            <a:r>
              <a:rPr lang="en-US" dirty="0"/>
              <a:t> = int(input(‘How many bugs? ‘)) </a:t>
            </a:r>
          </a:p>
          <a:p>
            <a:r>
              <a:rPr lang="en-US" dirty="0"/>
              <a:t>              print (</a:t>
            </a:r>
            <a:r>
              <a:rPr lang="en-US" dirty="0" err="1"/>
              <a:t>numbugs</a:t>
            </a:r>
            <a:r>
              <a:rPr lang="en-US" dirty="0"/>
              <a:t>) </a:t>
            </a:r>
          </a:p>
          <a:p>
            <a:r>
              <a:rPr lang="en-US" dirty="0"/>
              <a:t>&gt;&gt;&gt; bugs()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9462A-AB03-22C8-9868-71AFDD0EB278}"/>
              </a:ext>
            </a:extLst>
          </p:cNvPr>
          <p:cNvSpPr txBox="1"/>
          <p:nvPr/>
        </p:nvSpPr>
        <p:spPr>
          <a:xfrm>
            <a:off x="1688122" y="4630346"/>
            <a:ext cx="6921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that are defined inside of a function are considered “local” to that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outside the “scope” of the function will not be able to access that variable</a:t>
            </a:r>
          </a:p>
        </p:txBody>
      </p:sp>
    </p:spTree>
    <p:extLst>
      <p:ext uri="{BB962C8B-B14F-4D97-AF65-F5344CB8AC3E}">
        <p14:creationId xmlns:p14="http://schemas.microsoft.com/office/powerpoint/2010/main" val="403242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Passing an argument to a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It’s useful to not only call a function but also send it one or more pieces of data as an argument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This process is identical to what you’ve been doing with the built-in functions we have studied so far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= </a:t>
            </a:r>
            <a:r>
              <a:rPr lang="en-US" dirty="0" err="1"/>
              <a:t>random.randint</a:t>
            </a:r>
            <a:r>
              <a:rPr lang="en-US" dirty="0"/>
              <a:t>(1,5) 		# send 2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= </a:t>
            </a:r>
            <a:r>
              <a:rPr lang="en-US" dirty="0" err="1"/>
              <a:t>len</a:t>
            </a:r>
            <a:r>
              <a:rPr lang="en-US" dirty="0"/>
              <a:t>(‘Obama’) 			# send 1 string 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67891-0E1A-B635-7818-89076E4CCAFB}"/>
              </a:ext>
            </a:extLst>
          </p:cNvPr>
          <p:cNvSpPr txBox="1"/>
          <p:nvPr/>
        </p:nvSpPr>
        <p:spPr>
          <a:xfrm>
            <a:off x="585215" y="3062559"/>
            <a:ext cx="6448631" cy="2308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def square(num): </a:t>
            </a:r>
          </a:p>
          <a:p>
            <a:r>
              <a:rPr lang="en-US" dirty="0"/>
              <a:t>               print (num**2) 			# num assumes the value of the </a:t>
            </a:r>
          </a:p>
          <a:p>
            <a:r>
              <a:rPr lang="en-US" dirty="0"/>
              <a:t>							# argument that is passed to </a:t>
            </a:r>
          </a:p>
          <a:p>
            <a:r>
              <a:rPr lang="en-US" dirty="0"/>
              <a:t>							# the function (5)</a:t>
            </a:r>
          </a:p>
          <a:p>
            <a:r>
              <a:rPr lang="en-US" dirty="0"/>
              <a:t>&gt;&gt;&gt; square(5)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72329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Passing a multiple argument to a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The functions execute the block code “by positions”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67891-0E1A-B635-7818-89076E4CCAFB}"/>
              </a:ext>
            </a:extLst>
          </p:cNvPr>
          <p:cNvSpPr txBox="1"/>
          <p:nvPr/>
        </p:nvSpPr>
        <p:spPr>
          <a:xfrm>
            <a:off x="1688123" y="1909008"/>
            <a:ext cx="6448631" cy="20313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&gt;&gt;&gt; def average(num1, num2, num3): </a:t>
            </a:r>
          </a:p>
          <a:p>
            <a:r>
              <a:rPr lang="pt-BR" dirty="0"/>
              <a:t>              sum = num1+num2+num3 </a:t>
            </a:r>
          </a:p>
          <a:p>
            <a:r>
              <a:rPr lang="pt-BR" dirty="0"/>
              <a:t>              avg = sum / 3 print (avg) </a:t>
            </a:r>
          </a:p>
          <a:p>
            <a:r>
              <a:rPr lang="pt-BR" dirty="0"/>
              <a:t>&gt;&gt;&gt; average(100,90,92)</a:t>
            </a:r>
          </a:p>
          <a:p>
            <a:endParaRPr lang="pt-BR" dirty="0"/>
          </a:p>
          <a:p>
            <a:r>
              <a:rPr lang="pt-BR" dirty="0"/>
              <a:t>Output:</a:t>
            </a:r>
          </a:p>
          <a:p>
            <a:r>
              <a:rPr lang="pt-BR" dirty="0"/>
              <a:t>94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82E51-E1EC-59C7-E293-6F23DE509501}"/>
              </a:ext>
            </a:extLst>
          </p:cNvPr>
          <p:cNvSpPr txBox="1"/>
          <p:nvPr/>
        </p:nvSpPr>
        <p:spPr>
          <a:xfrm>
            <a:off x="1688122" y="4121834"/>
            <a:ext cx="597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Multiple arguments represented by multiple variables; num1, num2, num3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call “average(</a:t>
            </a:r>
            <a:r>
              <a:rPr lang="en-US" dirty="0" err="1"/>
              <a:t>xxx,xxx,xxx</a:t>
            </a:r>
            <a:r>
              <a:rPr lang="en-US" dirty="0"/>
              <a:t>)” to run the functions.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xxx with any numbers</a:t>
            </a:r>
          </a:p>
        </p:txBody>
      </p:sp>
    </p:spTree>
    <p:extLst>
      <p:ext uri="{BB962C8B-B14F-4D97-AF65-F5344CB8AC3E}">
        <p14:creationId xmlns:p14="http://schemas.microsoft.com/office/powerpoint/2010/main" val="235904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etting started coding Python in Intellij IED">
            <a:extLst>
              <a:ext uri="{FF2B5EF4-FFF2-40B4-BE49-F238E27FC236}">
                <a16:creationId xmlns:a16="http://schemas.microsoft.com/office/drawing/2014/main" id="{674571BD-655D-3208-F40C-86315D3F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000251"/>
            <a:ext cx="815440" cy="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3098-9B1D-A12E-3AF7-1CE0B2FEECE1}"/>
              </a:ext>
            </a:extLst>
          </p:cNvPr>
          <p:cNvSpPr txBox="1"/>
          <p:nvPr/>
        </p:nvSpPr>
        <p:spPr>
          <a:xfrm>
            <a:off x="1688123" y="945370"/>
            <a:ext cx="7455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b="1" dirty="0"/>
              <a:t>Global Variables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When a variable is created outside all of your functions it is considered a “global variable” 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dirty="0"/>
              <a:t>It is located outside of the functions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38525-DB66-F432-3061-D2A853D2BBCD}"/>
              </a:ext>
            </a:extLst>
          </p:cNvPr>
          <p:cNvSpPr txBox="1"/>
          <p:nvPr/>
        </p:nvSpPr>
        <p:spPr>
          <a:xfrm>
            <a:off x="1962443" y="2513919"/>
            <a:ext cx="3917852" cy="14773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&gt;&gt;&gt; name = 'Obama’ </a:t>
            </a:r>
          </a:p>
          <a:p>
            <a:r>
              <a:rPr lang="en-US" dirty="0"/>
              <a:t>&gt;&gt;&gt; def </a:t>
            </a:r>
            <a:r>
              <a:rPr lang="en-US" dirty="0" err="1"/>
              <a:t>showname</a:t>
            </a:r>
            <a:r>
              <a:rPr lang="en-US" dirty="0"/>
              <a:t>(): </a:t>
            </a:r>
          </a:p>
          <a:p>
            <a:r>
              <a:rPr lang="en-US" dirty="0"/>
              <a:t>              print ("Function:", name) </a:t>
            </a:r>
          </a:p>
          <a:p>
            <a:r>
              <a:rPr lang="en-US" dirty="0"/>
              <a:t>              print ("Main program:", name) </a:t>
            </a:r>
          </a:p>
          <a:p>
            <a:r>
              <a:rPr lang="en-US" dirty="0"/>
              <a:t>&gt;&gt;&gt; </a:t>
            </a:r>
            <a:r>
              <a:rPr lang="en-US" dirty="0" err="1"/>
              <a:t>showname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9049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610</Words>
  <Application>Microsoft Office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16</cp:revision>
  <dcterms:created xsi:type="dcterms:W3CDTF">2023-09-15T09:50:08Z</dcterms:created>
  <dcterms:modified xsi:type="dcterms:W3CDTF">2023-10-04T02:57:02Z</dcterms:modified>
</cp:coreProperties>
</file>