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1" r:id="rId5"/>
    <p:sldId id="277" r:id="rId6"/>
    <p:sldId id="278" r:id="rId7"/>
    <p:sldId id="279" r:id="rId8"/>
    <p:sldId id="280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-e-d-putra-7802a5104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9" y="3429000"/>
            <a:ext cx="1546311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8" y="1198174"/>
            <a:ext cx="717452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Object Oriented Programming (OOP)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3278049" y="6171526"/>
            <a:ext cx="24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1 - Introduction</a:t>
            </a:r>
          </a:p>
        </p:txBody>
      </p:sp>
      <p:pic>
        <p:nvPicPr>
          <p:cNvPr id="2" name="Picture 2" descr="Career - Join Us - Career at Icon Technology Rajkot">
            <a:extLst>
              <a:ext uri="{FF2B5EF4-FFF2-40B4-BE49-F238E27FC236}">
                <a16:creationId xmlns:a16="http://schemas.microsoft.com/office/drawing/2014/main" id="{56C57638-033B-8ED5-48F6-D3CBFA5C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62" y="2950442"/>
            <a:ext cx="984087" cy="18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ting to know the R programming language - WorkingNation">
            <a:extLst>
              <a:ext uri="{FF2B5EF4-FFF2-40B4-BE49-F238E27FC236}">
                <a16:creationId xmlns:a16="http://schemas.microsoft.com/office/drawing/2014/main" id="{5AD7A46E-D954-CA2E-60F3-A2EBE6D2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56" y="3700754"/>
            <a:ext cx="1113942" cy="8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 programming language icon - Transparent PNG &amp; SVG vector file">
            <a:extLst>
              <a:ext uri="{FF2B5EF4-FFF2-40B4-BE49-F238E27FC236}">
                <a16:creationId xmlns:a16="http://schemas.microsoft.com/office/drawing/2014/main" id="{138F1839-5549-FAB7-63C5-602BFC29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45" y="3311057"/>
            <a:ext cx="1804439" cy="18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download | The C++ Programming Language Computer programming ...">
            <a:extLst>
              <a:ext uri="{FF2B5EF4-FFF2-40B4-BE49-F238E27FC236}">
                <a16:creationId xmlns:a16="http://schemas.microsoft.com/office/drawing/2014/main" id="{D5740A75-A707-BCC9-A3A6-68284867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48" b="98485" l="10000" r="90000">
                        <a14:foregroundMark x1="46667" y1="6410" x2="52111" y2="6760"/>
                        <a14:foregroundMark x1="49222" y1="2448" x2="51556" y2="2914"/>
                        <a14:foregroundMark x1="45111" y1="93357" x2="50222" y2="93357"/>
                        <a14:foregroundMark x1="48667" y1="98019" x2="52778" y2="98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31" y="3700754"/>
            <a:ext cx="1197214" cy="114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358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Course Outline &amp;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61FAA-CE62-A89B-0F46-E0A985717B0A}"/>
              </a:ext>
            </a:extLst>
          </p:cNvPr>
          <p:cNvSpPr txBox="1"/>
          <p:nvPr/>
        </p:nvSpPr>
        <p:spPr>
          <a:xfrm>
            <a:off x="585216" y="884478"/>
            <a:ext cx="50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Outlined by Alfa Prima (AP) Denpasar, see </a:t>
            </a:r>
            <a:r>
              <a:rPr lang="en-US" b="1" dirty="0">
                <a:highlight>
                  <a:srgbClr val="C0C0C0"/>
                </a:highlight>
              </a:rPr>
              <a:t>excel file</a:t>
            </a:r>
            <a:r>
              <a:rPr lang="en-US" dirty="0"/>
              <a:t>.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A03EA75-03C2-11DB-6605-F181D78D7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02197"/>
              </p:ext>
            </p:extLst>
          </p:nvPr>
        </p:nvGraphicFramePr>
        <p:xfrm>
          <a:off x="585216" y="1390915"/>
          <a:ext cx="7132319" cy="412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705">
                  <a:extLst>
                    <a:ext uri="{9D8B030D-6E8A-4147-A177-3AD203B41FA5}">
                      <a16:colId xmlns:a16="http://schemas.microsoft.com/office/drawing/2014/main" val="1436447431"/>
                    </a:ext>
                  </a:extLst>
                </a:gridCol>
                <a:gridCol w="312725">
                  <a:extLst>
                    <a:ext uri="{9D8B030D-6E8A-4147-A177-3AD203B41FA5}">
                      <a16:colId xmlns:a16="http://schemas.microsoft.com/office/drawing/2014/main" val="984340315"/>
                    </a:ext>
                  </a:extLst>
                </a:gridCol>
                <a:gridCol w="5288889">
                  <a:extLst>
                    <a:ext uri="{9D8B030D-6E8A-4147-A177-3AD203B41FA5}">
                      <a16:colId xmlns:a16="http://schemas.microsoft.com/office/drawing/2014/main" val="601408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Course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OOP Programming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3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Thursday 17.00 pm – 18.45 pm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02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Room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Lab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053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defTabSz="1027113"/>
                      <a:r>
                        <a:rPr lang="en-US" sz="1600" dirty="0"/>
                        <a:t>Instructor/ Lecturer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 E D Putra, M. Si. M. Eng.</a:t>
                      </a:r>
                    </a:p>
                    <a:p>
                      <a:r>
                        <a:rPr lang="en-US" sz="1600" dirty="0">
                          <a:hlinkClick r:id="rId2"/>
                        </a:rPr>
                        <a:t>https://www.linkedin.com/in/p-e-d-putra-7802a5104/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https://research-pedputra.github.io/main/index.html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8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Assessment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Attendance, Full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7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Assignment, 30 %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36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Mid-Sem (UTS), 40 %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48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Final-Sem (UAS), 40 %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2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Additional rules, skip-class means -5 from final score*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8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Lecture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70 % Practice + 30 % Theory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20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8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90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505238"/>
            <a:ext cx="8024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Phillips, Dusty. </a:t>
            </a:r>
            <a:r>
              <a:rPr lang="en-US" sz="1600" b="0" i="1" dirty="0">
                <a:effectLst/>
                <a:latin typeface="Söhne"/>
              </a:rPr>
              <a:t>Python 3 Object-oriented Programming: Building Robust and Maintainable Software with Object-oriented Design Patterns in Python</a:t>
            </a:r>
            <a:r>
              <a:rPr lang="en-US" sz="1600" b="0" i="0" dirty="0">
                <a:effectLst/>
                <a:latin typeface="Söhne"/>
              </a:rPr>
              <a:t>. </a:t>
            </a:r>
            <a:r>
              <a:rPr lang="en-US" sz="1600" dirty="0" err="1"/>
              <a:t>Packt</a:t>
            </a:r>
            <a:r>
              <a:rPr lang="en-US" sz="1600" dirty="0"/>
              <a:t> Publishing Ltd</a:t>
            </a:r>
            <a:r>
              <a:rPr lang="en-US" sz="1600" b="0" i="0" dirty="0">
                <a:effectLst/>
                <a:latin typeface="Söhne"/>
              </a:rPr>
              <a:t>, 2015.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Craig, Iain D. </a:t>
            </a:r>
            <a:r>
              <a:rPr lang="en-US" sz="1600" b="0" i="1" dirty="0">
                <a:effectLst/>
                <a:latin typeface="Söhne"/>
              </a:rPr>
              <a:t>Object-Oriented Programming Languages: Interpretation</a:t>
            </a:r>
            <a:r>
              <a:rPr lang="en-US" sz="1600" b="0" i="0" dirty="0">
                <a:effectLst/>
                <a:latin typeface="Söhne"/>
              </a:rPr>
              <a:t>. Springer. 2007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Matthes</a:t>
            </a:r>
            <a:r>
              <a:rPr lang="en-US" sz="1600" dirty="0"/>
              <a:t>, Eric. </a:t>
            </a:r>
            <a:r>
              <a:rPr lang="en-US" sz="1600" i="1" dirty="0"/>
              <a:t>Python Crash Course, 3rd Edition</a:t>
            </a:r>
            <a:r>
              <a:rPr lang="en-US" sz="1600" dirty="0"/>
              <a:t>. No Starch Press,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1F68F-CF80-C6BB-0A24-1187A4202929}"/>
              </a:ext>
            </a:extLst>
          </p:cNvPr>
          <p:cNvSpPr txBox="1"/>
          <p:nvPr/>
        </p:nvSpPr>
        <p:spPr>
          <a:xfrm>
            <a:off x="717453" y="3429000"/>
            <a:ext cx="312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Feel free to download, scan me</a:t>
            </a:r>
          </a:p>
        </p:txBody>
      </p:sp>
      <p:pic>
        <p:nvPicPr>
          <p:cNvPr id="8" name="Picture 7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52C3310B-CA11-9AA9-AEFB-51EF2FA0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9" y="3798332"/>
            <a:ext cx="2518062" cy="25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93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 glance of 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0CEC434-5221-DB0D-C76D-C46388EED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diagram of a programming language&#10;&#10;Description automatically generated">
            <a:extLst>
              <a:ext uri="{FF2B5EF4-FFF2-40B4-BE49-F238E27FC236}">
                <a16:creationId xmlns:a16="http://schemas.microsoft.com/office/drawing/2014/main" id="{688FF457-84B6-784F-0492-9BD06275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5" y="855096"/>
            <a:ext cx="6853750" cy="55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python Jupyter Notebook Reference Manual For Android Apk Download - Riset">
            <a:extLst>
              <a:ext uri="{FF2B5EF4-FFF2-40B4-BE49-F238E27FC236}">
                <a16:creationId xmlns:a16="http://schemas.microsoft.com/office/drawing/2014/main" id="{8E883E19-B7E7-DF71-61A7-37BDD887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89" y1="20042" x2="32609" y2="19624"/>
                        <a14:foregroundMark x1="63114" y1="14823" x2="64165" y2="15658"/>
                        <a14:foregroundMark x1="44670" y1="73695" x2="56662" y2="76096"/>
                        <a14:foregroundMark x1="36396" y1="80063" x2="38499" y2="87265"/>
                        <a14:foregroundMark x1="29663" y1="44259" x2="30224" y2="48225"/>
                        <a14:foregroundMark x1="33941" y1="44676" x2="33661" y2="50209"/>
                        <a14:foregroundMark x1="41725" y1="44676" x2="41164" y2="53027"/>
                        <a14:foregroundMark x1="48948" y1="45511" x2="51052" y2="51044"/>
                        <a14:foregroundMark x1="57223" y1="43841" x2="56452" y2="48225"/>
                        <a14:foregroundMark x1="62553" y1="45094" x2="62272" y2="49478"/>
                        <a14:foregroundMark x1="70056" y1="44676" x2="69776" y2="50626"/>
                        <a14:foregroundMark x1="68724" y1="59395" x2="67111" y2="60543"/>
                        <a14:foregroundMark x1="30996" y1="57829" x2="34502" y2="62944"/>
                        <a14:foregroundMark x1="69004" y1="58246" x2="67111" y2="62526"/>
                        <a14:foregroundMark x1="32118" y1="18372" x2="33170" y2="22756"/>
                        <a14:foregroundMark x1="65778" y1="12839" x2="65007" y2="1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96" y="3429000"/>
            <a:ext cx="2040578" cy="13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24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420837"/>
            <a:ext cx="802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Spyder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notebook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lab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Google </a:t>
            </a:r>
            <a:r>
              <a:rPr lang="en-US" dirty="0" err="1">
                <a:latin typeface="Söhne"/>
              </a:rPr>
              <a:t>colabs</a:t>
            </a:r>
            <a:r>
              <a:rPr lang="en-US" dirty="0">
                <a:latin typeface="Söhne"/>
              </a:rPr>
              <a:t> (</a:t>
            </a: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in google)</a:t>
            </a:r>
            <a:endParaRPr lang="en-US" dirty="0"/>
          </a:p>
        </p:txBody>
      </p:sp>
      <p:pic>
        <p:nvPicPr>
          <p:cNvPr id="5122" name="Picture 2" descr="Anaconda Python Logo Clipart - Full Size Clipart (#1800785) - PinClipart">
            <a:extLst>
              <a:ext uri="{FF2B5EF4-FFF2-40B4-BE49-F238E27FC236}">
                <a16:creationId xmlns:a16="http://schemas.microsoft.com/office/drawing/2014/main" id="{76101730-B1F7-EAD4-B75F-6F16830C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4" y="3147711"/>
            <a:ext cx="2349304" cy="1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DEs de Python - [Curso Gratuito de Python desde Cero ]">
            <a:extLst>
              <a:ext uri="{FF2B5EF4-FFF2-40B4-BE49-F238E27FC236}">
                <a16:creationId xmlns:a16="http://schemas.microsoft.com/office/drawing/2014/main" id="{F32C467F-BB1D-313A-E1B8-9ACC2FB0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35" y="2902455"/>
            <a:ext cx="1550218" cy="5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oogle colab python download - polebi">
            <a:extLst>
              <a:ext uri="{FF2B5EF4-FFF2-40B4-BE49-F238E27FC236}">
                <a16:creationId xmlns:a16="http://schemas.microsoft.com/office/drawing/2014/main" id="{D6ACDD4A-5135-9C52-A113-0A34B031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1714" y1="47173" x2="14714" y2="49758"/>
                        <a14:foregroundMark x1="31071" y1="47819" x2="28143" y2="67528"/>
                        <a14:foregroundMark x1="55857" y1="48465" x2="53571" y2="63651"/>
                        <a14:foregroundMark x1="46857" y1="26656" x2="44786" y2="42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" y="4595495"/>
            <a:ext cx="2991167" cy="13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4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452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F8858B82-3EBC-BFD3-B3B9-22FDD86E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49" y="978667"/>
            <a:ext cx="4960687" cy="5879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56DF40-C768-3292-9684-72F0D70A9634}"/>
              </a:ext>
            </a:extLst>
          </p:cNvPr>
          <p:cNvSpPr/>
          <p:nvPr/>
        </p:nvSpPr>
        <p:spPr>
          <a:xfrm>
            <a:off x="2096086" y="4853354"/>
            <a:ext cx="1814732" cy="689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DE7C7-7022-7607-7CD6-619B0C69ACFF}"/>
              </a:ext>
            </a:extLst>
          </p:cNvPr>
          <p:cNvSpPr txBox="1"/>
          <p:nvPr/>
        </p:nvSpPr>
        <p:spPr>
          <a:xfrm>
            <a:off x="512696" y="4853354"/>
            <a:ext cx="150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here, </a:t>
            </a:r>
          </a:p>
          <a:p>
            <a:r>
              <a:rPr lang="en-US" dirty="0"/>
              <a:t>most updated</a:t>
            </a:r>
          </a:p>
        </p:txBody>
      </p:sp>
    </p:spTree>
    <p:extLst>
      <p:ext uri="{BB962C8B-B14F-4D97-AF65-F5344CB8AC3E}">
        <p14:creationId xmlns:p14="http://schemas.microsoft.com/office/powerpoint/2010/main" val="97393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python Jupyter Notebook Reference Manual For Android Apk Download - Riset">
            <a:extLst>
              <a:ext uri="{FF2B5EF4-FFF2-40B4-BE49-F238E27FC236}">
                <a16:creationId xmlns:a16="http://schemas.microsoft.com/office/drawing/2014/main" id="{8E883E19-B7E7-DF71-61A7-37BDD887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89" y1="20042" x2="32609" y2="19624"/>
                        <a14:foregroundMark x1="63114" y1="14823" x2="64165" y2="15658"/>
                        <a14:foregroundMark x1="44670" y1="73695" x2="56662" y2="76096"/>
                        <a14:foregroundMark x1="36396" y1="80063" x2="38499" y2="87265"/>
                        <a14:foregroundMark x1="29663" y1="44259" x2="30224" y2="48225"/>
                        <a14:foregroundMark x1="33941" y1="44676" x2="33661" y2="50209"/>
                        <a14:foregroundMark x1="41725" y1="44676" x2="41164" y2="53027"/>
                        <a14:foregroundMark x1="48948" y1="45511" x2="51052" y2="51044"/>
                        <a14:foregroundMark x1="57223" y1="43841" x2="56452" y2="48225"/>
                        <a14:foregroundMark x1="62553" y1="45094" x2="62272" y2="49478"/>
                        <a14:foregroundMark x1="70056" y1="44676" x2="69776" y2="50626"/>
                        <a14:foregroundMark x1="68724" y1="59395" x2="67111" y2="60543"/>
                        <a14:foregroundMark x1="30996" y1="57829" x2="34502" y2="62944"/>
                        <a14:foregroundMark x1="69004" y1="58246" x2="67111" y2="62526"/>
                        <a14:foregroundMark x1="32118" y1="18372" x2="33170" y2="22756"/>
                        <a14:foregroundMark x1="65778" y1="12839" x2="65007" y2="1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96" y="3429000"/>
            <a:ext cx="2040578" cy="13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24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as a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585216" y="1420837"/>
            <a:ext cx="802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Spyder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notebook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lab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Söhne"/>
              </a:rPr>
              <a:t>Google </a:t>
            </a:r>
            <a:r>
              <a:rPr lang="en-US" dirty="0" err="1">
                <a:latin typeface="Söhne"/>
              </a:rPr>
              <a:t>colabs</a:t>
            </a:r>
            <a:r>
              <a:rPr lang="en-US" dirty="0">
                <a:latin typeface="Söhne"/>
              </a:rPr>
              <a:t> (</a:t>
            </a: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in google)</a:t>
            </a:r>
            <a:endParaRPr lang="en-US" dirty="0"/>
          </a:p>
        </p:txBody>
      </p:sp>
      <p:pic>
        <p:nvPicPr>
          <p:cNvPr id="5122" name="Picture 2" descr="Anaconda Python Logo Clipart - Full Size Clipart (#1800785) - PinClipart">
            <a:extLst>
              <a:ext uri="{FF2B5EF4-FFF2-40B4-BE49-F238E27FC236}">
                <a16:creationId xmlns:a16="http://schemas.microsoft.com/office/drawing/2014/main" id="{76101730-B1F7-EAD4-B75F-6F16830C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4" y="3147711"/>
            <a:ext cx="2349304" cy="1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DEs de Python - [Curso Gratuito de Python desde Cero ]">
            <a:extLst>
              <a:ext uri="{FF2B5EF4-FFF2-40B4-BE49-F238E27FC236}">
                <a16:creationId xmlns:a16="http://schemas.microsoft.com/office/drawing/2014/main" id="{F32C467F-BB1D-313A-E1B8-9ACC2FB0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35" y="2902455"/>
            <a:ext cx="1550218" cy="5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oogle colab python download - polebi">
            <a:extLst>
              <a:ext uri="{FF2B5EF4-FFF2-40B4-BE49-F238E27FC236}">
                <a16:creationId xmlns:a16="http://schemas.microsoft.com/office/drawing/2014/main" id="{D6ACDD4A-5135-9C52-A113-0A34B031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1714" y1="47173" x2="14714" y2="49758"/>
                        <a14:foregroundMark x1="31071" y1="47819" x2="28143" y2="67528"/>
                        <a14:foregroundMark x1="55857" y1="48465" x2="53571" y2="63651"/>
                        <a14:foregroundMark x1="46857" y1="26656" x2="44786" y2="42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" y="4595495"/>
            <a:ext cx="2991167" cy="13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527E6-7240-2B5E-FD0C-328C5D74AF76}"/>
              </a:ext>
            </a:extLst>
          </p:cNvPr>
          <p:cNvSpPr txBox="1"/>
          <p:nvPr/>
        </p:nvSpPr>
        <p:spPr>
          <a:xfrm>
            <a:off x="566928" y="11209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Software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37814-AEC0-8C88-1310-DD610BFC0238}"/>
              </a:ext>
            </a:extLst>
          </p:cNvPr>
          <p:cNvSpPr txBox="1"/>
          <p:nvPr/>
        </p:nvSpPr>
        <p:spPr>
          <a:xfrm>
            <a:off x="4597322" y="63168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Installing Python</a:t>
            </a:r>
            <a:r>
              <a:rPr lang="en-US" sz="1800" b="1" dirty="0"/>
              <a:t>, </a:t>
            </a:r>
            <a:r>
              <a:rPr lang="en-US" sz="1800" dirty="0">
                <a:highlight>
                  <a:srgbClr val="C0C0C0"/>
                </a:highlight>
              </a:rPr>
              <a:t>see </a:t>
            </a:r>
            <a:r>
              <a:rPr lang="en-US" sz="1800" dirty="0" err="1">
                <a:highlight>
                  <a:srgbClr val="C0C0C0"/>
                </a:highlight>
              </a:rPr>
              <a:t>jupyter</a:t>
            </a:r>
            <a:r>
              <a:rPr lang="en-US" sz="1800" dirty="0">
                <a:highlight>
                  <a:srgbClr val="C0C0C0"/>
                </a:highlight>
              </a:rPr>
              <a:t> notebook file. </a:t>
            </a:r>
          </a:p>
        </p:txBody>
      </p:sp>
    </p:spTree>
    <p:extLst>
      <p:ext uri="{BB962C8B-B14F-4D97-AF65-F5344CB8AC3E}">
        <p14:creationId xmlns:p14="http://schemas.microsoft.com/office/powerpoint/2010/main" val="19193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35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Python Data Structures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data type&#10;&#10;Description automatically generated">
            <a:extLst>
              <a:ext uri="{FF2B5EF4-FFF2-40B4-BE49-F238E27FC236}">
                <a16:creationId xmlns:a16="http://schemas.microsoft.com/office/drawing/2014/main" id="{7B395A88-EDE7-D8A6-D6FE-66D1C380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" y="1049651"/>
            <a:ext cx="5621368" cy="298673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A6E67B6-9192-9A6B-C3C0-9A335F88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0108"/>
            <a:ext cx="4852496" cy="24160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Numeric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integers, such as 5, -3, and 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floating-point numbers, including decimal values like 3.14.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Text Type: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strings of characters, such as "Hello, World!".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Boolean Type: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boolean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values, which can be either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F517B-735F-7D4E-CD0A-F50CFFC60050}"/>
              </a:ext>
            </a:extLst>
          </p:cNvPr>
          <p:cNvSpPr txBox="1"/>
          <p:nvPr/>
        </p:nvSpPr>
        <p:spPr>
          <a:xfrm>
            <a:off x="4572000" y="4453776"/>
            <a:ext cx="457903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Sequence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ordered and mutable (changeable) sequences of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tuple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ordered and immutable (unchangeable) sequences.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Represents a sequence of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Complex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real + imaginary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: Normally starts 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cobination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of "int" and "str", where the "str" part represent the imaginary while the "int" represent the real number.. etc.</a:t>
            </a:r>
          </a:p>
        </p:txBody>
      </p:sp>
    </p:spTree>
    <p:extLst>
      <p:ext uri="{BB962C8B-B14F-4D97-AF65-F5344CB8AC3E}">
        <p14:creationId xmlns:p14="http://schemas.microsoft.com/office/powerpoint/2010/main" val="234844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396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Söhne</vt:lpstr>
      <vt:lpstr>var(--jp-code-font-family)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9</cp:revision>
  <dcterms:created xsi:type="dcterms:W3CDTF">2023-09-15T09:50:08Z</dcterms:created>
  <dcterms:modified xsi:type="dcterms:W3CDTF">2023-09-28T15:49:00Z</dcterms:modified>
</cp:coreProperties>
</file>