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1BD01-992C-433A-AA19-A9E6445537E3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EA954-8125-444B-8F8C-A7A40436F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3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9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0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4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446A-5F06-4FB6-90AF-00741C033E9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D446A-5F06-4FB6-90AF-00741C033E9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0457-642A-48CC-AC45-844743C4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coding Python in Intellij IED">
            <a:extLst>
              <a:ext uri="{FF2B5EF4-FFF2-40B4-BE49-F238E27FC236}">
                <a16:creationId xmlns:a16="http://schemas.microsoft.com/office/drawing/2014/main" id="{817273DF-A068-B63C-BC20-056BBCAB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84" r="96129">
                        <a14:foregroundMark x1="64839" y1="29655" x2="47742" y2="41034"/>
                        <a14:foregroundMark x1="54839" y1="47931" x2="51290" y2="47241"/>
                        <a14:foregroundMark x1="42258" y1="15862" x2="45161" y2="16552"/>
                        <a14:foregroundMark x1="6129" y1="62759" x2="8710" y2="73448"/>
                        <a14:foregroundMark x1="7097" y1="62414" x2="16774" y2="63448"/>
                        <a14:foregroundMark x1="24194" y1="67586" x2="28710" y2="75517"/>
                        <a14:foregroundMark x1="35161" y1="67931" x2="26774" y2="76207"/>
                        <a14:foregroundMark x1="40323" y1="63448" x2="41290" y2="71034"/>
                        <a14:foregroundMark x1="50968" y1="60690" x2="51290" y2="75172"/>
                        <a14:foregroundMark x1="59677" y1="66897" x2="58710" y2="74138"/>
                        <a14:foregroundMark x1="69677" y1="66897" x2="68710" y2="75172"/>
                        <a14:foregroundMark x1="85806" y1="66897" x2="83871" y2="75172"/>
                        <a14:foregroundMark x1="92903" y1="65862" x2="92903" y2="75517"/>
                        <a14:foregroundMark x1="95161" y1="68966" x2="96129" y2="77586"/>
                        <a14:foregroundMark x1="92903" y1="78276" x2="92903" y2="78276"/>
                        <a14:foregroundMark x1="92903" y1="77586" x2="92903" y2="77586"/>
                        <a14:foregroundMark x1="50968" y1="18621" x2="51290" y2="3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47" y="2553232"/>
            <a:ext cx="2680500" cy="250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BCE6E2-1EDC-7A05-C6B0-9263E6F6BA59}"/>
              </a:ext>
            </a:extLst>
          </p:cNvPr>
          <p:cNvSpPr/>
          <p:nvPr/>
        </p:nvSpPr>
        <p:spPr>
          <a:xfrm>
            <a:off x="984735" y="1400301"/>
            <a:ext cx="717452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When to use 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8D28-2CCB-41E4-7697-5B9E59D59B63}"/>
              </a:ext>
            </a:extLst>
          </p:cNvPr>
          <p:cNvSpPr txBox="1"/>
          <p:nvPr/>
        </p:nvSpPr>
        <p:spPr>
          <a:xfrm>
            <a:off x="2832898" y="6283936"/>
            <a:ext cx="347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Lecture 7 –  Using OOPs in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CA1D4-7003-446D-CBA7-699F3330B3D2}"/>
              </a:ext>
            </a:extLst>
          </p:cNvPr>
          <p:cNvSpPr txBox="1"/>
          <p:nvPr/>
        </p:nvSpPr>
        <p:spPr>
          <a:xfrm>
            <a:off x="3591660" y="5580034"/>
            <a:ext cx="180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E D Putra, </a:t>
            </a:r>
            <a:r>
              <a:rPr lang="en-US" dirty="0" err="1"/>
              <a:t>M.Si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379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5201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When to use OOP: The Needs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F0B46-A87A-5DF3-C7CF-5F14ACFA8BE2}"/>
              </a:ext>
            </a:extLst>
          </p:cNvPr>
          <p:cNvSpPr txBox="1"/>
          <p:nvPr/>
        </p:nvSpPr>
        <p:spPr>
          <a:xfrm>
            <a:off x="717453" y="1322363"/>
            <a:ext cx="45688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use OOP whenever dealing with: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Modeling Real-world Entities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Code Reusability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Graphical User Interfaces (GUIs)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Dealing wit Complex System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When Dealing with Database Application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Managing Software Library and Frameworks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A890D-F25D-836C-C233-D8EE6C0EA8E1}"/>
              </a:ext>
            </a:extLst>
          </p:cNvPr>
          <p:cNvSpPr txBox="1"/>
          <p:nvPr/>
        </p:nvSpPr>
        <p:spPr>
          <a:xfrm>
            <a:off x="2486025" y="4429125"/>
            <a:ext cx="3828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Go to </a:t>
            </a:r>
            <a:r>
              <a:rPr lang="en-US" sz="2000" b="1" dirty="0" err="1"/>
              <a:t>jupyter</a:t>
            </a:r>
            <a:r>
              <a:rPr lang="en-US" sz="2000" b="1" dirty="0"/>
              <a:t>-notebook for details</a:t>
            </a:r>
          </a:p>
        </p:txBody>
      </p:sp>
      <p:pic>
        <p:nvPicPr>
          <p:cNvPr id="7" name="Graphic 6" descr="Run outline">
            <a:extLst>
              <a:ext uri="{FF2B5EF4-FFF2-40B4-BE49-F238E27FC236}">
                <a16:creationId xmlns:a16="http://schemas.microsoft.com/office/drawing/2014/main" id="{708B47FF-81C2-9ADE-62C8-AB92367DD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429000"/>
            <a:ext cx="2764302" cy="27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6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3927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Home-Work (HW) - 05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432ED-7CED-B734-DA12-98C7FF88DBF3}"/>
              </a:ext>
            </a:extLst>
          </p:cNvPr>
          <p:cNvSpPr txBox="1"/>
          <p:nvPr/>
        </p:nvSpPr>
        <p:spPr>
          <a:xfrm>
            <a:off x="1336431" y="2967335"/>
            <a:ext cx="5964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Create a simple program using OOP. It can not be the same with others. Those submitting the same program will consider for Zero score, both.</a:t>
            </a:r>
          </a:p>
        </p:txBody>
      </p:sp>
    </p:spTree>
    <p:extLst>
      <p:ext uri="{BB962C8B-B14F-4D97-AF65-F5344CB8AC3E}">
        <p14:creationId xmlns:p14="http://schemas.microsoft.com/office/powerpoint/2010/main" val="227164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832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Identifying Object, Attribute, Method, and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50631-876D-B6C2-32DF-2ED304563BA0}"/>
              </a:ext>
            </a:extLst>
          </p:cNvPr>
          <p:cNvSpPr txBox="1"/>
          <p:nvPr/>
        </p:nvSpPr>
        <p:spPr>
          <a:xfrm>
            <a:off x="1471481" y="2274838"/>
            <a:ext cx="71942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300" dirty="0"/>
              <a:t>class Coordinate(object):</a:t>
            </a:r>
          </a:p>
          <a:p>
            <a:pPr lvl="1"/>
            <a:r>
              <a:rPr lang="en-US" spc="300" dirty="0"/>
              <a:t>def __</a:t>
            </a:r>
            <a:r>
              <a:rPr lang="en-US" spc="300" dirty="0" err="1"/>
              <a:t>init</a:t>
            </a:r>
            <a:r>
              <a:rPr lang="en-US" spc="300" dirty="0"/>
              <a:t>__(self, x, y): </a:t>
            </a:r>
          </a:p>
          <a:p>
            <a:pPr lvl="1"/>
            <a:r>
              <a:rPr lang="en-US" spc="300" dirty="0"/>
              <a:t>	</a:t>
            </a:r>
            <a:r>
              <a:rPr lang="en-US" spc="300" dirty="0" err="1"/>
              <a:t>self.x</a:t>
            </a:r>
            <a:r>
              <a:rPr lang="en-US" spc="300" dirty="0"/>
              <a:t> = x </a:t>
            </a:r>
          </a:p>
          <a:p>
            <a:pPr lvl="1"/>
            <a:r>
              <a:rPr lang="en-US" spc="300" dirty="0"/>
              <a:t>	</a:t>
            </a:r>
            <a:r>
              <a:rPr lang="en-US" spc="300" dirty="0" err="1"/>
              <a:t>self.y</a:t>
            </a:r>
            <a:r>
              <a:rPr lang="en-US" spc="300" dirty="0"/>
              <a:t> = y</a:t>
            </a:r>
          </a:p>
          <a:p>
            <a:pPr lvl="1"/>
            <a:r>
              <a:rPr lang="en-US" spc="300" dirty="0"/>
              <a:t>def distance(self, other):</a:t>
            </a:r>
          </a:p>
          <a:p>
            <a:pPr lvl="2"/>
            <a:r>
              <a:rPr lang="en-US" spc="300" dirty="0" err="1"/>
              <a:t>x_diff</a:t>
            </a:r>
            <a:r>
              <a:rPr lang="en-US" spc="300" dirty="0"/>
              <a:t> = (</a:t>
            </a:r>
            <a:r>
              <a:rPr lang="en-US" spc="300" dirty="0" err="1"/>
              <a:t>self.x-other.x</a:t>
            </a:r>
            <a:r>
              <a:rPr lang="en-US" spc="300" dirty="0"/>
              <a:t>)**2</a:t>
            </a:r>
          </a:p>
          <a:p>
            <a:pPr lvl="2"/>
            <a:r>
              <a:rPr lang="en-US" spc="300" dirty="0" err="1"/>
              <a:t>y_diff</a:t>
            </a:r>
            <a:r>
              <a:rPr lang="en-US" spc="300" dirty="0"/>
              <a:t> = (</a:t>
            </a:r>
            <a:r>
              <a:rPr lang="en-US" spc="300" dirty="0" err="1"/>
              <a:t>self.y-other.y</a:t>
            </a:r>
            <a:r>
              <a:rPr lang="en-US" spc="300" dirty="0"/>
              <a:t>)**2</a:t>
            </a:r>
          </a:p>
          <a:p>
            <a:pPr lvl="2"/>
            <a:r>
              <a:rPr lang="en-US" spc="300" dirty="0"/>
              <a:t>return (</a:t>
            </a:r>
            <a:r>
              <a:rPr lang="en-US" spc="300" dirty="0" err="1"/>
              <a:t>x_diff</a:t>
            </a:r>
            <a:r>
              <a:rPr lang="en-US" spc="300" dirty="0"/>
              <a:t> + </a:t>
            </a:r>
            <a:r>
              <a:rPr lang="en-US" spc="300" dirty="0" err="1"/>
              <a:t>y_diff</a:t>
            </a:r>
            <a:r>
              <a:rPr lang="en-US" spc="300" dirty="0"/>
              <a:t> )**0.5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10508-0571-073B-BED3-7EA759A2FD7C}"/>
              </a:ext>
            </a:extLst>
          </p:cNvPr>
          <p:cNvSpPr/>
          <p:nvPr/>
        </p:nvSpPr>
        <p:spPr>
          <a:xfrm>
            <a:off x="3692769" y="3428781"/>
            <a:ext cx="471268" cy="261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FE9D29-78BE-F202-C9BE-300652E7E57E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3928403" y="3690427"/>
            <a:ext cx="2793489" cy="1306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6D0484-D1D5-5D22-24C5-D2E203B6F21C}"/>
              </a:ext>
            </a:extLst>
          </p:cNvPr>
          <p:cNvSpPr txBox="1"/>
          <p:nvPr/>
        </p:nvSpPr>
        <p:spPr>
          <a:xfrm>
            <a:off x="5589443" y="4997321"/>
            <a:ext cx="226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it to refers to any instances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08693B-E8C5-FAE5-9DDF-F122CD7737BF}"/>
              </a:ext>
            </a:extLst>
          </p:cNvPr>
          <p:cNvSpPr/>
          <p:nvPr/>
        </p:nvSpPr>
        <p:spPr>
          <a:xfrm>
            <a:off x="4319485" y="3423141"/>
            <a:ext cx="731520" cy="261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F58A56-3F4D-6FEC-1165-EED0243BEFF2}"/>
              </a:ext>
            </a:extLst>
          </p:cNvPr>
          <p:cNvCxnSpPr>
            <a:cxnSpLocks/>
            <a:stCxn id="11" idx="1"/>
            <a:endCxn id="9" idx="2"/>
          </p:cNvCxnSpPr>
          <p:nvPr/>
        </p:nvCxnSpPr>
        <p:spPr>
          <a:xfrm flipH="1" flipV="1">
            <a:off x="4685245" y="3684787"/>
            <a:ext cx="2036647" cy="453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BF1768-E518-A2D8-DBDE-29E87C172928}"/>
              </a:ext>
            </a:extLst>
          </p:cNvPr>
          <p:cNvSpPr txBox="1"/>
          <p:nvPr/>
        </p:nvSpPr>
        <p:spPr>
          <a:xfrm>
            <a:off x="6721892" y="3815182"/>
            <a:ext cx="226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Another parameter to the method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7C0623-979D-3C07-519B-EC9DF95D172E}"/>
              </a:ext>
            </a:extLst>
          </p:cNvPr>
          <p:cNvSpPr/>
          <p:nvPr/>
        </p:nvSpPr>
        <p:spPr>
          <a:xfrm>
            <a:off x="2440746" y="2623781"/>
            <a:ext cx="109728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2DD961-FD6B-C276-75DD-A8868DB5E7B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256951" y="2933269"/>
            <a:ext cx="1183795" cy="81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36E903-D5B1-0E9E-1E59-B890F0ABAF5E}"/>
              </a:ext>
            </a:extLst>
          </p:cNvPr>
          <p:cNvSpPr txBox="1"/>
          <p:nvPr/>
        </p:nvSpPr>
        <p:spPr>
          <a:xfrm>
            <a:off x="124502" y="3743947"/>
            <a:ext cx="226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Special methods to create an instance __ is double underscore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FB7D10-1A34-3FB4-48FF-017C996A794D}"/>
              </a:ext>
            </a:extLst>
          </p:cNvPr>
          <p:cNvSpPr/>
          <p:nvPr/>
        </p:nvSpPr>
        <p:spPr>
          <a:xfrm>
            <a:off x="2968283" y="2930929"/>
            <a:ext cx="189915" cy="532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D9CC88-E9D8-EBE8-73AB-A52F4F799151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3179300" y="3496425"/>
            <a:ext cx="641839" cy="1266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CEB962E-FA4A-EA70-2D19-BDF7AE7BB79E}"/>
              </a:ext>
            </a:extLst>
          </p:cNvPr>
          <p:cNvSpPr/>
          <p:nvPr/>
        </p:nvSpPr>
        <p:spPr>
          <a:xfrm>
            <a:off x="3647049" y="2621659"/>
            <a:ext cx="495887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BCB9E1-1745-51C8-3369-F14A1FC5B3B9}"/>
              </a:ext>
            </a:extLst>
          </p:cNvPr>
          <p:cNvCxnSpPr>
            <a:cxnSpLocks/>
            <a:stCxn id="23" idx="1"/>
            <a:endCxn id="21" idx="2"/>
          </p:cNvCxnSpPr>
          <p:nvPr/>
        </p:nvCxnSpPr>
        <p:spPr>
          <a:xfrm flipH="1" flipV="1">
            <a:off x="3894993" y="2895979"/>
            <a:ext cx="2583532" cy="301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50E478-3C25-FA29-95C6-8DDBAEBAB32E}"/>
              </a:ext>
            </a:extLst>
          </p:cNvPr>
          <p:cNvSpPr txBox="1"/>
          <p:nvPr/>
        </p:nvSpPr>
        <p:spPr>
          <a:xfrm>
            <a:off x="6478525" y="2735598"/>
            <a:ext cx="226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Parameter to refer to an instance of the class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257135-CC0C-2FCF-0EBF-18700F6F5400}"/>
              </a:ext>
            </a:extLst>
          </p:cNvPr>
          <p:cNvSpPr/>
          <p:nvPr/>
        </p:nvSpPr>
        <p:spPr>
          <a:xfrm>
            <a:off x="4271304" y="2629255"/>
            <a:ext cx="495887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A3081A-680F-9B6A-1714-35C4CCF28C59}"/>
              </a:ext>
            </a:extLst>
          </p:cNvPr>
          <p:cNvCxnSpPr>
            <a:cxnSpLocks/>
          </p:cNvCxnSpPr>
          <p:nvPr/>
        </p:nvCxnSpPr>
        <p:spPr>
          <a:xfrm flipH="1">
            <a:off x="4767191" y="2161908"/>
            <a:ext cx="1682847" cy="404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86F577-E092-2392-775F-C82859B30122}"/>
              </a:ext>
            </a:extLst>
          </p:cNvPr>
          <p:cNvSpPr txBox="1"/>
          <p:nvPr/>
        </p:nvSpPr>
        <p:spPr>
          <a:xfrm>
            <a:off x="6450038" y="1835489"/>
            <a:ext cx="226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data initializes Coordinate object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E4052E-5F0F-E405-997D-A3FB84EADC84}"/>
              </a:ext>
            </a:extLst>
          </p:cNvPr>
          <p:cNvSpPr txBox="1"/>
          <p:nvPr/>
        </p:nvSpPr>
        <p:spPr>
          <a:xfrm>
            <a:off x="2688690" y="4763233"/>
            <a:ext cx="226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Two data attribute for every coordinates object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6134A3-BD57-FC77-B6FF-27FE8F55202F}"/>
              </a:ext>
            </a:extLst>
          </p:cNvPr>
          <p:cNvSpPr txBox="1"/>
          <p:nvPr/>
        </p:nvSpPr>
        <p:spPr>
          <a:xfrm>
            <a:off x="548640" y="970808"/>
            <a:ext cx="615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at the following class that determines a coordinate x and y</a:t>
            </a:r>
          </a:p>
        </p:txBody>
      </p:sp>
    </p:spTree>
    <p:extLst>
      <p:ext uri="{BB962C8B-B14F-4D97-AF65-F5344CB8AC3E}">
        <p14:creationId xmlns:p14="http://schemas.microsoft.com/office/powerpoint/2010/main" val="407809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4187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How to work with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6134A3-BD57-FC77-B6FF-27FE8F55202F}"/>
              </a:ext>
            </a:extLst>
          </p:cNvPr>
          <p:cNvSpPr txBox="1"/>
          <p:nvPr/>
        </p:nvSpPr>
        <p:spPr>
          <a:xfrm>
            <a:off x="548640" y="970808"/>
            <a:ext cx="339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Simply call the associated class by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491B3-C7E2-5192-1D60-30DEADB7516B}"/>
              </a:ext>
            </a:extLst>
          </p:cNvPr>
          <p:cNvSpPr txBox="1"/>
          <p:nvPr/>
        </p:nvSpPr>
        <p:spPr>
          <a:xfrm>
            <a:off x="901707" y="875230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spc="300" dirty="0"/>
              <a:t>c = Coordinate(3,4) </a:t>
            </a:r>
          </a:p>
          <a:p>
            <a:r>
              <a:rPr lang="en-US" spc="300" dirty="0"/>
              <a:t>zero = Coordinate(0,0) </a:t>
            </a:r>
          </a:p>
          <a:p>
            <a:r>
              <a:rPr lang="en-US" spc="300" dirty="0"/>
              <a:t>print(</a:t>
            </a:r>
            <a:r>
              <a:rPr lang="en-US" spc="300" dirty="0" err="1"/>
              <a:t>c.distance</a:t>
            </a:r>
            <a:r>
              <a:rPr lang="en-US" spc="300" dirty="0"/>
              <a:t>(zero))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D5DAF-456E-4CAF-3D80-11F2A086786D}"/>
              </a:ext>
            </a:extLst>
          </p:cNvPr>
          <p:cNvSpPr/>
          <p:nvPr/>
        </p:nvSpPr>
        <p:spPr>
          <a:xfrm>
            <a:off x="1696564" y="2043797"/>
            <a:ext cx="196947" cy="30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AEE61F-E340-8192-36E2-6CC6C94D1D54}"/>
              </a:ext>
            </a:extLst>
          </p:cNvPr>
          <p:cNvSpPr/>
          <p:nvPr/>
        </p:nvSpPr>
        <p:spPr>
          <a:xfrm>
            <a:off x="1946249" y="2041816"/>
            <a:ext cx="1097280" cy="30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0C50B4-7435-428D-36FA-F66DB1FCA0DA}"/>
              </a:ext>
            </a:extLst>
          </p:cNvPr>
          <p:cNvSpPr/>
          <p:nvPr/>
        </p:nvSpPr>
        <p:spPr>
          <a:xfrm>
            <a:off x="3134936" y="2041815"/>
            <a:ext cx="548640" cy="30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877BA0-51BB-C9B2-8521-CB444804A4AC}"/>
              </a:ext>
            </a:extLst>
          </p:cNvPr>
          <p:cNvCxnSpPr/>
          <p:nvPr/>
        </p:nvCxnSpPr>
        <p:spPr>
          <a:xfrm flipV="1">
            <a:off x="1795035" y="2390798"/>
            <a:ext cx="0" cy="556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C641F08-A877-1997-34EF-2A3FA695DC08}"/>
              </a:ext>
            </a:extLst>
          </p:cNvPr>
          <p:cNvSpPr txBox="1"/>
          <p:nvPr/>
        </p:nvSpPr>
        <p:spPr>
          <a:xfrm>
            <a:off x="585216" y="2947647"/>
            <a:ext cx="1543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Object to call method 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2F0C4D-37C3-9856-2BDA-EF391D2B7921}"/>
              </a:ext>
            </a:extLst>
          </p:cNvPr>
          <p:cNvCxnSpPr/>
          <p:nvPr/>
        </p:nvCxnSpPr>
        <p:spPr>
          <a:xfrm flipV="1">
            <a:off x="2452684" y="2390798"/>
            <a:ext cx="0" cy="1097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81B69BE-04C0-23B5-70E6-EA7D57C57C1A}"/>
              </a:ext>
            </a:extLst>
          </p:cNvPr>
          <p:cNvSpPr txBox="1"/>
          <p:nvPr/>
        </p:nvSpPr>
        <p:spPr>
          <a:xfrm>
            <a:off x="1932185" y="3504496"/>
            <a:ext cx="110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 of method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18F35E-16A1-D9A0-F030-E3FFA578FED6}"/>
              </a:ext>
            </a:extLst>
          </p:cNvPr>
          <p:cNvCxnSpPr/>
          <p:nvPr/>
        </p:nvCxnSpPr>
        <p:spPr>
          <a:xfrm flipV="1">
            <a:off x="3363550" y="2390798"/>
            <a:ext cx="0" cy="556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C13DD91-ED47-C09A-30EC-0A5BDD5EE615}"/>
              </a:ext>
            </a:extLst>
          </p:cNvPr>
          <p:cNvSpPr txBox="1"/>
          <p:nvPr/>
        </p:nvSpPr>
        <p:spPr>
          <a:xfrm>
            <a:off x="2911619" y="2983976"/>
            <a:ext cx="210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Parameters not including </a:t>
            </a:r>
            <a:r>
              <a:rPr lang="en-US" b="1" dirty="0">
                <a:solidFill>
                  <a:srgbClr val="FF0000"/>
                </a:solidFill>
              </a:rPr>
              <a:t>self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self</a:t>
            </a:r>
            <a:r>
              <a:rPr lang="en-US" dirty="0">
                <a:solidFill>
                  <a:srgbClr val="FF0000"/>
                </a:solidFill>
              </a:rPr>
              <a:t> implied to be c)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2FFBB2-F9FA-401E-3020-9DC75E30C860}"/>
              </a:ext>
            </a:extLst>
          </p:cNvPr>
          <p:cNvSpPr txBox="1"/>
          <p:nvPr/>
        </p:nvSpPr>
        <p:spPr>
          <a:xfrm>
            <a:off x="279266" y="418159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spc="300" dirty="0"/>
              <a:t>zero = Coordinate(0,0)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DBF50B-E337-50BA-6534-F9B1CB8E7E7C}"/>
              </a:ext>
            </a:extLst>
          </p:cNvPr>
          <p:cNvSpPr txBox="1"/>
          <p:nvPr/>
        </p:nvSpPr>
        <p:spPr>
          <a:xfrm>
            <a:off x="310778" y="4505443"/>
            <a:ext cx="49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start the measurement from reference (0,0)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0D68E0-F608-A258-B01A-6B2878E25F95}"/>
              </a:ext>
            </a:extLst>
          </p:cNvPr>
          <p:cNvSpPr txBox="1"/>
          <p:nvPr/>
        </p:nvSpPr>
        <p:spPr>
          <a:xfrm>
            <a:off x="279266" y="5271106"/>
            <a:ext cx="5798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300" dirty="0"/>
              <a:t>&gt;&gt;&gt; print(</a:t>
            </a:r>
            <a:r>
              <a:rPr lang="en-US" spc="300" dirty="0" err="1"/>
              <a:t>f”The</a:t>
            </a:r>
            <a:r>
              <a:rPr lang="en-US" spc="300" dirty="0"/>
              <a:t> coordinate is {c}”)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BDB938-4FC4-BBF5-C805-94B2780A3525}"/>
              </a:ext>
            </a:extLst>
          </p:cNvPr>
          <p:cNvSpPr txBox="1"/>
          <p:nvPr/>
        </p:nvSpPr>
        <p:spPr>
          <a:xfrm>
            <a:off x="5547921" y="4599452"/>
            <a:ext cx="3845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Place holder of c. </a:t>
            </a:r>
          </a:p>
          <a:p>
            <a:r>
              <a:rPr lang="en-US" dirty="0">
                <a:solidFill>
                  <a:srgbClr val="FF0000"/>
                </a:solidFill>
              </a:rPr>
              <a:t>It indicates that the value of the variable c should be inserted into the string at that location.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E408AA-9F1A-D9EB-2E09-5E9654479867}"/>
              </a:ext>
            </a:extLst>
          </p:cNvPr>
          <p:cNvSpPr/>
          <p:nvPr/>
        </p:nvSpPr>
        <p:spPr>
          <a:xfrm>
            <a:off x="1630026" y="5141461"/>
            <a:ext cx="140677" cy="688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DA5119-3D46-8715-CBD1-E59A01D221CB}"/>
              </a:ext>
            </a:extLst>
          </p:cNvPr>
          <p:cNvSpPr/>
          <p:nvPr/>
        </p:nvSpPr>
        <p:spPr>
          <a:xfrm>
            <a:off x="1904346" y="5141460"/>
            <a:ext cx="2286000" cy="688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4A04C1-9CCE-7387-A89C-1E2261804B60}"/>
              </a:ext>
            </a:extLst>
          </p:cNvPr>
          <p:cNvSpPr/>
          <p:nvPr/>
        </p:nvSpPr>
        <p:spPr>
          <a:xfrm>
            <a:off x="4239581" y="5139410"/>
            <a:ext cx="344661" cy="688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E3BB1B-5901-432A-C413-A343D6FBDD9E}"/>
              </a:ext>
            </a:extLst>
          </p:cNvPr>
          <p:cNvSpPr txBox="1"/>
          <p:nvPr/>
        </p:nvSpPr>
        <p:spPr>
          <a:xfrm>
            <a:off x="245501" y="6311327"/>
            <a:ext cx="328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Format the string to be printed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383316-EBA6-BF34-10A4-6AFE85294163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H="1" flipV="1">
            <a:off x="1700365" y="5830456"/>
            <a:ext cx="188730" cy="480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FB6D99B-77C2-ED40-CDB3-FAF060BDB9E4}"/>
              </a:ext>
            </a:extLst>
          </p:cNvPr>
          <p:cNvSpPr txBox="1"/>
          <p:nvPr/>
        </p:nvSpPr>
        <p:spPr>
          <a:xfrm>
            <a:off x="4190346" y="6224736"/>
            <a:ext cx="347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Format the string to be printed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F00144-B829-5C49-81D4-704DC098011A}"/>
              </a:ext>
            </a:extLst>
          </p:cNvPr>
          <p:cNvCxnSpPr>
            <a:cxnSpLocks/>
            <a:stCxn id="45" idx="0"/>
            <a:endCxn id="41" idx="2"/>
          </p:cNvCxnSpPr>
          <p:nvPr/>
        </p:nvCxnSpPr>
        <p:spPr>
          <a:xfrm flipH="1" flipV="1">
            <a:off x="3047346" y="5830455"/>
            <a:ext cx="2879664" cy="394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9EF939-7E78-CD35-DFDA-752863B5BAFC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4633477" y="5199617"/>
            <a:ext cx="914444" cy="256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20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3067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To build an OOPs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person&#10;&#10;Description automatically generated">
            <a:extLst>
              <a:ext uri="{FF2B5EF4-FFF2-40B4-BE49-F238E27FC236}">
                <a16:creationId xmlns:a16="http://schemas.microsoft.com/office/drawing/2014/main" id="{6C3620CA-89FF-E6D5-02E8-FE579D7906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2" b="84088" l="10000" r="93800">
                        <a14:foregroundMark x1="11100" y1="28076" x2="11133" y2="29135"/>
                        <a14:foregroundMark x1="18150" y1="46110" x2="22550" y2="50707"/>
                        <a14:foregroundMark x1="22550" y1="50707" x2="25850" y2="52192"/>
                        <a14:foregroundMark x1="24000" y1="48727" x2="20600" y2="47666"/>
                        <a14:foregroundMark x1="50750" y1="37836" x2="51250" y2="40453"/>
                        <a14:foregroundMark x1="75550" y1="28713" x2="84050" y2="28430"/>
                        <a14:foregroundMark x1="84050" y1="28430" x2="91550" y2="33027"/>
                        <a14:foregroundMark x1="91550" y1="33027" x2="93850" y2="63861"/>
                        <a14:foregroundMark x1="93850" y1="63861" x2="90300" y2="67044"/>
                        <a14:foregroundMark x1="45550" y1="83805" x2="56750" y2="84229"/>
                        <a14:foregroundMark x1="70300" y1="27228" x2="82300" y2="27016"/>
                        <a14:foregroundMark x1="78450" y1="39180" x2="80450" y2="42645"/>
                        <a14:foregroundMark x1="78900" y1="37412" x2="78150" y2="45191"/>
                        <a14:foregroundMark x1="78150" y1="45191" x2="82350" y2="39887"/>
                        <a14:foregroundMark x1="82350" y1="39887" x2="77250" y2="36139"/>
                        <a14:foregroundMark x1="16600" y1="42645" x2="15700" y2="51344"/>
                        <a14:foregroundMark x1="15700" y1="51344" x2="15850" y2="51344"/>
                        <a14:foregroundMark x1="14750" y1="48939" x2="15900" y2="41726"/>
                        <a14:foregroundMark x1="15900" y1="41726" x2="15100" y2="41160"/>
                        <a14:foregroundMark x1="15550" y1="42857" x2="14450" y2="44413"/>
                        <a14:backgroundMark x1="8000" y1="3465" x2="17550" y2="14003"/>
                        <a14:backgroundMark x1="17550" y1="14003" x2="41050" y2="18741"/>
                        <a14:backgroundMark x1="41050" y1="18741" x2="90600" y2="12376"/>
                        <a14:backgroundMark x1="90600" y1="12376" x2="87100" y2="3112"/>
                        <a14:backgroundMark x1="87100" y1="3112" x2="6900" y2="2829"/>
                        <a14:backgroundMark x1="12300" y1="7214" x2="31250" y2="10891"/>
                        <a14:backgroundMark x1="31250" y1="10891" x2="31100" y2="10255"/>
                        <a14:backgroundMark x1="16750" y1="7850" x2="22000" y2="7992"/>
                        <a14:backgroundMark x1="22000" y1="7992" x2="30600" y2="7638"/>
                        <a14:backgroundMark x1="30600" y1="7638" x2="23600" y2="5799"/>
                        <a14:backgroundMark x1="23600" y1="5799" x2="17400" y2="6789"/>
                        <a14:backgroundMark x1="17400" y1="6789" x2="67550" y2="8769"/>
                        <a14:backgroundMark x1="67550" y1="8769" x2="78300" y2="8062"/>
                        <a14:backgroundMark x1="78300" y1="8062" x2="91650" y2="8911"/>
                        <a14:backgroundMark x1="91650" y1="8911" x2="37150" y2="6294"/>
                        <a14:backgroundMark x1="37150" y1="6294" x2="24900" y2="8699"/>
                        <a14:backgroundMark x1="34150" y1="6294" x2="27000" y2="6294"/>
                        <a14:backgroundMark x1="27000" y1="6294" x2="36500" y2="6011"/>
                        <a14:backgroundMark x1="36500" y1="6011" x2="37250" y2="6294"/>
                        <a14:backgroundMark x1="39250" y1="12588" x2="60850" y2="13720"/>
                        <a14:backgroundMark x1="60850" y1="13720" x2="45100" y2="11528"/>
                        <a14:backgroundMark x1="45100" y1="11528" x2="45100" y2="11528"/>
                        <a14:backgroundMark x1="18150" y1="5446" x2="17700" y2="5233"/>
                        <a14:backgroundMark x1="86900" y1="8062" x2="62000" y2="8274"/>
                        <a14:backgroundMark x1="82300" y1="10255" x2="71800" y2="7496"/>
                        <a14:backgroundMark x1="71800" y1="7496" x2="79550" y2="7143"/>
                        <a14:backgroundMark x1="79550" y1="7143" x2="83100" y2="9760"/>
                        <a14:backgroundMark x1="93400" y1="5870" x2="86800" y2="6506"/>
                        <a14:backgroundMark x1="86800" y1="6506" x2="91550" y2="10891"/>
                        <a14:backgroundMark x1="91550" y1="10891" x2="87100" y2="7850"/>
                        <a14:backgroundMark x1="89850" y1="6294" x2="88300" y2="9335"/>
                        <a14:backgroundMark x1="92750" y1="6506" x2="92900" y2="8274"/>
                        <a14:backgroundMark x1="91850" y1="7214" x2="89550" y2="7638"/>
                        <a14:backgroundMark x1="75850" y1="11315" x2="73850" y2="6506"/>
                        <a14:backgroundMark x1="70000" y1="5021" x2="64600" y2="7779"/>
                        <a14:backgroundMark x1="64600" y1="7779" x2="73650" y2="11598"/>
                        <a14:backgroundMark x1="73650" y1="11598" x2="78900" y2="6860"/>
                        <a14:backgroundMark x1="78900" y1="6860" x2="70500" y2="3324"/>
                        <a14:backgroundMark x1="70500" y1="3324" x2="67700" y2="5658"/>
                        <a14:backgroundMark x1="64750" y1="5870" x2="67100" y2="8699"/>
                        <a14:backgroundMark x1="73100" y1="9760" x2="74450" y2="9123"/>
                        <a14:backgroundMark x1="74150" y1="8911" x2="76750" y2="10891"/>
                        <a14:backgroundMark x1="9400" y1="21994" x2="10450" y2="36775"/>
                        <a14:backgroundMark x1="10450" y1="36775" x2="10600" y2="37199"/>
                        <a14:backgroundMark x1="12000" y1="25460" x2="11850" y2="57072"/>
                        <a14:backgroundMark x1="11850" y1="57072" x2="8750" y2="63932"/>
                        <a14:backgroundMark x1="8750" y1="63932" x2="9550" y2="70509"/>
                        <a14:backgroundMark x1="29100" y1="23055" x2="34600" y2="24611"/>
                        <a14:backgroundMark x1="34600" y1="24611" x2="38300" y2="31117"/>
                        <a14:backgroundMark x1="39100" y1="50071" x2="41400" y2="65771"/>
                        <a14:backgroundMark x1="41400" y1="65771" x2="41100" y2="694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5440" b="12523"/>
          <a:stretch/>
        </p:blipFill>
        <p:spPr>
          <a:xfrm>
            <a:off x="365760" y="1069144"/>
            <a:ext cx="8229600" cy="540621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05AB867-DB3F-0484-6F39-4013EC715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94" y="975416"/>
            <a:ext cx="8262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Object-Oriented Programming (OOP)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is a programming paradigm or methodology that organizes and structures code using objects. An object is a self-contained unit that combines data (attributes or properties) and functions (methods) that operate on that data. OOP is based on several fundamental concepts: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410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762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When to use OOP: Treating object as Object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C6908-B5F1-654F-C2E4-8A680814A8CB}"/>
              </a:ext>
            </a:extLst>
          </p:cNvPr>
          <p:cNvSpPr txBox="1"/>
          <p:nvPr/>
        </p:nvSpPr>
        <p:spPr>
          <a:xfrm>
            <a:off x="548639" y="920002"/>
            <a:ext cx="7441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Consider we have two coordinate p</a:t>
            </a:r>
            <a:r>
              <a:rPr lang="en-US" b="0" i="0" baseline="-25000" dirty="0">
                <a:effectLst/>
                <a:latin typeface="-apple-system"/>
              </a:rPr>
              <a:t>1</a:t>
            </a:r>
            <a:r>
              <a:rPr lang="en-US" b="0" i="0" dirty="0">
                <a:effectLst/>
                <a:latin typeface="-apple-system"/>
              </a:rPr>
              <a:t> and p</a:t>
            </a:r>
            <a:r>
              <a:rPr lang="en-US" b="0" i="0" baseline="-25000" dirty="0">
                <a:effectLst/>
                <a:latin typeface="-apple-system"/>
              </a:rPr>
              <a:t>2</a:t>
            </a:r>
            <a:r>
              <a:rPr lang="en-US" b="0" i="0" dirty="0">
                <a:effectLst/>
                <a:latin typeface="-apple-system"/>
              </a:rPr>
              <a:t>. To measure the distance and its perimeter, we simply define the functions as follows: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D6020-73AD-417B-957C-A88F39087895}"/>
              </a:ext>
            </a:extLst>
          </p:cNvPr>
          <p:cNvSpPr txBox="1"/>
          <p:nvPr/>
        </p:nvSpPr>
        <p:spPr>
          <a:xfrm>
            <a:off x="717453" y="4290646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Problems!!! We need to repeat the calling functions again and again …………..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9CB2A-6547-4722-4511-0EAF036EC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14" y="1580621"/>
            <a:ext cx="6754911" cy="238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9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762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When to use OOP: Treating object as Object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C6908-B5F1-654F-C2E4-8A680814A8CB}"/>
              </a:ext>
            </a:extLst>
          </p:cNvPr>
          <p:cNvSpPr txBox="1"/>
          <p:nvPr/>
        </p:nvSpPr>
        <p:spPr>
          <a:xfrm>
            <a:off x="548639" y="920002"/>
            <a:ext cx="7441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In OOPs we can re-organized and simplify the code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FB3F60-03FC-1BDB-ABCC-502C45EC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3" y="1322363"/>
            <a:ext cx="6640610" cy="54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2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762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When to use OOP: Treating object as Object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C6908-B5F1-654F-C2E4-8A680814A8CB}"/>
              </a:ext>
            </a:extLst>
          </p:cNvPr>
          <p:cNvSpPr txBox="1"/>
          <p:nvPr/>
        </p:nvSpPr>
        <p:spPr>
          <a:xfrm>
            <a:off x="548639" y="920002"/>
            <a:ext cx="7441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OOPs made the task easier to be done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A2FA9-4892-3B81-4B5D-35964153B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11" y="1322363"/>
            <a:ext cx="8149349" cy="50429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8B95BB-D4A1-42B2-E481-0BABF2E22283}"/>
              </a:ext>
            </a:extLst>
          </p:cNvPr>
          <p:cNvSpPr/>
          <p:nvPr/>
        </p:nvSpPr>
        <p:spPr>
          <a:xfrm>
            <a:off x="1209822" y="2138289"/>
            <a:ext cx="3249636" cy="633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AA1951-9D38-B605-1C59-01A5D03482E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59458" y="2454811"/>
            <a:ext cx="7638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C8BC19-E6A4-6FA8-279F-CB11F5C6F955}"/>
              </a:ext>
            </a:extLst>
          </p:cNvPr>
          <p:cNvSpPr txBox="1"/>
          <p:nvPr/>
        </p:nvSpPr>
        <p:spPr>
          <a:xfrm>
            <a:off x="5223269" y="2270145"/>
            <a:ext cx="174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first method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6EA8CF-65F0-70DF-3F43-C54D36A53EE4}"/>
              </a:ext>
            </a:extLst>
          </p:cNvPr>
          <p:cNvSpPr/>
          <p:nvPr/>
        </p:nvSpPr>
        <p:spPr>
          <a:xfrm>
            <a:off x="1209822" y="2824142"/>
            <a:ext cx="3249636" cy="16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840C37-BD2C-6B63-8B80-48BB4C8700C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459458" y="3140665"/>
            <a:ext cx="763811" cy="508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4AEBEB-DCC8-4B71-7AF2-CF09C378B69E}"/>
              </a:ext>
            </a:extLst>
          </p:cNvPr>
          <p:cNvSpPr txBox="1"/>
          <p:nvPr/>
        </p:nvSpPr>
        <p:spPr>
          <a:xfrm>
            <a:off x="5223269" y="2955999"/>
            <a:ext cx="204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second method</a:t>
            </a:r>
          </a:p>
        </p:txBody>
      </p:sp>
    </p:spTree>
    <p:extLst>
      <p:ext uri="{BB962C8B-B14F-4D97-AF65-F5344CB8AC3E}">
        <p14:creationId xmlns:p14="http://schemas.microsoft.com/office/powerpoint/2010/main" val="107926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48DC69-04AD-D27D-AA84-3FC692387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48" y="1326996"/>
            <a:ext cx="8692785" cy="47643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762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When to use OOP: Treating object as Object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C6908-B5F1-654F-C2E4-8A680814A8CB}"/>
              </a:ext>
            </a:extLst>
          </p:cNvPr>
          <p:cNvSpPr txBox="1"/>
          <p:nvPr/>
        </p:nvSpPr>
        <p:spPr>
          <a:xfrm>
            <a:off x="548639" y="920002"/>
            <a:ext cx="7441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OOPs diminished a repeated procedure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8B95BB-D4A1-42B2-E481-0BABF2E22283}"/>
              </a:ext>
            </a:extLst>
          </p:cNvPr>
          <p:cNvSpPr/>
          <p:nvPr/>
        </p:nvSpPr>
        <p:spPr>
          <a:xfrm>
            <a:off x="1069145" y="2138289"/>
            <a:ext cx="3840479" cy="633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AA1951-9D38-B605-1C59-01A5D03482E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909624" y="2454811"/>
            <a:ext cx="31364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C8BC19-E6A4-6FA8-279F-CB11F5C6F955}"/>
              </a:ext>
            </a:extLst>
          </p:cNvPr>
          <p:cNvSpPr txBox="1"/>
          <p:nvPr/>
        </p:nvSpPr>
        <p:spPr>
          <a:xfrm>
            <a:off x="5223269" y="2270145"/>
            <a:ext cx="174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first method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6EA8CF-65F0-70DF-3F43-C54D36A53EE4}"/>
              </a:ext>
            </a:extLst>
          </p:cNvPr>
          <p:cNvSpPr/>
          <p:nvPr/>
        </p:nvSpPr>
        <p:spPr>
          <a:xfrm>
            <a:off x="1069145" y="2824143"/>
            <a:ext cx="3727938" cy="1262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840C37-BD2C-6B63-8B80-48BB4C8700C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97083" y="3140665"/>
            <a:ext cx="426186" cy="314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4AEBEB-DCC8-4B71-7AF2-CF09C378B69E}"/>
              </a:ext>
            </a:extLst>
          </p:cNvPr>
          <p:cNvSpPr txBox="1"/>
          <p:nvPr/>
        </p:nvSpPr>
        <p:spPr>
          <a:xfrm>
            <a:off x="5223269" y="2955999"/>
            <a:ext cx="204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second method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970EA7-DCA2-C814-75B4-C648CB5E6363}"/>
              </a:ext>
            </a:extLst>
          </p:cNvPr>
          <p:cNvSpPr/>
          <p:nvPr/>
        </p:nvSpPr>
        <p:spPr>
          <a:xfrm>
            <a:off x="766370" y="4207133"/>
            <a:ext cx="2328522" cy="955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FA72A0-9E0A-F1B2-9707-40F5E1AA2FE2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3094892" y="4338989"/>
            <a:ext cx="1583139" cy="345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8AA4EC-D0E9-FA86-4315-1654885B2D0F}"/>
              </a:ext>
            </a:extLst>
          </p:cNvPr>
          <p:cNvSpPr txBox="1"/>
          <p:nvPr/>
        </p:nvSpPr>
        <p:spPr>
          <a:xfrm>
            <a:off x="4678031" y="4154323"/>
            <a:ext cx="342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work with the class</a:t>
            </a:r>
          </a:p>
        </p:txBody>
      </p:sp>
    </p:spTree>
    <p:extLst>
      <p:ext uri="{BB962C8B-B14F-4D97-AF65-F5344CB8AC3E}">
        <p14:creationId xmlns:p14="http://schemas.microsoft.com/office/powerpoint/2010/main" val="428569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D418F-A9F5-90F7-D0AE-072A5E31BB39}"/>
              </a:ext>
            </a:extLst>
          </p:cNvPr>
          <p:cNvSpPr/>
          <p:nvPr/>
        </p:nvSpPr>
        <p:spPr>
          <a:xfrm>
            <a:off x="0" y="112542"/>
            <a:ext cx="9144000" cy="7033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60C68-65DD-E846-8E49-4224169FBF1A}"/>
              </a:ext>
            </a:extLst>
          </p:cNvPr>
          <p:cNvSpPr txBox="1"/>
          <p:nvPr/>
        </p:nvSpPr>
        <p:spPr>
          <a:xfrm>
            <a:off x="717453" y="171846"/>
            <a:ext cx="6426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Explain all the lined code in this 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77A59-42CD-9E61-EF8E-85DA539047E1}"/>
              </a:ext>
            </a:extLst>
          </p:cNvPr>
          <p:cNvSpPr/>
          <p:nvPr/>
        </p:nvSpPr>
        <p:spPr>
          <a:xfrm>
            <a:off x="548640" y="112542"/>
            <a:ext cx="36576" cy="120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F40E80-7341-A154-D7BC-A619E09F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0" y="1152451"/>
            <a:ext cx="8891745" cy="31241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52900-54D0-B914-EBC8-C213C24E4EE1}"/>
              </a:ext>
            </a:extLst>
          </p:cNvPr>
          <p:cNvSpPr/>
          <p:nvPr/>
        </p:nvSpPr>
        <p:spPr>
          <a:xfrm>
            <a:off x="773725" y="1294227"/>
            <a:ext cx="1557471" cy="267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026888-02DB-1179-CD7A-E9F385EABFC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2331196" y="1427870"/>
            <a:ext cx="2442207" cy="66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AF7CBC-B06E-EE06-D0EC-6AAB3BDAF11C}"/>
              </a:ext>
            </a:extLst>
          </p:cNvPr>
          <p:cNvSpPr txBox="1"/>
          <p:nvPr/>
        </p:nvSpPr>
        <p:spPr>
          <a:xfrm>
            <a:off x="4773403" y="1310186"/>
            <a:ext cx="206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class, Employee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D6726E-2651-778F-8002-3EABC06FDE0C}"/>
              </a:ext>
            </a:extLst>
          </p:cNvPr>
          <p:cNvSpPr/>
          <p:nvPr/>
        </p:nvSpPr>
        <p:spPr>
          <a:xfrm>
            <a:off x="1024599" y="1728521"/>
            <a:ext cx="4546207" cy="1155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4134E9-A5CF-D9C3-7473-7D68353AC5A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570806" y="2306199"/>
            <a:ext cx="618979" cy="6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C73302-5C1A-F9C0-CB15-82D64FE98281}"/>
              </a:ext>
            </a:extLst>
          </p:cNvPr>
          <p:cNvSpPr txBox="1"/>
          <p:nvPr/>
        </p:nvSpPr>
        <p:spPr>
          <a:xfrm>
            <a:off x="6189785" y="215302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Constructor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ABBE5-1308-1DA4-CAB2-487AEB0F76F3}"/>
              </a:ext>
            </a:extLst>
          </p:cNvPr>
          <p:cNvSpPr/>
          <p:nvPr/>
        </p:nvSpPr>
        <p:spPr>
          <a:xfrm>
            <a:off x="773725" y="3022192"/>
            <a:ext cx="4546207" cy="434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5430DF-99DF-E136-C08A-FC6A3DCF3DFF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5319932" y="3239664"/>
            <a:ext cx="5864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415E32-0D0A-684F-B9AA-9385385C4452}"/>
              </a:ext>
            </a:extLst>
          </p:cNvPr>
          <p:cNvSpPr txBox="1"/>
          <p:nvPr/>
        </p:nvSpPr>
        <p:spPr>
          <a:xfrm>
            <a:off x="5906355" y="3054998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Calling and using the class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D1EEB0-C5B4-1EFC-3040-7AAB399F6799}"/>
              </a:ext>
            </a:extLst>
          </p:cNvPr>
          <p:cNvSpPr/>
          <p:nvPr/>
        </p:nvSpPr>
        <p:spPr>
          <a:xfrm>
            <a:off x="779498" y="3501061"/>
            <a:ext cx="4397414" cy="723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81EE13-F655-BA10-B6E9-3021DC278F3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5176912" y="3862808"/>
            <a:ext cx="767771" cy="222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342409-10C1-6F5A-4604-5082562F9B16}"/>
              </a:ext>
            </a:extLst>
          </p:cNvPr>
          <p:cNvSpPr txBox="1"/>
          <p:nvPr/>
        </p:nvSpPr>
        <p:spPr>
          <a:xfrm>
            <a:off x="5944683" y="385522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32738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23" grpId="0" animBg="1"/>
      <p:bldP spid="25" grpId="0"/>
      <p:bldP spid="32" grpId="0" animBg="1"/>
      <p:bldP spid="34" grpId="0"/>
      <p:bldP spid="37" grpId="0" animBg="1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2736</TotalTime>
  <Words>536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Courier New</vt:lpstr>
      <vt:lpstr>var(--jp-code-font-family)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M103100065</dc:creator>
  <cp:lastModifiedBy>M103100065</cp:lastModifiedBy>
  <cp:revision>27</cp:revision>
  <dcterms:created xsi:type="dcterms:W3CDTF">2023-09-15T09:50:08Z</dcterms:created>
  <dcterms:modified xsi:type="dcterms:W3CDTF">2023-10-30T01:59:21Z</dcterms:modified>
</cp:coreProperties>
</file>