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84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6" y="1657738"/>
            <a:ext cx="71745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List Comprehensions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2460361" y="6213729"/>
            <a:ext cx="35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3 – 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2CA83-C59B-D0A3-7C26-D4061A1D745A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Python, we can use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1" i="0" dirty="0">
                <a:effectLst/>
                <a:latin typeface="-apple-system"/>
              </a:rPr>
              <a:t>else</a:t>
            </a:r>
            <a:r>
              <a:rPr lang="en-US" b="0" i="0" dirty="0">
                <a:effectLst/>
                <a:latin typeface="-apple-system"/>
              </a:rPr>
              <a:t>, and </a:t>
            </a:r>
            <a:r>
              <a:rPr lang="en-US" b="1" i="0" dirty="0" err="1">
                <a:effectLst/>
                <a:latin typeface="-apple-system"/>
              </a:rPr>
              <a:t>elif</a:t>
            </a:r>
            <a:r>
              <a:rPr lang="en-US" b="0" i="0" dirty="0">
                <a:effectLst/>
                <a:latin typeface="-apple-system"/>
              </a:rPr>
              <a:t> (short for "else if") statements to perform conditional branching or to execute different blocks of code depending on whether certain conditions are met.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19290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do_something</a:t>
            </a:r>
            <a:endParaRPr lang="en-US" altLang="en-US" i="1" dirty="0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CB0-0916-812A-8594-9D55431022F5}"/>
              </a:ext>
            </a:extLst>
          </p:cNvPr>
          <p:cNvSpPr txBox="1"/>
          <p:nvPr/>
        </p:nvSpPr>
        <p:spPr>
          <a:xfrm>
            <a:off x="2808442" y="2218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/>
              <a:t>Condition</a:t>
            </a:r>
            <a:r>
              <a:rPr lang="en-US" altLang="en-US" sz="1800" dirty="0"/>
              <a:t> must be statement that evaluates to a </a:t>
            </a:r>
            <a:r>
              <a:rPr lang="en-US" altLang="en-US" sz="1800" dirty="0" err="1"/>
              <a:t>boolean</a:t>
            </a:r>
            <a:r>
              <a:rPr lang="en-US" altLang="en-US" sz="1800" dirty="0"/>
              <a:t> value (True or False)</a:t>
            </a:r>
            <a:endParaRPr lang="en-US" altLang="en-US" sz="1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6492B-E5B2-889A-F527-D67F92767155}"/>
              </a:ext>
            </a:extLst>
          </p:cNvPr>
          <p:cNvSpPr txBox="1"/>
          <p:nvPr/>
        </p:nvSpPr>
        <p:spPr>
          <a:xfrm>
            <a:off x="1569710" y="3596709"/>
            <a:ext cx="617469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&gt;&gt;&gt;&gt; x = [1, 2, 3, 4, 5, 6]</a:t>
            </a:r>
          </a:p>
          <a:p>
            <a:pPr>
              <a:lnSpc>
                <a:spcPct val="150000"/>
              </a:lnSpc>
            </a:pPr>
            <a:r>
              <a:rPr lang="en-US" dirty="0"/>
              <a:t>&gt;&gt;&gt;&gt; for </a:t>
            </a:r>
            <a:r>
              <a:rPr lang="en-US" dirty="0" err="1"/>
              <a:t>i</a:t>
            </a:r>
            <a:r>
              <a:rPr lang="en-US" dirty="0"/>
              <a:t> in x: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if </a:t>
            </a:r>
            <a:r>
              <a:rPr lang="en-US" dirty="0" err="1"/>
              <a:t>i</a:t>
            </a:r>
            <a:r>
              <a:rPr lang="en-US" dirty="0"/>
              <a:t> % 2 != 0: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print(</a:t>
            </a:r>
            <a:r>
              <a:rPr lang="en-US" dirty="0" err="1"/>
              <a:t>f"Yes</a:t>
            </a:r>
            <a:r>
              <a:rPr lang="en-US" dirty="0"/>
              <a:t>, {</a:t>
            </a:r>
            <a:r>
              <a:rPr lang="en-US" dirty="0" err="1"/>
              <a:t>i</a:t>
            </a:r>
            <a:r>
              <a:rPr lang="en-US" dirty="0"/>
              <a:t>} is an odd numbers")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5BFA8-33B6-9FF1-18D2-83C7953F0CBB}"/>
              </a:ext>
            </a:extLst>
          </p:cNvPr>
          <p:cNvSpPr/>
          <p:nvPr/>
        </p:nvSpPr>
        <p:spPr>
          <a:xfrm>
            <a:off x="2172050" y="3702372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77F66-EE4A-F4DF-39AE-305C25F2E931}"/>
              </a:ext>
            </a:extLst>
          </p:cNvPr>
          <p:cNvSpPr/>
          <p:nvPr/>
        </p:nvSpPr>
        <p:spPr>
          <a:xfrm>
            <a:off x="2172050" y="4086857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277BE-9855-0232-2662-0762B016A7D6}"/>
              </a:ext>
            </a:extLst>
          </p:cNvPr>
          <p:cNvSpPr/>
          <p:nvPr/>
        </p:nvSpPr>
        <p:spPr>
          <a:xfrm>
            <a:off x="2172050" y="4504859"/>
            <a:ext cx="1929026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C2D37-1BC9-4AC1-02DE-98C7CB124FDA}"/>
              </a:ext>
            </a:extLst>
          </p:cNvPr>
          <p:cNvSpPr/>
          <p:nvPr/>
        </p:nvSpPr>
        <p:spPr>
          <a:xfrm>
            <a:off x="2172050" y="4911989"/>
            <a:ext cx="3920840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C2535-AD0E-301D-A24D-98C5B21AEC73}"/>
              </a:ext>
            </a:extLst>
          </p:cNvPr>
          <p:cNvCxnSpPr>
            <a:stCxn id="15" idx="3"/>
          </p:cNvCxnSpPr>
          <p:nvPr/>
        </p:nvCxnSpPr>
        <p:spPr>
          <a:xfrm>
            <a:off x="4101076" y="3885252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A362C0-379E-FE1A-35A9-2C8BC58C9D3F}"/>
              </a:ext>
            </a:extLst>
          </p:cNvPr>
          <p:cNvSpPr txBox="1"/>
          <p:nvPr/>
        </p:nvSpPr>
        <p:spPr>
          <a:xfrm>
            <a:off x="4944361" y="3698800"/>
            <a:ext cx="9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4A23E-25CB-DC95-ABE7-6F3D2B2037C5}"/>
              </a:ext>
            </a:extLst>
          </p:cNvPr>
          <p:cNvCxnSpPr/>
          <p:nvPr/>
        </p:nvCxnSpPr>
        <p:spPr>
          <a:xfrm>
            <a:off x="4101076" y="4276963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5251BF-8FDF-88E5-8437-91EA16DE70D2}"/>
              </a:ext>
            </a:extLst>
          </p:cNvPr>
          <p:cNvSpPr txBox="1"/>
          <p:nvPr/>
        </p:nvSpPr>
        <p:spPr>
          <a:xfrm>
            <a:off x="4944361" y="4090511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834F-9872-B47F-A6F3-16A4234F65BE}"/>
              </a:ext>
            </a:extLst>
          </p:cNvPr>
          <p:cNvCxnSpPr/>
          <p:nvPr/>
        </p:nvCxnSpPr>
        <p:spPr>
          <a:xfrm>
            <a:off x="4101076" y="4652798"/>
            <a:ext cx="79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B09255-5710-C297-8EB7-F8F3749B27E5}"/>
              </a:ext>
            </a:extLst>
          </p:cNvPr>
          <p:cNvSpPr txBox="1"/>
          <p:nvPr/>
        </p:nvSpPr>
        <p:spPr>
          <a:xfrm>
            <a:off x="4944361" y="4466346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“if”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B9E9A4-C911-AA51-F23B-1D398DA21D00}"/>
              </a:ext>
            </a:extLst>
          </p:cNvPr>
          <p:cNvCxnSpPr>
            <a:cxnSpLocks/>
          </p:cNvCxnSpPr>
          <p:nvPr/>
        </p:nvCxnSpPr>
        <p:spPr>
          <a:xfrm>
            <a:off x="6092890" y="5057071"/>
            <a:ext cx="38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45A58A-8329-A6F9-0EDC-9A39F06FBC85}"/>
              </a:ext>
            </a:extLst>
          </p:cNvPr>
          <p:cNvSpPr txBox="1"/>
          <p:nvPr/>
        </p:nvSpPr>
        <p:spPr>
          <a:xfrm>
            <a:off x="6588850" y="488721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</a:t>
            </a:r>
          </a:p>
        </p:txBody>
      </p:sp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Python, we can use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1" i="0" dirty="0">
                <a:effectLst/>
                <a:latin typeface="-apple-system"/>
              </a:rPr>
              <a:t>else</a:t>
            </a:r>
            <a:r>
              <a:rPr lang="en-US" b="0" i="0" dirty="0">
                <a:effectLst/>
                <a:latin typeface="-apple-system"/>
              </a:rPr>
              <a:t>, and </a:t>
            </a:r>
            <a:r>
              <a:rPr lang="en-US" b="1" i="0" dirty="0" err="1">
                <a:effectLst/>
                <a:latin typeface="-apple-system"/>
              </a:rPr>
              <a:t>elif</a:t>
            </a:r>
            <a:r>
              <a:rPr lang="en-US" b="0" i="0" dirty="0">
                <a:effectLst/>
                <a:latin typeface="-apple-system"/>
              </a:rPr>
              <a:t> (short for "else if") statements to perform conditional branching or to execute different blocks of code depending on whether certain conditions are met.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19290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if condition: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do_something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else: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do_alternative</a:t>
            </a:r>
            <a:endParaRPr lang="en-US" altLang="en-US" i="1" dirty="0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CB0-0916-812A-8594-9D55431022F5}"/>
              </a:ext>
            </a:extLst>
          </p:cNvPr>
          <p:cNvSpPr txBox="1"/>
          <p:nvPr/>
        </p:nvSpPr>
        <p:spPr>
          <a:xfrm>
            <a:off x="2808442" y="2218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/>
              <a:t>Condition</a:t>
            </a:r>
            <a:r>
              <a:rPr lang="en-US" altLang="en-US" sz="1800" dirty="0"/>
              <a:t> must be statement that evaluates to a </a:t>
            </a:r>
            <a:r>
              <a:rPr lang="en-US" altLang="en-US" sz="1800" dirty="0" err="1"/>
              <a:t>boolean</a:t>
            </a:r>
            <a:r>
              <a:rPr lang="en-US" altLang="en-US" sz="1800" dirty="0"/>
              <a:t> value (True or False)</a:t>
            </a:r>
            <a:endParaRPr lang="en-US" altLang="en-US" sz="1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6492B-E5B2-889A-F527-D67F92767155}"/>
              </a:ext>
            </a:extLst>
          </p:cNvPr>
          <p:cNvSpPr txBox="1"/>
          <p:nvPr/>
        </p:nvSpPr>
        <p:spPr>
          <a:xfrm>
            <a:off x="1991817" y="3936228"/>
            <a:ext cx="45720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&gt;&gt;&gt;&gt; numbers = [1, 2, 3, 4, 5, 6]</a:t>
            </a:r>
          </a:p>
          <a:p>
            <a:pPr>
              <a:lnSpc>
                <a:spcPct val="150000"/>
              </a:lnSpc>
            </a:pPr>
            <a:r>
              <a:rPr lang="en-US" dirty="0"/>
              <a:t>&gt;&gt;&gt;&gt; for num in numbers: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if num % 2 == 0: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print(f"{num} is even")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else: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print(f"{num} is odd")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5BFA8-33B6-9FF1-18D2-83C7953F0CBB}"/>
              </a:ext>
            </a:extLst>
          </p:cNvPr>
          <p:cNvSpPr/>
          <p:nvPr/>
        </p:nvSpPr>
        <p:spPr>
          <a:xfrm>
            <a:off x="2588454" y="4025929"/>
            <a:ext cx="251811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77F66-EE4A-F4DF-39AE-305C25F2E931}"/>
              </a:ext>
            </a:extLst>
          </p:cNvPr>
          <p:cNvSpPr/>
          <p:nvPr/>
        </p:nvSpPr>
        <p:spPr>
          <a:xfrm>
            <a:off x="2588454" y="4424482"/>
            <a:ext cx="251811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277BE-9855-0232-2662-0762B016A7D6}"/>
              </a:ext>
            </a:extLst>
          </p:cNvPr>
          <p:cNvSpPr/>
          <p:nvPr/>
        </p:nvSpPr>
        <p:spPr>
          <a:xfrm>
            <a:off x="2830661" y="4856552"/>
            <a:ext cx="1644489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C2D37-1BC9-4AC1-02DE-98C7CB124FDA}"/>
              </a:ext>
            </a:extLst>
          </p:cNvPr>
          <p:cNvSpPr/>
          <p:nvPr/>
        </p:nvSpPr>
        <p:spPr>
          <a:xfrm>
            <a:off x="3094891" y="5263239"/>
            <a:ext cx="220862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C2535-AD0E-301D-A24D-98C5B21AEC7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06571" y="4208809"/>
            <a:ext cx="45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A362C0-379E-FE1A-35A9-2C8BC58C9D3F}"/>
              </a:ext>
            </a:extLst>
          </p:cNvPr>
          <p:cNvSpPr txBox="1"/>
          <p:nvPr/>
        </p:nvSpPr>
        <p:spPr>
          <a:xfrm>
            <a:off x="5631108" y="3994221"/>
            <a:ext cx="9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4A23E-25CB-DC95-ABE7-6F3D2B2037C5}"/>
              </a:ext>
            </a:extLst>
          </p:cNvPr>
          <p:cNvCxnSpPr>
            <a:cxnSpLocks/>
          </p:cNvCxnSpPr>
          <p:nvPr/>
        </p:nvCxnSpPr>
        <p:spPr>
          <a:xfrm>
            <a:off x="5134707" y="4572384"/>
            <a:ext cx="45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5251BF-8FDF-88E5-8437-91EA16DE70D2}"/>
              </a:ext>
            </a:extLst>
          </p:cNvPr>
          <p:cNvSpPr txBox="1"/>
          <p:nvPr/>
        </p:nvSpPr>
        <p:spPr>
          <a:xfrm>
            <a:off x="5631108" y="4385932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834F-9872-B47F-A6F3-16A4234F65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75150" y="5039432"/>
            <a:ext cx="1127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B09255-5710-C297-8EB7-F8F3749B27E5}"/>
              </a:ext>
            </a:extLst>
          </p:cNvPr>
          <p:cNvSpPr txBox="1"/>
          <p:nvPr/>
        </p:nvSpPr>
        <p:spPr>
          <a:xfrm>
            <a:off x="5631108" y="4775835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“if”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B9E9A4-C911-AA51-F23B-1D398DA21D0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03518" y="5446119"/>
            <a:ext cx="299454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45A58A-8329-A6F9-0EDC-9A39F06FBC85}"/>
              </a:ext>
            </a:extLst>
          </p:cNvPr>
          <p:cNvSpPr txBox="1"/>
          <p:nvPr/>
        </p:nvSpPr>
        <p:spPr>
          <a:xfrm>
            <a:off x="5656862" y="52632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C6D5F1-7D53-CF4B-6744-AF1EF392FE4C}"/>
              </a:ext>
            </a:extLst>
          </p:cNvPr>
          <p:cNvSpPr/>
          <p:nvPr/>
        </p:nvSpPr>
        <p:spPr>
          <a:xfrm>
            <a:off x="2822509" y="5669112"/>
            <a:ext cx="672782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6AEA50-C67C-D574-4FA1-7CF10DB4C78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95291" y="5851992"/>
            <a:ext cx="2099529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2554EE-D556-4DBB-5FD7-EB3FB6F38447}"/>
              </a:ext>
            </a:extLst>
          </p:cNvPr>
          <p:cNvSpPr txBox="1"/>
          <p:nvPr/>
        </p:nvSpPr>
        <p:spPr>
          <a:xfrm>
            <a:off x="5648710" y="5669112"/>
            <a:ext cx="186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”else”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9D3E79-6E8B-ACA9-D18F-B5C702BE6E0C}"/>
              </a:ext>
            </a:extLst>
          </p:cNvPr>
          <p:cNvSpPr/>
          <p:nvPr/>
        </p:nvSpPr>
        <p:spPr>
          <a:xfrm>
            <a:off x="3094891" y="6087287"/>
            <a:ext cx="2208627" cy="36576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70FFD2-3400-3D0A-D99C-1E5AB03DBF3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303518" y="6270167"/>
            <a:ext cx="299454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BC7919-4053-42FF-DF90-DF7CD36D94B2}"/>
              </a:ext>
            </a:extLst>
          </p:cNvPr>
          <p:cNvSpPr txBox="1"/>
          <p:nvPr/>
        </p:nvSpPr>
        <p:spPr>
          <a:xfrm>
            <a:off x="5656862" y="608728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</a:t>
            </a:r>
          </a:p>
        </p:txBody>
      </p:sp>
    </p:spTree>
    <p:extLst>
      <p:ext uri="{BB962C8B-B14F-4D97-AF65-F5344CB8AC3E}">
        <p14:creationId xmlns:p14="http://schemas.microsoft.com/office/powerpoint/2010/main" val="217419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xample - Free miscellaneous icons">
            <a:extLst>
              <a:ext uri="{FF2B5EF4-FFF2-40B4-BE49-F238E27FC236}">
                <a16:creationId xmlns:a16="http://schemas.microsoft.com/office/drawing/2014/main" id="{28727FF4-EFCD-A3B8-DDA6-DEBA33F9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6" y="973947"/>
            <a:ext cx="815440" cy="8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AF115-CCE3-1684-B796-6B65D3F0CF70}"/>
              </a:ext>
            </a:extLst>
          </p:cNvPr>
          <p:cNvSpPr txBox="1"/>
          <p:nvPr/>
        </p:nvSpPr>
        <p:spPr>
          <a:xfrm>
            <a:off x="1099850" y="953031"/>
            <a:ext cx="275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Avoiding division by zero; with floating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0B671-4BBC-AAFC-AC12-BDB695ECE832}"/>
              </a:ext>
            </a:extLst>
          </p:cNvPr>
          <p:cNvSpPr txBox="1"/>
          <p:nvPr/>
        </p:nvSpPr>
        <p:spPr>
          <a:xfrm>
            <a:off x="0" y="1789387"/>
            <a:ext cx="6735856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x = int(input("x? "))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y = int(input("y? "))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if y != 0: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print(x / y)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else: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print("Attempted division by zero")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2B42E-643C-43E2-7CEF-4B03AC366C4D}"/>
              </a:ext>
            </a:extLst>
          </p:cNvPr>
          <p:cNvSpPr/>
          <p:nvPr/>
        </p:nvSpPr>
        <p:spPr>
          <a:xfrm>
            <a:off x="1257655" y="1887863"/>
            <a:ext cx="2518117" cy="75704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4B991B-4074-21A9-487B-5E9AE3ED13D2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3775772" y="2258923"/>
            <a:ext cx="477167" cy="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6FEE01-6F5E-96D4-0D3B-38E18677071A}"/>
              </a:ext>
            </a:extLst>
          </p:cNvPr>
          <p:cNvSpPr txBox="1"/>
          <p:nvPr/>
        </p:nvSpPr>
        <p:spPr>
          <a:xfrm>
            <a:off x="4252939" y="1935757"/>
            <a:ext cx="17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Floating input with integers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BC261B-7B0B-4FE6-102C-0B3DAC23C398}"/>
              </a:ext>
            </a:extLst>
          </p:cNvPr>
          <p:cNvSpPr/>
          <p:nvPr/>
        </p:nvSpPr>
        <p:spPr>
          <a:xfrm>
            <a:off x="661184" y="2704541"/>
            <a:ext cx="3114588" cy="429441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C74DC3-A921-91D7-632B-48DC949F553B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3775772" y="2919262"/>
            <a:ext cx="477167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9E1E85-D78F-4069-AFD3-E2DC7B07F0ED}"/>
              </a:ext>
            </a:extLst>
          </p:cNvPr>
          <p:cNvSpPr txBox="1"/>
          <p:nvPr/>
        </p:nvSpPr>
        <p:spPr>
          <a:xfrm>
            <a:off x="4252939" y="2734609"/>
            <a:ext cx="21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“if”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44DC6-7560-CE2C-B446-167C91DE1DB9}"/>
              </a:ext>
            </a:extLst>
          </p:cNvPr>
          <p:cNvSpPr/>
          <p:nvPr/>
        </p:nvSpPr>
        <p:spPr>
          <a:xfrm>
            <a:off x="661185" y="3503763"/>
            <a:ext cx="3114588" cy="4136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DBB863-6B45-01D2-F58F-5BB6F465B17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3775773" y="3710591"/>
            <a:ext cx="536344" cy="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A62C9B-0AAF-4BB4-7161-0A73E432E913}"/>
              </a:ext>
            </a:extLst>
          </p:cNvPr>
          <p:cNvSpPr txBox="1"/>
          <p:nvPr/>
        </p:nvSpPr>
        <p:spPr>
          <a:xfrm>
            <a:off x="4312117" y="3531899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“else”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87740C-C460-C813-5932-D1918A7BA354}"/>
              </a:ext>
            </a:extLst>
          </p:cNvPr>
          <p:cNvGrpSpPr/>
          <p:nvPr/>
        </p:nvGrpSpPr>
        <p:grpSpPr>
          <a:xfrm>
            <a:off x="5818641" y="4385747"/>
            <a:ext cx="3078615" cy="2359711"/>
            <a:chOff x="487050" y="3267635"/>
            <a:chExt cx="3078615" cy="235971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5538BB-F4B4-F7EF-E646-7DAFD9744E12}"/>
                </a:ext>
              </a:extLst>
            </p:cNvPr>
            <p:cNvSpPr/>
            <p:nvPr/>
          </p:nvSpPr>
          <p:spPr>
            <a:xfrm>
              <a:off x="726136" y="3267635"/>
              <a:ext cx="815440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E744DB-54AD-E9A7-F4B7-F736D9802BD4}"/>
                </a:ext>
              </a:extLst>
            </p:cNvPr>
            <p:cNvSpPr/>
            <p:nvPr/>
          </p:nvSpPr>
          <p:spPr>
            <a:xfrm>
              <a:off x="487050" y="4752765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Conditions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2AC6DB-5027-2776-B5ED-202074CD8F8B}"/>
                </a:ext>
              </a:extLst>
            </p:cNvPr>
            <p:cNvSpPr/>
            <p:nvPr/>
          </p:nvSpPr>
          <p:spPr>
            <a:xfrm>
              <a:off x="2272054" y="3878184"/>
              <a:ext cx="1293611" cy="2640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Actions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BC1F8A1-7021-0E3F-3106-CD945EA93EB3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>
              <a:off x="1133856" y="3531666"/>
              <a:ext cx="0" cy="1221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1711DA3-324A-272C-7951-CAA3E87FD8BE}"/>
                </a:ext>
              </a:extLst>
            </p:cNvPr>
            <p:cNvCxnSpPr>
              <a:cxnSpLocks/>
              <a:stCxn id="68" idx="3"/>
              <a:endCxn id="69" idx="2"/>
            </p:cNvCxnSpPr>
            <p:nvPr/>
          </p:nvCxnSpPr>
          <p:spPr>
            <a:xfrm flipV="1">
              <a:off x="1780661" y="4142215"/>
              <a:ext cx="1138199" cy="7425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ADB29F4-9E33-75BD-1A68-8129004B4C12}"/>
                </a:ext>
              </a:extLst>
            </p:cNvPr>
            <p:cNvSpPr/>
            <p:nvPr/>
          </p:nvSpPr>
          <p:spPr>
            <a:xfrm>
              <a:off x="1948652" y="4757612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2613A96-5A7D-A878-F537-2E492613A3D6}"/>
                </a:ext>
              </a:extLst>
            </p:cNvPr>
            <p:cNvSpPr/>
            <p:nvPr/>
          </p:nvSpPr>
          <p:spPr>
            <a:xfrm>
              <a:off x="722513" y="5363315"/>
              <a:ext cx="822684" cy="26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C021DD9-28E3-B05B-5758-45214F267979}"/>
                </a:ext>
              </a:extLst>
            </p:cNvPr>
            <p:cNvCxnSpPr>
              <a:cxnSpLocks/>
              <a:stCxn id="68" idx="2"/>
              <a:endCxn id="73" idx="0"/>
            </p:cNvCxnSpPr>
            <p:nvPr/>
          </p:nvCxnSpPr>
          <p:spPr>
            <a:xfrm flipH="1">
              <a:off x="1133855" y="5016796"/>
              <a:ext cx="1" cy="34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C50BCB-B003-3622-6740-217D69BEE09B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 flipV="1">
              <a:off x="1133855" y="4010199"/>
              <a:ext cx="11381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9D0009F-D334-726D-54A9-C3FCC8049D71}"/>
              </a:ext>
            </a:extLst>
          </p:cNvPr>
          <p:cNvSpPr txBox="1"/>
          <p:nvPr/>
        </p:nvSpPr>
        <p:spPr>
          <a:xfrm>
            <a:off x="5536855" y="6616652"/>
            <a:ext cx="3150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i="1" dirty="0">
                <a:solidFill>
                  <a:srgbClr val="FF0000"/>
                </a:solidFill>
                <a:cs typeface="Courier New" panose="02070309020205020404" pitchFamily="49" charset="0"/>
              </a:rPr>
              <a:t>("Attempted division by zero")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19DA92-481B-46F7-4E83-5939C14124D7}"/>
              </a:ext>
            </a:extLst>
          </p:cNvPr>
          <p:cNvSpPr txBox="1"/>
          <p:nvPr/>
        </p:nvSpPr>
        <p:spPr>
          <a:xfrm>
            <a:off x="7841371" y="4675629"/>
            <a:ext cx="105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FF0000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en-US" dirty="0"/>
              <a:t>print(x / y)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379109-5981-6A35-C167-4A07B3789A43}"/>
              </a:ext>
            </a:extLst>
          </p:cNvPr>
          <p:cNvSpPr txBox="1"/>
          <p:nvPr/>
        </p:nvSpPr>
        <p:spPr>
          <a:xfrm>
            <a:off x="7362557" y="5653402"/>
            <a:ext cx="105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FF0000"/>
                </a:solidFill>
                <a:cs typeface="Courier New" panose="02070309020205020404" pitchFamily="49" charset="0"/>
              </a:defRPr>
            </a:lvl1pPr>
          </a:lstStyle>
          <a:p>
            <a:r>
              <a:rPr lang="en-US" altLang="en-US" dirty="0"/>
              <a:t>y !=0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Python, we can use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, </a:t>
            </a:r>
            <a:r>
              <a:rPr lang="en-US" b="1" i="0" dirty="0">
                <a:effectLst/>
                <a:latin typeface="-apple-system"/>
              </a:rPr>
              <a:t>else</a:t>
            </a:r>
            <a:r>
              <a:rPr lang="en-US" b="0" i="0" dirty="0">
                <a:effectLst/>
                <a:latin typeface="-apple-system"/>
              </a:rPr>
              <a:t>, and </a:t>
            </a:r>
            <a:r>
              <a:rPr lang="en-US" b="1" i="0" dirty="0" err="1">
                <a:effectLst/>
                <a:latin typeface="-apple-system"/>
              </a:rPr>
              <a:t>elif</a:t>
            </a:r>
            <a:r>
              <a:rPr lang="en-US" b="0" i="0" dirty="0">
                <a:effectLst/>
                <a:latin typeface="-apple-system"/>
              </a:rPr>
              <a:t> (short for "else if") statements to perform conditional branching or to execute different blocks of code depending on whether certain conditions are met.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1" y="2218231"/>
            <a:ext cx="190089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cs typeface="Courier New" panose="02070309020205020404" pitchFamily="49" charset="0"/>
              </a:rPr>
              <a:t>do_something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err="1">
                <a:cs typeface="Courier New" panose="02070309020205020404" pitchFamily="49" charset="0"/>
              </a:rPr>
              <a:t>elif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cs typeface="Courier New" panose="02070309020205020404" pitchFamily="49" charset="0"/>
              </a:rPr>
              <a:t>do_alternative1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else: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cs typeface="Courier New" panose="02070309020205020404" pitchFamily="49" charset="0"/>
              </a:rPr>
              <a:t>do_alternative2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CB0-0916-812A-8594-9D55431022F5}"/>
              </a:ext>
            </a:extLst>
          </p:cNvPr>
          <p:cNvSpPr txBox="1"/>
          <p:nvPr/>
        </p:nvSpPr>
        <p:spPr>
          <a:xfrm>
            <a:off x="2433196" y="22322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/>
              <a:t>This is chained conditionals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6492B-E5B2-889A-F527-D67F92767155}"/>
              </a:ext>
            </a:extLst>
          </p:cNvPr>
          <p:cNvSpPr txBox="1"/>
          <p:nvPr/>
        </p:nvSpPr>
        <p:spPr>
          <a:xfrm>
            <a:off x="3117231" y="3233893"/>
            <a:ext cx="5576601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&gt;&gt;&gt;&gt; x = int(input("x? "))</a:t>
            </a:r>
          </a:p>
          <a:p>
            <a:pPr>
              <a:lnSpc>
                <a:spcPct val="150000"/>
              </a:lnSpc>
            </a:pPr>
            <a:r>
              <a:rPr lang="en-US" dirty="0"/>
              <a:t>&gt;&gt;&gt;&gt; y = int(input("y? "))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if x &lt; y: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print('x is less than y’)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</a:t>
            </a:r>
            <a:r>
              <a:rPr lang="en-US" dirty="0" err="1"/>
              <a:t>elif</a:t>
            </a:r>
            <a:r>
              <a:rPr lang="en-US" dirty="0"/>
              <a:t> x &gt; y: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print('x is greater than y’)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else: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print('x and y are equal')</a:t>
            </a:r>
          </a:p>
        </p:txBody>
      </p:sp>
    </p:spTree>
    <p:extLst>
      <p:ext uri="{BB962C8B-B14F-4D97-AF65-F5344CB8AC3E}">
        <p14:creationId xmlns:p14="http://schemas.microsoft.com/office/powerpoint/2010/main" val="4122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494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15</cp:revision>
  <dcterms:created xsi:type="dcterms:W3CDTF">2023-09-15T09:50:08Z</dcterms:created>
  <dcterms:modified xsi:type="dcterms:W3CDTF">2023-10-05T05:32:27Z</dcterms:modified>
</cp:coreProperties>
</file>